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9448" y="275031"/>
            <a:ext cx="1137310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6595" y="156971"/>
            <a:ext cx="2220468" cy="774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79152" y="160020"/>
            <a:ext cx="1815083" cy="632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4621" y="983742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57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5795" y="2586609"/>
            <a:ext cx="8360409" cy="156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5416" y="1798320"/>
            <a:ext cx="7837170" cy="405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81364" y="6579393"/>
            <a:ext cx="3169920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27.png"/><Relationship Id="rId1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2.png"/><Relationship Id="rId9" Type="http://schemas.openxmlformats.org/officeDocument/2006/relationships/image" Target="../media/image15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9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24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27.png"/><Relationship Id="rId15" Type="http://schemas.openxmlformats.org/officeDocument/2006/relationships/image" Target="../media/image40.png"/><Relationship Id="rId10" Type="http://schemas.openxmlformats.org/officeDocument/2006/relationships/image" Target="../media/image16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4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9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9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3.png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34" Type="http://schemas.openxmlformats.org/officeDocument/2006/relationships/image" Target="../media/image144.jp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jp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.png"/><Relationship Id="rId3" Type="http://schemas.openxmlformats.org/officeDocument/2006/relationships/image" Target="../media/image170.png"/><Relationship Id="rId7" Type="http://schemas.openxmlformats.org/officeDocument/2006/relationships/image" Target="../media/image164.png"/><Relationship Id="rId12" Type="http://schemas.openxmlformats.org/officeDocument/2006/relationships/image" Target="../media/image16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image" Target="../media/image163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80.png"/><Relationship Id="rId3" Type="http://schemas.openxmlformats.org/officeDocument/2006/relationships/image" Target="../media/image166.png"/><Relationship Id="rId7" Type="http://schemas.openxmlformats.org/officeDocument/2006/relationships/image" Target="../media/image164.png"/><Relationship Id="rId12" Type="http://schemas.openxmlformats.org/officeDocument/2006/relationships/image" Target="../media/image16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79.png"/><Relationship Id="rId5" Type="http://schemas.openxmlformats.org/officeDocument/2006/relationships/image" Target="../media/image177.png"/><Relationship Id="rId10" Type="http://schemas.openxmlformats.org/officeDocument/2006/relationships/image" Target="../media/image163.png"/><Relationship Id="rId4" Type="http://schemas.openxmlformats.org/officeDocument/2006/relationships/image" Target="../media/image176.png"/><Relationship Id="rId9" Type="http://schemas.openxmlformats.org/officeDocument/2006/relationships/image" Target="../media/image162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hyperlink" Target="mailto:sales@intellipaat.com" TargetMode="External"/><Relationship Id="rId4" Type="http://schemas.openxmlformats.org/officeDocument/2006/relationships/image" Target="../media/image1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1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7692" y="117347"/>
            <a:ext cx="2272283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94064" y="6592093"/>
            <a:ext cx="314452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spc="5" dirty="0">
                <a:solidFill>
                  <a:srgbClr val="7E7E7E"/>
                </a:solidFill>
                <a:latin typeface="Lato"/>
                <a:cs typeface="Lato"/>
              </a:rPr>
              <a:t>Copyright</a:t>
            </a:r>
            <a:r>
              <a:rPr sz="1400" spc="-114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7E7E7E"/>
                </a:solidFill>
                <a:latin typeface="Lato"/>
                <a:cs typeface="Lato"/>
              </a:rPr>
              <a:t>Intellipaat.</a:t>
            </a:r>
            <a:r>
              <a:rPr sz="1400" spc="-8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Lato"/>
                <a:cs typeface="Lato"/>
              </a:rPr>
              <a:t>All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7E7E7E"/>
                </a:solidFill>
                <a:latin typeface="Lato"/>
                <a:cs typeface="Lato"/>
              </a:rPr>
              <a:t>rights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7E7E7E"/>
                </a:solidFill>
                <a:latin typeface="Lato"/>
                <a:cs typeface="Lato"/>
              </a:rPr>
              <a:t>reserved.</a:t>
            </a:r>
            <a:endParaRPr sz="1400" dirty="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682751"/>
              <a:ext cx="3134868" cy="10927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5213" y="4149344"/>
            <a:ext cx="4666387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Module 1 –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Introduction 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Power</a:t>
            </a:r>
            <a:r>
              <a:rPr sz="20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BI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622" y="926591"/>
            <a:ext cx="11391265" cy="5932805"/>
            <a:chOff x="404622" y="926591"/>
            <a:chExt cx="11391265" cy="5932805"/>
          </a:xfrm>
        </p:grpSpPr>
        <p:sp>
          <p:nvSpPr>
            <p:cNvPr id="3" name="object 3"/>
            <p:cNvSpPr/>
            <p:nvPr/>
          </p:nvSpPr>
          <p:spPr>
            <a:xfrm>
              <a:off x="5234939" y="926591"/>
              <a:ext cx="135636" cy="5931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275325" y="953261"/>
              <a:ext cx="0" cy="5906135"/>
            </a:xfrm>
            <a:custGeom>
              <a:avLst/>
              <a:gdLst/>
              <a:ahLst/>
              <a:cxnLst/>
              <a:rect l="l" t="t" r="r" b="b"/>
              <a:pathLst>
                <a:path h="5906134">
                  <a:moveTo>
                    <a:pt x="0" y="0"/>
                  </a:moveTo>
                  <a:lnTo>
                    <a:pt x="0" y="5905567"/>
                  </a:lnTo>
                </a:path>
              </a:pathLst>
            </a:custGeom>
            <a:ln w="28956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600700" y="5085588"/>
              <a:ext cx="6162040" cy="646430"/>
            </a:xfrm>
            <a:custGeom>
              <a:avLst/>
              <a:gdLst/>
              <a:ahLst/>
              <a:cxnLst/>
              <a:rect l="l" t="t" r="r" b="b"/>
              <a:pathLst>
                <a:path w="6162040" h="646429">
                  <a:moveTo>
                    <a:pt x="616153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6161532" y="646176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FADE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448" y="301574"/>
            <a:ext cx="62961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5F4778"/>
                </a:solidFill>
                <a:latin typeface="Carlito"/>
                <a:cs typeface="Carlito"/>
              </a:rPr>
              <a:t>Stages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of Business</a:t>
            </a:r>
            <a:r>
              <a:rPr sz="3200" b="1" spc="-8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Intelligence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00661" y="1447870"/>
            <a:ext cx="2749550" cy="771525"/>
            <a:chOff x="6900661" y="1447870"/>
            <a:chExt cx="2749550" cy="771525"/>
          </a:xfrm>
        </p:grpSpPr>
        <p:sp>
          <p:nvSpPr>
            <p:cNvPr id="8" name="object 8"/>
            <p:cNvSpPr/>
            <p:nvPr/>
          </p:nvSpPr>
          <p:spPr>
            <a:xfrm>
              <a:off x="6900661" y="1447870"/>
              <a:ext cx="2749316" cy="7710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996683" y="1566671"/>
              <a:ext cx="2555748" cy="586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7435" y="1455419"/>
              <a:ext cx="2661285" cy="692150"/>
            </a:xfrm>
            <a:custGeom>
              <a:avLst/>
              <a:gdLst/>
              <a:ahLst/>
              <a:cxnLst/>
              <a:rect l="l" t="t" r="r" b="b"/>
              <a:pathLst>
                <a:path w="2661284" h="692150">
                  <a:moveTo>
                    <a:pt x="2545588" y="0"/>
                  </a:moveTo>
                  <a:lnTo>
                    <a:pt x="0" y="0"/>
                  </a:lnTo>
                  <a:lnTo>
                    <a:pt x="0" y="576579"/>
                  </a:lnTo>
                  <a:lnTo>
                    <a:pt x="115316" y="691895"/>
                  </a:lnTo>
                  <a:lnTo>
                    <a:pt x="2660904" y="691895"/>
                  </a:lnTo>
                  <a:lnTo>
                    <a:pt x="2660904" y="115315"/>
                  </a:lnTo>
                  <a:lnTo>
                    <a:pt x="2545588" y="0"/>
                  </a:lnTo>
                  <a:close/>
                </a:path>
              </a:pathLst>
            </a:custGeom>
            <a:solidFill>
              <a:srgbClr val="F6B9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48576" y="1636521"/>
            <a:ext cx="240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Reporting/Visualization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247" y="1775478"/>
            <a:ext cx="4997450" cy="4321175"/>
            <a:chOff x="79247" y="1775478"/>
            <a:chExt cx="4997450" cy="4321175"/>
          </a:xfrm>
        </p:grpSpPr>
        <p:sp>
          <p:nvSpPr>
            <p:cNvPr id="13" name="object 13"/>
            <p:cNvSpPr/>
            <p:nvPr/>
          </p:nvSpPr>
          <p:spPr>
            <a:xfrm>
              <a:off x="1827275" y="1775478"/>
              <a:ext cx="1527048" cy="1464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3090" y="1802129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71" y="1691"/>
                  </a:lnTo>
                  <a:lnTo>
                    <a:pt x="601213" y="6690"/>
                  </a:lnTo>
                  <a:lnTo>
                    <a:pt x="553221" y="14881"/>
                  </a:lnTo>
                  <a:lnTo>
                    <a:pt x="506415" y="26152"/>
                  </a:lnTo>
                  <a:lnTo>
                    <a:pt x="460913" y="40387"/>
                  </a:lnTo>
                  <a:lnTo>
                    <a:pt x="416834" y="57473"/>
                  </a:lnTo>
                  <a:lnTo>
                    <a:pt x="374295" y="77296"/>
                  </a:lnTo>
                  <a:lnTo>
                    <a:pt x="333416" y="99742"/>
                  </a:lnTo>
                  <a:lnTo>
                    <a:pt x="294315" y="124697"/>
                  </a:lnTo>
                  <a:lnTo>
                    <a:pt x="257111" y="152046"/>
                  </a:lnTo>
                  <a:lnTo>
                    <a:pt x="221922" y="181675"/>
                  </a:lnTo>
                  <a:lnTo>
                    <a:pt x="188867" y="213472"/>
                  </a:lnTo>
                  <a:lnTo>
                    <a:pt x="158064" y="247321"/>
                  </a:lnTo>
                  <a:lnTo>
                    <a:pt x="129632" y="283108"/>
                  </a:lnTo>
                  <a:lnTo>
                    <a:pt x="103690" y="320720"/>
                  </a:lnTo>
                  <a:lnTo>
                    <a:pt x="80356" y="360042"/>
                  </a:lnTo>
                  <a:lnTo>
                    <a:pt x="59748" y="400960"/>
                  </a:lnTo>
                  <a:lnTo>
                    <a:pt x="41986" y="443361"/>
                  </a:lnTo>
                  <a:lnTo>
                    <a:pt x="27187" y="487130"/>
                  </a:lnTo>
                  <a:lnTo>
                    <a:pt x="15470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8"/>
                  </a:lnTo>
                  <a:lnTo>
                    <a:pt x="1758" y="721709"/>
                  </a:lnTo>
                  <a:lnTo>
                    <a:pt x="6954" y="768898"/>
                  </a:lnTo>
                  <a:lnTo>
                    <a:pt x="15470" y="815062"/>
                  </a:lnTo>
                  <a:lnTo>
                    <a:pt x="27187" y="860085"/>
                  </a:lnTo>
                  <a:lnTo>
                    <a:pt x="41986" y="903854"/>
                  </a:lnTo>
                  <a:lnTo>
                    <a:pt x="59748" y="946255"/>
                  </a:lnTo>
                  <a:lnTo>
                    <a:pt x="80356" y="987173"/>
                  </a:lnTo>
                  <a:lnTo>
                    <a:pt x="103690" y="1026495"/>
                  </a:lnTo>
                  <a:lnTo>
                    <a:pt x="129632" y="1064107"/>
                  </a:lnTo>
                  <a:lnTo>
                    <a:pt x="158064" y="1099894"/>
                  </a:lnTo>
                  <a:lnTo>
                    <a:pt x="188867" y="1133743"/>
                  </a:lnTo>
                  <a:lnTo>
                    <a:pt x="221922" y="1165540"/>
                  </a:lnTo>
                  <a:lnTo>
                    <a:pt x="257111" y="1195169"/>
                  </a:lnTo>
                  <a:lnTo>
                    <a:pt x="294315" y="1222518"/>
                  </a:lnTo>
                  <a:lnTo>
                    <a:pt x="333416" y="1247473"/>
                  </a:lnTo>
                  <a:lnTo>
                    <a:pt x="374295" y="1269919"/>
                  </a:lnTo>
                  <a:lnTo>
                    <a:pt x="416834" y="1289742"/>
                  </a:lnTo>
                  <a:lnTo>
                    <a:pt x="460913" y="1306828"/>
                  </a:lnTo>
                  <a:lnTo>
                    <a:pt x="506415" y="1321063"/>
                  </a:lnTo>
                  <a:lnTo>
                    <a:pt x="553221" y="1332334"/>
                  </a:lnTo>
                  <a:lnTo>
                    <a:pt x="601213" y="1340525"/>
                  </a:lnTo>
                  <a:lnTo>
                    <a:pt x="650271" y="1345524"/>
                  </a:lnTo>
                  <a:lnTo>
                    <a:pt x="700278" y="1347216"/>
                  </a:lnTo>
                  <a:lnTo>
                    <a:pt x="750284" y="1345524"/>
                  </a:lnTo>
                  <a:lnTo>
                    <a:pt x="799342" y="1340525"/>
                  </a:lnTo>
                  <a:lnTo>
                    <a:pt x="847334" y="1332334"/>
                  </a:lnTo>
                  <a:lnTo>
                    <a:pt x="894140" y="1321063"/>
                  </a:lnTo>
                  <a:lnTo>
                    <a:pt x="939642" y="1306828"/>
                  </a:lnTo>
                  <a:lnTo>
                    <a:pt x="983721" y="1289742"/>
                  </a:lnTo>
                  <a:lnTo>
                    <a:pt x="1026260" y="1269919"/>
                  </a:lnTo>
                  <a:lnTo>
                    <a:pt x="1067139" y="1247473"/>
                  </a:lnTo>
                  <a:lnTo>
                    <a:pt x="1106240" y="1222518"/>
                  </a:lnTo>
                  <a:lnTo>
                    <a:pt x="1143444" y="1195169"/>
                  </a:lnTo>
                  <a:lnTo>
                    <a:pt x="1178633" y="1165540"/>
                  </a:lnTo>
                  <a:lnTo>
                    <a:pt x="1211688" y="1133743"/>
                  </a:lnTo>
                  <a:lnTo>
                    <a:pt x="1242491" y="1099894"/>
                  </a:lnTo>
                  <a:lnTo>
                    <a:pt x="1270923" y="1064107"/>
                  </a:lnTo>
                  <a:lnTo>
                    <a:pt x="1296865" y="1026495"/>
                  </a:lnTo>
                  <a:lnTo>
                    <a:pt x="1320199" y="987173"/>
                  </a:lnTo>
                  <a:lnTo>
                    <a:pt x="1340807" y="946255"/>
                  </a:lnTo>
                  <a:lnTo>
                    <a:pt x="1358569" y="903854"/>
                  </a:lnTo>
                  <a:lnTo>
                    <a:pt x="1373368" y="860085"/>
                  </a:lnTo>
                  <a:lnTo>
                    <a:pt x="1385085" y="815062"/>
                  </a:lnTo>
                  <a:lnTo>
                    <a:pt x="1393601" y="768898"/>
                  </a:lnTo>
                  <a:lnTo>
                    <a:pt x="1398797" y="721709"/>
                  </a:lnTo>
                  <a:lnTo>
                    <a:pt x="1400556" y="673608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5" y="532153"/>
                  </a:lnTo>
                  <a:lnTo>
                    <a:pt x="1373368" y="487130"/>
                  </a:lnTo>
                  <a:lnTo>
                    <a:pt x="1358569" y="443361"/>
                  </a:lnTo>
                  <a:lnTo>
                    <a:pt x="1340807" y="400960"/>
                  </a:lnTo>
                  <a:lnTo>
                    <a:pt x="1320199" y="360042"/>
                  </a:lnTo>
                  <a:lnTo>
                    <a:pt x="1296865" y="320720"/>
                  </a:lnTo>
                  <a:lnTo>
                    <a:pt x="1270923" y="283108"/>
                  </a:lnTo>
                  <a:lnTo>
                    <a:pt x="1242491" y="247321"/>
                  </a:lnTo>
                  <a:lnTo>
                    <a:pt x="1211688" y="213472"/>
                  </a:lnTo>
                  <a:lnTo>
                    <a:pt x="1178633" y="181675"/>
                  </a:lnTo>
                  <a:lnTo>
                    <a:pt x="1143444" y="152046"/>
                  </a:lnTo>
                  <a:lnTo>
                    <a:pt x="1106240" y="124697"/>
                  </a:lnTo>
                  <a:lnTo>
                    <a:pt x="1067139" y="99742"/>
                  </a:lnTo>
                  <a:lnTo>
                    <a:pt x="1026260" y="77296"/>
                  </a:lnTo>
                  <a:lnTo>
                    <a:pt x="983721" y="57473"/>
                  </a:lnTo>
                  <a:lnTo>
                    <a:pt x="939642" y="40387"/>
                  </a:lnTo>
                  <a:lnTo>
                    <a:pt x="894140" y="26152"/>
                  </a:lnTo>
                  <a:lnTo>
                    <a:pt x="847334" y="14881"/>
                  </a:lnTo>
                  <a:lnTo>
                    <a:pt x="799342" y="6690"/>
                  </a:lnTo>
                  <a:lnTo>
                    <a:pt x="750284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3090" y="1802129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8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380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8539" y="3209562"/>
              <a:ext cx="1517903" cy="14553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9782" y="323164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7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5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7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3840" y="4515562"/>
              <a:ext cx="1633919" cy="15804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3455" y="4485131"/>
              <a:ext cx="1639823" cy="1586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3090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71" y="1691"/>
                  </a:lnTo>
                  <a:lnTo>
                    <a:pt x="601213" y="6690"/>
                  </a:lnTo>
                  <a:lnTo>
                    <a:pt x="553221" y="14881"/>
                  </a:lnTo>
                  <a:lnTo>
                    <a:pt x="506415" y="26152"/>
                  </a:lnTo>
                  <a:lnTo>
                    <a:pt x="460913" y="40387"/>
                  </a:lnTo>
                  <a:lnTo>
                    <a:pt x="416834" y="57473"/>
                  </a:lnTo>
                  <a:lnTo>
                    <a:pt x="374295" y="77296"/>
                  </a:lnTo>
                  <a:lnTo>
                    <a:pt x="333416" y="99742"/>
                  </a:lnTo>
                  <a:lnTo>
                    <a:pt x="294315" y="124697"/>
                  </a:lnTo>
                  <a:lnTo>
                    <a:pt x="257111" y="152046"/>
                  </a:lnTo>
                  <a:lnTo>
                    <a:pt x="221922" y="181675"/>
                  </a:lnTo>
                  <a:lnTo>
                    <a:pt x="188867" y="213472"/>
                  </a:lnTo>
                  <a:lnTo>
                    <a:pt x="158064" y="247321"/>
                  </a:lnTo>
                  <a:lnTo>
                    <a:pt x="129632" y="283108"/>
                  </a:lnTo>
                  <a:lnTo>
                    <a:pt x="103690" y="320720"/>
                  </a:lnTo>
                  <a:lnTo>
                    <a:pt x="80356" y="360042"/>
                  </a:lnTo>
                  <a:lnTo>
                    <a:pt x="59748" y="400960"/>
                  </a:lnTo>
                  <a:lnTo>
                    <a:pt x="41986" y="443361"/>
                  </a:lnTo>
                  <a:lnTo>
                    <a:pt x="27187" y="487130"/>
                  </a:lnTo>
                  <a:lnTo>
                    <a:pt x="15470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14"/>
                  </a:lnTo>
                  <a:lnTo>
                    <a:pt x="6954" y="768907"/>
                  </a:lnTo>
                  <a:lnTo>
                    <a:pt x="15470" y="815073"/>
                  </a:lnTo>
                  <a:lnTo>
                    <a:pt x="27187" y="860099"/>
                  </a:lnTo>
                  <a:lnTo>
                    <a:pt x="41986" y="903869"/>
                  </a:lnTo>
                  <a:lnTo>
                    <a:pt x="59748" y="946271"/>
                  </a:lnTo>
                  <a:lnTo>
                    <a:pt x="80356" y="987190"/>
                  </a:lnTo>
                  <a:lnTo>
                    <a:pt x="103690" y="1026512"/>
                  </a:lnTo>
                  <a:lnTo>
                    <a:pt x="129632" y="1064124"/>
                  </a:lnTo>
                  <a:lnTo>
                    <a:pt x="158064" y="1099910"/>
                  </a:lnTo>
                  <a:lnTo>
                    <a:pt x="188867" y="1133758"/>
                  </a:lnTo>
                  <a:lnTo>
                    <a:pt x="221922" y="1165553"/>
                  </a:lnTo>
                  <a:lnTo>
                    <a:pt x="257111" y="1195182"/>
                  </a:lnTo>
                  <a:lnTo>
                    <a:pt x="294315" y="1222529"/>
                  </a:lnTo>
                  <a:lnTo>
                    <a:pt x="333416" y="1247482"/>
                  </a:lnTo>
                  <a:lnTo>
                    <a:pt x="374295" y="1269926"/>
                  </a:lnTo>
                  <a:lnTo>
                    <a:pt x="416834" y="1289748"/>
                  </a:lnTo>
                  <a:lnTo>
                    <a:pt x="460913" y="1306832"/>
                  </a:lnTo>
                  <a:lnTo>
                    <a:pt x="506415" y="1321066"/>
                  </a:lnTo>
                  <a:lnTo>
                    <a:pt x="553221" y="1332336"/>
                  </a:lnTo>
                  <a:lnTo>
                    <a:pt x="601213" y="1340526"/>
                  </a:lnTo>
                  <a:lnTo>
                    <a:pt x="650271" y="1345524"/>
                  </a:lnTo>
                  <a:lnTo>
                    <a:pt x="700278" y="1347215"/>
                  </a:lnTo>
                  <a:lnTo>
                    <a:pt x="750284" y="1345524"/>
                  </a:lnTo>
                  <a:lnTo>
                    <a:pt x="799342" y="1340526"/>
                  </a:lnTo>
                  <a:lnTo>
                    <a:pt x="847334" y="1332336"/>
                  </a:lnTo>
                  <a:lnTo>
                    <a:pt x="894140" y="1321066"/>
                  </a:lnTo>
                  <a:lnTo>
                    <a:pt x="939642" y="1306832"/>
                  </a:lnTo>
                  <a:lnTo>
                    <a:pt x="983721" y="1289748"/>
                  </a:lnTo>
                  <a:lnTo>
                    <a:pt x="1026260" y="1269926"/>
                  </a:lnTo>
                  <a:lnTo>
                    <a:pt x="1067139" y="1247482"/>
                  </a:lnTo>
                  <a:lnTo>
                    <a:pt x="1106240" y="1222529"/>
                  </a:lnTo>
                  <a:lnTo>
                    <a:pt x="1143444" y="1195182"/>
                  </a:lnTo>
                  <a:lnTo>
                    <a:pt x="1178633" y="1165553"/>
                  </a:lnTo>
                  <a:lnTo>
                    <a:pt x="1211688" y="1133758"/>
                  </a:lnTo>
                  <a:lnTo>
                    <a:pt x="1242491" y="1099910"/>
                  </a:lnTo>
                  <a:lnTo>
                    <a:pt x="1270923" y="1064124"/>
                  </a:lnTo>
                  <a:lnTo>
                    <a:pt x="1296865" y="1026512"/>
                  </a:lnTo>
                  <a:lnTo>
                    <a:pt x="1320199" y="987190"/>
                  </a:lnTo>
                  <a:lnTo>
                    <a:pt x="1340807" y="946271"/>
                  </a:lnTo>
                  <a:lnTo>
                    <a:pt x="1358569" y="903869"/>
                  </a:lnTo>
                  <a:lnTo>
                    <a:pt x="1373368" y="860099"/>
                  </a:lnTo>
                  <a:lnTo>
                    <a:pt x="1385085" y="815073"/>
                  </a:lnTo>
                  <a:lnTo>
                    <a:pt x="1393601" y="768907"/>
                  </a:lnTo>
                  <a:lnTo>
                    <a:pt x="1398797" y="721714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5" y="532153"/>
                  </a:lnTo>
                  <a:lnTo>
                    <a:pt x="1373368" y="487130"/>
                  </a:lnTo>
                  <a:lnTo>
                    <a:pt x="1358569" y="443361"/>
                  </a:lnTo>
                  <a:lnTo>
                    <a:pt x="1340807" y="400960"/>
                  </a:lnTo>
                  <a:lnTo>
                    <a:pt x="1320199" y="360042"/>
                  </a:lnTo>
                  <a:lnTo>
                    <a:pt x="1296865" y="320720"/>
                  </a:lnTo>
                  <a:lnTo>
                    <a:pt x="1270923" y="283108"/>
                  </a:lnTo>
                  <a:lnTo>
                    <a:pt x="1242491" y="247321"/>
                  </a:lnTo>
                  <a:lnTo>
                    <a:pt x="1211688" y="213472"/>
                  </a:lnTo>
                  <a:lnTo>
                    <a:pt x="1178633" y="181675"/>
                  </a:lnTo>
                  <a:lnTo>
                    <a:pt x="1143444" y="152046"/>
                  </a:lnTo>
                  <a:lnTo>
                    <a:pt x="1106240" y="124697"/>
                  </a:lnTo>
                  <a:lnTo>
                    <a:pt x="1067139" y="99742"/>
                  </a:lnTo>
                  <a:lnTo>
                    <a:pt x="1026260" y="77296"/>
                  </a:lnTo>
                  <a:lnTo>
                    <a:pt x="983721" y="57473"/>
                  </a:lnTo>
                  <a:lnTo>
                    <a:pt x="939642" y="40387"/>
                  </a:lnTo>
                  <a:lnTo>
                    <a:pt x="894140" y="26152"/>
                  </a:lnTo>
                  <a:lnTo>
                    <a:pt x="847334" y="14881"/>
                  </a:lnTo>
                  <a:lnTo>
                    <a:pt x="799342" y="6690"/>
                  </a:lnTo>
                  <a:lnTo>
                    <a:pt x="750284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3090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14"/>
                  </a:lnTo>
                  <a:lnTo>
                    <a:pt x="1393601" y="768907"/>
                  </a:lnTo>
                  <a:lnTo>
                    <a:pt x="1385085" y="815073"/>
                  </a:lnTo>
                  <a:lnTo>
                    <a:pt x="1373368" y="860099"/>
                  </a:lnTo>
                  <a:lnTo>
                    <a:pt x="1358569" y="903869"/>
                  </a:lnTo>
                  <a:lnTo>
                    <a:pt x="1340807" y="946271"/>
                  </a:lnTo>
                  <a:lnTo>
                    <a:pt x="1320199" y="987190"/>
                  </a:lnTo>
                  <a:lnTo>
                    <a:pt x="1296865" y="1026512"/>
                  </a:lnTo>
                  <a:lnTo>
                    <a:pt x="1270923" y="1064124"/>
                  </a:lnTo>
                  <a:lnTo>
                    <a:pt x="1242491" y="1099910"/>
                  </a:lnTo>
                  <a:lnTo>
                    <a:pt x="1211688" y="1133758"/>
                  </a:lnTo>
                  <a:lnTo>
                    <a:pt x="1178633" y="1165553"/>
                  </a:lnTo>
                  <a:lnTo>
                    <a:pt x="1143444" y="1195182"/>
                  </a:lnTo>
                  <a:lnTo>
                    <a:pt x="1106240" y="1222529"/>
                  </a:lnTo>
                  <a:lnTo>
                    <a:pt x="1067139" y="1247482"/>
                  </a:lnTo>
                  <a:lnTo>
                    <a:pt x="1026260" y="1269926"/>
                  </a:lnTo>
                  <a:lnTo>
                    <a:pt x="983721" y="1289748"/>
                  </a:lnTo>
                  <a:lnTo>
                    <a:pt x="939642" y="1306832"/>
                  </a:lnTo>
                  <a:lnTo>
                    <a:pt x="894140" y="1321066"/>
                  </a:lnTo>
                  <a:lnTo>
                    <a:pt x="847334" y="1332336"/>
                  </a:lnTo>
                  <a:lnTo>
                    <a:pt x="799342" y="1340526"/>
                  </a:lnTo>
                  <a:lnTo>
                    <a:pt x="750284" y="1345524"/>
                  </a:lnTo>
                  <a:lnTo>
                    <a:pt x="700278" y="1347215"/>
                  </a:lnTo>
                  <a:lnTo>
                    <a:pt x="650271" y="1345524"/>
                  </a:lnTo>
                  <a:lnTo>
                    <a:pt x="601213" y="1340526"/>
                  </a:lnTo>
                  <a:lnTo>
                    <a:pt x="553221" y="1332336"/>
                  </a:lnTo>
                  <a:lnTo>
                    <a:pt x="506415" y="1321066"/>
                  </a:lnTo>
                  <a:lnTo>
                    <a:pt x="460913" y="1306832"/>
                  </a:lnTo>
                  <a:lnTo>
                    <a:pt x="416834" y="1289748"/>
                  </a:lnTo>
                  <a:lnTo>
                    <a:pt x="374295" y="1269926"/>
                  </a:lnTo>
                  <a:lnTo>
                    <a:pt x="333416" y="1247482"/>
                  </a:lnTo>
                  <a:lnTo>
                    <a:pt x="294315" y="1222529"/>
                  </a:lnTo>
                  <a:lnTo>
                    <a:pt x="257111" y="1195182"/>
                  </a:lnTo>
                  <a:lnTo>
                    <a:pt x="221922" y="1165553"/>
                  </a:lnTo>
                  <a:lnTo>
                    <a:pt x="188867" y="1133758"/>
                  </a:lnTo>
                  <a:lnTo>
                    <a:pt x="158064" y="1099910"/>
                  </a:lnTo>
                  <a:lnTo>
                    <a:pt x="129632" y="1064124"/>
                  </a:lnTo>
                  <a:lnTo>
                    <a:pt x="103690" y="1026512"/>
                  </a:lnTo>
                  <a:lnTo>
                    <a:pt x="80356" y="987190"/>
                  </a:lnTo>
                  <a:lnTo>
                    <a:pt x="59748" y="946271"/>
                  </a:lnTo>
                  <a:lnTo>
                    <a:pt x="41986" y="903869"/>
                  </a:lnTo>
                  <a:lnTo>
                    <a:pt x="27187" y="860099"/>
                  </a:lnTo>
                  <a:lnTo>
                    <a:pt x="15470" y="815073"/>
                  </a:lnTo>
                  <a:lnTo>
                    <a:pt x="6954" y="768907"/>
                  </a:lnTo>
                  <a:lnTo>
                    <a:pt x="1758" y="721714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47" y="3217182"/>
              <a:ext cx="1517904" cy="14553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66" y="1691"/>
                  </a:lnTo>
                  <a:lnTo>
                    <a:pt x="601205" y="6690"/>
                  </a:lnTo>
                  <a:lnTo>
                    <a:pt x="553210" y="14881"/>
                  </a:lnTo>
                  <a:lnTo>
                    <a:pt x="506402" y="26152"/>
                  </a:lnTo>
                  <a:lnTo>
                    <a:pt x="460898" y="40387"/>
                  </a:lnTo>
                  <a:lnTo>
                    <a:pt x="416817" y="57473"/>
                  </a:lnTo>
                  <a:lnTo>
                    <a:pt x="374278" y="77296"/>
                  </a:lnTo>
                  <a:lnTo>
                    <a:pt x="333399" y="99742"/>
                  </a:lnTo>
                  <a:lnTo>
                    <a:pt x="294299" y="124697"/>
                  </a:lnTo>
                  <a:lnTo>
                    <a:pt x="257095" y="152046"/>
                  </a:lnTo>
                  <a:lnTo>
                    <a:pt x="221907" y="181675"/>
                  </a:lnTo>
                  <a:lnTo>
                    <a:pt x="188853" y="213472"/>
                  </a:lnTo>
                  <a:lnTo>
                    <a:pt x="158052" y="247321"/>
                  </a:lnTo>
                  <a:lnTo>
                    <a:pt x="129622" y="283108"/>
                  </a:lnTo>
                  <a:lnTo>
                    <a:pt x="103681" y="320720"/>
                  </a:lnTo>
                  <a:lnTo>
                    <a:pt x="80348" y="360042"/>
                  </a:lnTo>
                  <a:lnTo>
                    <a:pt x="59742" y="400960"/>
                  </a:lnTo>
                  <a:lnTo>
                    <a:pt x="41981" y="443361"/>
                  </a:lnTo>
                  <a:lnTo>
                    <a:pt x="27184" y="487130"/>
                  </a:lnTo>
                  <a:lnTo>
                    <a:pt x="15468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09"/>
                  </a:lnTo>
                  <a:lnTo>
                    <a:pt x="6954" y="768898"/>
                  </a:lnTo>
                  <a:lnTo>
                    <a:pt x="15468" y="815062"/>
                  </a:lnTo>
                  <a:lnTo>
                    <a:pt x="27184" y="860085"/>
                  </a:lnTo>
                  <a:lnTo>
                    <a:pt x="41981" y="903854"/>
                  </a:lnTo>
                  <a:lnTo>
                    <a:pt x="59742" y="946255"/>
                  </a:lnTo>
                  <a:lnTo>
                    <a:pt x="80348" y="987173"/>
                  </a:lnTo>
                  <a:lnTo>
                    <a:pt x="103681" y="1026495"/>
                  </a:lnTo>
                  <a:lnTo>
                    <a:pt x="129622" y="1064107"/>
                  </a:lnTo>
                  <a:lnTo>
                    <a:pt x="158052" y="1099894"/>
                  </a:lnTo>
                  <a:lnTo>
                    <a:pt x="188853" y="1133743"/>
                  </a:lnTo>
                  <a:lnTo>
                    <a:pt x="221907" y="1165540"/>
                  </a:lnTo>
                  <a:lnTo>
                    <a:pt x="257095" y="1195169"/>
                  </a:lnTo>
                  <a:lnTo>
                    <a:pt x="294299" y="1222518"/>
                  </a:lnTo>
                  <a:lnTo>
                    <a:pt x="333399" y="1247473"/>
                  </a:lnTo>
                  <a:lnTo>
                    <a:pt x="374278" y="1269919"/>
                  </a:lnTo>
                  <a:lnTo>
                    <a:pt x="416817" y="1289742"/>
                  </a:lnTo>
                  <a:lnTo>
                    <a:pt x="460898" y="1306828"/>
                  </a:lnTo>
                  <a:lnTo>
                    <a:pt x="506402" y="1321063"/>
                  </a:lnTo>
                  <a:lnTo>
                    <a:pt x="553210" y="1332334"/>
                  </a:lnTo>
                  <a:lnTo>
                    <a:pt x="601205" y="1340525"/>
                  </a:lnTo>
                  <a:lnTo>
                    <a:pt x="650266" y="1345524"/>
                  </a:lnTo>
                  <a:lnTo>
                    <a:pt x="700278" y="1347215"/>
                  </a:lnTo>
                  <a:lnTo>
                    <a:pt x="750289" y="1345524"/>
                  </a:lnTo>
                  <a:lnTo>
                    <a:pt x="799350" y="1340525"/>
                  </a:lnTo>
                  <a:lnTo>
                    <a:pt x="847345" y="1332334"/>
                  </a:lnTo>
                  <a:lnTo>
                    <a:pt x="894153" y="1321063"/>
                  </a:lnTo>
                  <a:lnTo>
                    <a:pt x="939657" y="1306828"/>
                  </a:lnTo>
                  <a:lnTo>
                    <a:pt x="983738" y="1289742"/>
                  </a:lnTo>
                  <a:lnTo>
                    <a:pt x="1026277" y="1269919"/>
                  </a:lnTo>
                  <a:lnTo>
                    <a:pt x="1067156" y="1247473"/>
                  </a:lnTo>
                  <a:lnTo>
                    <a:pt x="1106256" y="1222518"/>
                  </a:lnTo>
                  <a:lnTo>
                    <a:pt x="1143460" y="1195169"/>
                  </a:lnTo>
                  <a:lnTo>
                    <a:pt x="1178648" y="1165540"/>
                  </a:lnTo>
                  <a:lnTo>
                    <a:pt x="1211702" y="1133743"/>
                  </a:lnTo>
                  <a:lnTo>
                    <a:pt x="1242503" y="1099894"/>
                  </a:lnTo>
                  <a:lnTo>
                    <a:pt x="1270933" y="1064107"/>
                  </a:lnTo>
                  <a:lnTo>
                    <a:pt x="1296874" y="1026495"/>
                  </a:lnTo>
                  <a:lnTo>
                    <a:pt x="1320207" y="987173"/>
                  </a:lnTo>
                  <a:lnTo>
                    <a:pt x="1340813" y="946255"/>
                  </a:lnTo>
                  <a:lnTo>
                    <a:pt x="1358574" y="903854"/>
                  </a:lnTo>
                  <a:lnTo>
                    <a:pt x="1373371" y="860085"/>
                  </a:lnTo>
                  <a:lnTo>
                    <a:pt x="1385087" y="815062"/>
                  </a:lnTo>
                  <a:lnTo>
                    <a:pt x="1393601" y="768898"/>
                  </a:lnTo>
                  <a:lnTo>
                    <a:pt x="1398797" y="721709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7" y="532153"/>
                  </a:lnTo>
                  <a:lnTo>
                    <a:pt x="1373371" y="487130"/>
                  </a:lnTo>
                  <a:lnTo>
                    <a:pt x="1358574" y="443361"/>
                  </a:lnTo>
                  <a:lnTo>
                    <a:pt x="1340813" y="400960"/>
                  </a:lnTo>
                  <a:lnTo>
                    <a:pt x="1320207" y="360042"/>
                  </a:lnTo>
                  <a:lnTo>
                    <a:pt x="1296874" y="320720"/>
                  </a:lnTo>
                  <a:lnTo>
                    <a:pt x="1270933" y="283108"/>
                  </a:lnTo>
                  <a:lnTo>
                    <a:pt x="1242503" y="247321"/>
                  </a:lnTo>
                  <a:lnTo>
                    <a:pt x="1211702" y="213472"/>
                  </a:lnTo>
                  <a:lnTo>
                    <a:pt x="1178648" y="181675"/>
                  </a:lnTo>
                  <a:lnTo>
                    <a:pt x="1143460" y="152046"/>
                  </a:lnTo>
                  <a:lnTo>
                    <a:pt x="1106256" y="124697"/>
                  </a:lnTo>
                  <a:lnTo>
                    <a:pt x="1067156" y="99742"/>
                  </a:lnTo>
                  <a:lnTo>
                    <a:pt x="1026277" y="77296"/>
                  </a:lnTo>
                  <a:lnTo>
                    <a:pt x="983738" y="57473"/>
                  </a:lnTo>
                  <a:lnTo>
                    <a:pt x="939657" y="40387"/>
                  </a:lnTo>
                  <a:lnTo>
                    <a:pt x="894153" y="26152"/>
                  </a:lnTo>
                  <a:lnTo>
                    <a:pt x="847345" y="14881"/>
                  </a:lnTo>
                  <a:lnTo>
                    <a:pt x="799350" y="6690"/>
                  </a:lnTo>
                  <a:lnTo>
                    <a:pt x="750289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68" y="532153"/>
                  </a:lnTo>
                  <a:lnTo>
                    <a:pt x="27184" y="487130"/>
                  </a:lnTo>
                  <a:lnTo>
                    <a:pt x="41981" y="443361"/>
                  </a:lnTo>
                  <a:lnTo>
                    <a:pt x="59742" y="400960"/>
                  </a:lnTo>
                  <a:lnTo>
                    <a:pt x="80348" y="360042"/>
                  </a:lnTo>
                  <a:lnTo>
                    <a:pt x="103681" y="320720"/>
                  </a:lnTo>
                  <a:lnTo>
                    <a:pt x="129622" y="283108"/>
                  </a:lnTo>
                  <a:lnTo>
                    <a:pt x="158052" y="247321"/>
                  </a:lnTo>
                  <a:lnTo>
                    <a:pt x="188853" y="213472"/>
                  </a:lnTo>
                  <a:lnTo>
                    <a:pt x="221907" y="181675"/>
                  </a:lnTo>
                  <a:lnTo>
                    <a:pt x="257095" y="152046"/>
                  </a:lnTo>
                  <a:lnTo>
                    <a:pt x="294299" y="124697"/>
                  </a:lnTo>
                  <a:lnTo>
                    <a:pt x="333399" y="99742"/>
                  </a:lnTo>
                  <a:lnTo>
                    <a:pt x="374278" y="77296"/>
                  </a:lnTo>
                  <a:lnTo>
                    <a:pt x="416817" y="57473"/>
                  </a:lnTo>
                  <a:lnTo>
                    <a:pt x="460898" y="40387"/>
                  </a:lnTo>
                  <a:lnTo>
                    <a:pt x="506402" y="26152"/>
                  </a:lnTo>
                  <a:lnTo>
                    <a:pt x="553210" y="14881"/>
                  </a:lnTo>
                  <a:lnTo>
                    <a:pt x="601205" y="6690"/>
                  </a:lnTo>
                  <a:lnTo>
                    <a:pt x="650266" y="1691"/>
                  </a:lnTo>
                  <a:lnTo>
                    <a:pt x="700278" y="0"/>
                  </a:lnTo>
                  <a:lnTo>
                    <a:pt x="750289" y="1691"/>
                  </a:lnTo>
                  <a:lnTo>
                    <a:pt x="799350" y="6690"/>
                  </a:lnTo>
                  <a:lnTo>
                    <a:pt x="847345" y="14881"/>
                  </a:lnTo>
                  <a:lnTo>
                    <a:pt x="894153" y="26152"/>
                  </a:lnTo>
                  <a:lnTo>
                    <a:pt x="939657" y="40387"/>
                  </a:lnTo>
                  <a:lnTo>
                    <a:pt x="983738" y="57473"/>
                  </a:lnTo>
                  <a:lnTo>
                    <a:pt x="1026277" y="77296"/>
                  </a:lnTo>
                  <a:lnTo>
                    <a:pt x="1067156" y="99742"/>
                  </a:lnTo>
                  <a:lnTo>
                    <a:pt x="1106256" y="124697"/>
                  </a:lnTo>
                  <a:lnTo>
                    <a:pt x="1143460" y="152046"/>
                  </a:lnTo>
                  <a:lnTo>
                    <a:pt x="1178648" y="181675"/>
                  </a:lnTo>
                  <a:lnTo>
                    <a:pt x="1211702" y="213472"/>
                  </a:lnTo>
                  <a:lnTo>
                    <a:pt x="1242503" y="247321"/>
                  </a:lnTo>
                  <a:lnTo>
                    <a:pt x="1270933" y="283108"/>
                  </a:lnTo>
                  <a:lnTo>
                    <a:pt x="1296874" y="320720"/>
                  </a:lnTo>
                  <a:lnTo>
                    <a:pt x="1320207" y="360042"/>
                  </a:lnTo>
                  <a:lnTo>
                    <a:pt x="1340813" y="400960"/>
                  </a:lnTo>
                  <a:lnTo>
                    <a:pt x="1358574" y="443361"/>
                  </a:lnTo>
                  <a:lnTo>
                    <a:pt x="1373371" y="487130"/>
                  </a:lnTo>
                  <a:lnTo>
                    <a:pt x="1385087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7" y="815062"/>
                  </a:lnTo>
                  <a:lnTo>
                    <a:pt x="1373371" y="860085"/>
                  </a:lnTo>
                  <a:lnTo>
                    <a:pt x="1358574" y="903854"/>
                  </a:lnTo>
                  <a:lnTo>
                    <a:pt x="1340813" y="946255"/>
                  </a:lnTo>
                  <a:lnTo>
                    <a:pt x="1320207" y="987173"/>
                  </a:lnTo>
                  <a:lnTo>
                    <a:pt x="1296874" y="1026495"/>
                  </a:lnTo>
                  <a:lnTo>
                    <a:pt x="1270933" y="1064107"/>
                  </a:lnTo>
                  <a:lnTo>
                    <a:pt x="1242503" y="1099894"/>
                  </a:lnTo>
                  <a:lnTo>
                    <a:pt x="1211702" y="1133743"/>
                  </a:lnTo>
                  <a:lnTo>
                    <a:pt x="1178648" y="1165540"/>
                  </a:lnTo>
                  <a:lnTo>
                    <a:pt x="1143460" y="1195169"/>
                  </a:lnTo>
                  <a:lnTo>
                    <a:pt x="1106256" y="1222518"/>
                  </a:lnTo>
                  <a:lnTo>
                    <a:pt x="1067156" y="1247473"/>
                  </a:lnTo>
                  <a:lnTo>
                    <a:pt x="1026277" y="1269919"/>
                  </a:lnTo>
                  <a:lnTo>
                    <a:pt x="983738" y="1289742"/>
                  </a:lnTo>
                  <a:lnTo>
                    <a:pt x="939657" y="1306828"/>
                  </a:lnTo>
                  <a:lnTo>
                    <a:pt x="894153" y="1321063"/>
                  </a:lnTo>
                  <a:lnTo>
                    <a:pt x="847345" y="1332334"/>
                  </a:lnTo>
                  <a:lnTo>
                    <a:pt x="799350" y="1340525"/>
                  </a:lnTo>
                  <a:lnTo>
                    <a:pt x="750289" y="1345524"/>
                  </a:lnTo>
                  <a:lnTo>
                    <a:pt x="700278" y="1347215"/>
                  </a:lnTo>
                  <a:lnTo>
                    <a:pt x="650266" y="1345524"/>
                  </a:lnTo>
                  <a:lnTo>
                    <a:pt x="601205" y="1340525"/>
                  </a:lnTo>
                  <a:lnTo>
                    <a:pt x="553210" y="1332334"/>
                  </a:lnTo>
                  <a:lnTo>
                    <a:pt x="506402" y="1321063"/>
                  </a:lnTo>
                  <a:lnTo>
                    <a:pt x="460898" y="1306828"/>
                  </a:lnTo>
                  <a:lnTo>
                    <a:pt x="416817" y="1289742"/>
                  </a:lnTo>
                  <a:lnTo>
                    <a:pt x="374278" y="1269919"/>
                  </a:lnTo>
                  <a:lnTo>
                    <a:pt x="333399" y="1247473"/>
                  </a:lnTo>
                  <a:lnTo>
                    <a:pt x="294299" y="1222518"/>
                  </a:lnTo>
                  <a:lnTo>
                    <a:pt x="257095" y="1195169"/>
                  </a:lnTo>
                  <a:lnTo>
                    <a:pt x="221907" y="1165540"/>
                  </a:lnTo>
                  <a:lnTo>
                    <a:pt x="188853" y="1133743"/>
                  </a:lnTo>
                  <a:lnTo>
                    <a:pt x="158052" y="1099894"/>
                  </a:lnTo>
                  <a:lnTo>
                    <a:pt x="129622" y="1064107"/>
                  </a:lnTo>
                  <a:lnTo>
                    <a:pt x="103681" y="1026495"/>
                  </a:lnTo>
                  <a:lnTo>
                    <a:pt x="80348" y="987173"/>
                  </a:lnTo>
                  <a:lnTo>
                    <a:pt x="59742" y="946255"/>
                  </a:lnTo>
                  <a:lnTo>
                    <a:pt x="41981" y="903854"/>
                  </a:lnTo>
                  <a:lnTo>
                    <a:pt x="27184" y="860085"/>
                  </a:lnTo>
                  <a:lnTo>
                    <a:pt x="15468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70293" y="2328113"/>
            <a:ext cx="1384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 smtClean="0">
                <a:latin typeface="Carlito"/>
                <a:cs typeface="Carlito"/>
              </a:rPr>
              <a:t> </a:t>
            </a:r>
            <a:r>
              <a:rPr sz="1800" b="1" spc="-5" dirty="0" smtClean="0">
                <a:latin typeface="Carlito"/>
                <a:cs typeface="Carlito"/>
              </a:rPr>
              <a:t>Collection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96339" y="2843783"/>
            <a:ext cx="2688590" cy="2226945"/>
            <a:chOff x="1196339" y="2843783"/>
            <a:chExt cx="2688590" cy="2226945"/>
          </a:xfrm>
        </p:grpSpPr>
        <p:sp>
          <p:nvSpPr>
            <p:cNvPr id="27" name="object 27"/>
            <p:cNvSpPr/>
            <p:nvPr/>
          </p:nvSpPr>
          <p:spPr>
            <a:xfrm>
              <a:off x="3304032" y="2843783"/>
              <a:ext cx="580643" cy="553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330194" y="2869437"/>
              <a:ext cx="474345" cy="447675"/>
            </a:xfrm>
            <a:custGeom>
              <a:avLst/>
              <a:gdLst/>
              <a:ahLst/>
              <a:cxnLst/>
              <a:rect l="l" t="t" r="r" b="b"/>
              <a:pathLst>
                <a:path w="474345" h="447675">
                  <a:moveTo>
                    <a:pt x="141604" y="0"/>
                  </a:moveTo>
                  <a:lnTo>
                    <a:pt x="158368" y="158369"/>
                  </a:lnTo>
                  <a:lnTo>
                    <a:pt x="0" y="175133"/>
                  </a:lnTo>
                  <a:lnTo>
                    <a:pt x="228218" y="359917"/>
                  </a:lnTo>
                  <a:lnTo>
                    <a:pt x="157479" y="447421"/>
                  </a:lnTo>
                  <a:lnTo>
                    <a:pt x="474217" y="414020"/>
                  </a:lnTo>
                  <a:lnTo>
                    <a:pt x="440816" y="97154"/>
                  </a:lnTo>
                  <a:lnTo>
                    <a:pt x="369950" y="184785"/>
                  </a:lnTo>
                  <a:lnTo>
                    <a:pt x="1416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7644" y="4474463"/>
              <a:ext cx="585216" cy="5532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3805" y="4501007"/>
              <a:ext cx="479425" cy="447040"/>
            </a:xfrm>
            <a:custGeom>
              <a:avLst/>
              <a:gdLst/>
              <a:ahLst/>
              <a:cxnLst/>
              <a:rect l="l" t="t" r="r" b="b"/>
              <a:pathLst>
                <a:path w="479425" h="447039">
                  <a:moveTo>
                    <a:pt x="340868" y="0"/>
                  </a:moveTo>
                  <a:lnTo>
                    <a:pt x="108839" y="180086"/>
                  </a:lnTo>
                  <a:lnTo>
                    <a:pt x="39751" y="91059"/>
                  </a:lnTo>
                  <a:lnTo>
                    <a:pt x="0" y="407162"/>
                  </a:lnTo>
                  <a:lnTo>
                    <a:pt x="316103" y="447040"/>
                  </a:lnTo>
                  <a:lnTo>
                    <a:pt x="247015" y="358013"/>
                  </a:lnTo>
                  <a:lnTo>
                    <a:pt x="478917" y="177927"/>
                  </a:lnTo>
                  <a:lnTo>
                    <a:pt x="320929" y="157988"/>
                  </a:lnTo>
                  <a:lnTo>
                    <a:pt x="34086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7215" y="4517135"/>
              <a:ext cx="592835" cy="5532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3250" y="4543551"/>
              <a:ext cx="487680" cy="445770"/>
            </a:xfrm>
            <a:custGeom>
              <a:avLst/>
              <a:gdLst/>
              <a:ahLst/>
              <a:cxnLst/>
              <a:rect l="l" t="t" r="r" b="b"/>
              <a:pathLst>
                <a:path w="487680" h="445770">
                  <a:moveTo>
                    <a:pt x="314451" y="0"/>
                  </a:moveTo>
                  <a:lnTo>
                    <a:pt x="0" y="51308"/>
                  </a:lnTo>
                  <a:lnTo>
                    <a:pt x="51435" y="365760"/>
                  </a:lnTo>
                  <a:lnTo>
                    <a:pt x="117093" y="274320"/>
                  </a:lnTo>
                  <a:lnTo>
                    <a:pt x="355600" y="445770"/>
                  </a:lnTo>
                  <a:lnTo>
                    <a:pt x="329946" y="288544"/>
                  </a:lnTo>
                  <a:lnTo>
                    <a:pt x="487172" y="262890"/>
                  </a:lnTo>
                  <a:lnTo>
                    <a:pt x="248665" y="91440"/>
                  </a:lnTo>
                  <a:lnTo>
                    <a:pt x="31445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6339" y="2919983"/>
              <a:ext cx="586740" cy="5532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2832" y="2945891"/>
              <a:ext cx="480695" cy="447040"/>
            </a:xfrm>
            <a:custGeom>
              <a:avLst/>
              <a:gdLst/>
              <a:ahLst/>
              <a:cxnLst/>
              <a:rect l="l" t="t" r="r" b="b"/>
              <a:pathLst>
                <a:path w="480694" h="447039">
                  <a:moveTo>
                    <a:pt x="164261" y="0"/>
                  </a:moveTo>
                  <a:lnTo>
                    <a:pt x="232968" y="89408"/>
                  </a:lnTo>
                  <a:lnTo>
                    <a:pt x="0" y="268224"/>
                  </a:lnTo>
                  <a:lnTo>
                    <a:pt x="157911" y="288925"/>
                  </a:lnTo>
                  <a:lnTo>
                    <a:pt x="137210" y="446913"/>
                  </a:lnTo>
                  <a:lnTo>
                    <a:pt x="370128" y="267970"/>
                  </a:lnTo>
                  <a:lnTo>
                    <a:pt x="438708" y="357378"/>
                  </a:lnTo>
                  <a:lnTo>
                    <a:pt x="480237" y="41529"/>
                  </a:lnTo>
                  <a:lnTo>
                    <a:pt x="16426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94353" y="3625037"/>
            <a:ext cx="139623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 smtClean="0">
                <a:latin typeface="Carlito"/>
                <a:cs typeface="Carlito"/>
              </a:rPr>
              <a:t>Data</a:t>
            </a:r>
            <a:endParaRPr lang="en-IN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 smtClean="0">
                <a:latin typeface="Carlito"/>
                <a:cs typeface="Carlito"/>
              </a:rPr>
              <a:t>cleansing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7274" y="5029961"/>
            <a:ext cx="15560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Reporting/  </a:t>
            </a:r>
            <a:r>
              <a:rPr sz="1800" b="1" spc="-5" dirty="0">
                <a:latin typeface="Carlito"/>
                <a:cs typeface="Carlito"/>
              </a:rPr>
              <a:t>Vi</a:t>
            </a:r>
            <a:r>
              <a:rPr sz="1800" b="1" dirty="0">
                <a:latin typeface="Carlito"/>
                <a:cs typeface="Carlito"/>
              </a:rPr>
              <a:t>sual</a:t>
            </a:r>
            <a:r>
              <a:rPr sz="1800" b="1" spc="-15" dirty="0">
                <a:latin typeface="Carlito"/>
                <a:cs typeface="Carlito"/>
              </a:rPr>
              <a:t>i</a:t>
            </a:r>
            <a:r>
              <a:rPr sz="1800" b="1" spc="-20" dirty="0">
                <a:latin typeface="Carlito"/>
                <a:cs typeface="Carlito"/>
              </a:rPr>
              <a:t>z</a:t>
            </a:r>
            <a:r>
              <a:rPr sz="1800" b="1" spc="-25" dirty="0">
                <a:latin typeface="Carlito"/>
                <a:cs typeface="Carlito"/>
              </a:rPr>
              <a:t>a</a:t>
            </a:r>
            <a:r>
              <a:rPr sz="1800" b="1" dirty="0">
                <a:latin typeface="Carlito"/>
                <a:cs typeface="Carlito"/>
              </a:rPr>
              <a:t>ti</a:t>
            </a:r>
            <a:r>
              <a:rPr sz="1800" b="1" spc="-10" dirty="0">
                <a:latin typeface="Carlito"/>
                <a:cs typeface="Carlito"/>
              </a:rPr>
              <a:t>o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600" y="3509264"/>
            <a:ext cx="1261109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 smtClean="0">
                <a:latin typeface="Carlito"/>
                <a:cs typeface="Carlito"/>
              </a:rPr>
              <a:t> </a:t>
            </a:r>
            <a:r>
              <a:rPr sz="1800" b="1" spc="-5" dirty="0" smtClean="0">
                <a:latin typeface="Carlito"/>
                <a:cs typeface="Carlito"/>
              </a:rPr>
              <a:t>Decision-  </a:t>
            </a:r>
            <a:r>
              <a:rPr lang="en-IN" sz="1800" b="1" spc="-5" dirty="0" smtClean="0">
                <a:latin typeface="Carlito"/>
                <a:cs typeface="Carlito"/>
              </a:rPr>
              <a:t>  </a:t>
            </a:r>
          </a:p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 </a:t>
            </a:r>
            <a:r>
              <a:rPr lang="en-IN" b="1" spc="-5" dirty="0" smtClean="0">
                <a:latin typeface="Carlito"/>
                <a:cs typeface="Carlito"/>
              </a:rPr>
              <a:t> </a:t>
            </a:r>
            <a:r>
              <a:rPr sz="1800" b="1" dirty="0" smtClean="0">
                <a:latin typeface="Carlito"/>
                <a:cs typeface="Carlito"/>
              </a:rPr>
              <a:t>making</a:t>
            </a:r>
            <a:r>
              <a:rPr sz="1800" b="1" dirty="0">
                <a:latin typeface="Carlito"/>
                <a:cs typeface="Carlito"/>
              </a:rPr>
              <a:t>/  </a:t>
            </a:r>
            <a:r>
              <a:rPr lang="en-IN" sz="1800" b="1" dirty="0" smtClean="0">
                <a:latin typeface="Carlito"/>
                <a:cs typeface="Carlito"/>
              </a:rPr>
              <a:t>  </a:t>
            </a:r>
          </a:p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 smtClean="0">
                <a:latin typeface="Carlito"/>
                <a:cs typeface="Carlito"/>
              </a:rPr>
              <a:t>P</a:t>
            </a:r>
            <a:r>
              <a:rPr sz="1800" b="1" spc="-25" dirty="0" smtClean="0">
                <a:latin typeface="Carlito"/>
                <a:cs typeface="Carlito"/>
              </a:rPr>
              <a:t>r</a:t>
            </a:r>
            <a:r>
              <a:rPr sz="1800" b="1" spc="5" dirty="0" smtClean="0">
                <a:latin typeface="Carlito"/>
                <a:cs typeface="Carlito"/>
              </a:rPr>
              <a:t>ed</a:t>
            </a:r>
            <a:r>
              <a:rPr sz="1800" b="1" dirty="0" smtClean="0">
                <a:latin typeface="Carlito"/>
                <a:cs typeface="Carlito"/>
              </a:rPr>
              <a:t>i</a:t>
            </a:r>
            <a:r>
              <a:rPr sz="1800" b="1" spc="5" dirty="0" smtClean="0">
                <a:latin typeface="Carlito"/>
                <a:cs typeface="Carlito"/>
              </a:rPr>
              <a:t>c</a:t>
            </a:r>
            <a:r>
              <a:rPr sz="1800" b="1" dirty="0" smtClean="0">
                <a:latin typeface="Carlito"/>
                <a:cs typeface="Carlito"/>
              </a:rPr>
              <a:t>ti</a:t>
            </a:r>
            <a:r>
              <a:rPr sz="1800" b="1" spc="5" dirty="0" smtClean="0">
                <a:latin typeface="Carlito"/>
                <a:cs typeface="Carlito"/>
              </a:rPr>
              <a:t>o</a:t>
            </a:r>
            <a:r>
              <a:rPr sz="1800" b="1" dirty="0" smtClean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9134" y="5105146"/>
            <a:ext cx="5802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1639" marR="5080" indent="-16795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Graphical representation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visual </a:t>
            </a:r>
            <a:r>
              <a:rPr sz="1800" spc="-5" dirty="0">
                <a:latin typeface="Carlito"/>
                <a:cs typeface="Carlito"/>
              </a:rPr>
              <a:t>elements such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dirty="0" smtClean="0">
                <a:latin typeface="Carlito"/>
                <a:cs typeface="Carlito"/>
              </a:rPr>
              <a:t>charts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graphs, tables,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pic>
        <p:nvPicPr>
          <p:cNvPr id="44" name="Google Shape;699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59626" y="2724106"/>
            <a:ext cx="2012974" cy="185500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622" y="926591"/>
            <a:ext cx="11391265" cy="5932805"/>
            <a:chOff x="404622" y="926591"/>
            <a:chExt cx="11391265" cy="5932805"/>
          </a:xfrm>
        </p:grpSpPr>
        <p:sp>
          <p:nvSpPr>
            <p:cNvPr id="3" name="object 3"/>
            <p:cNvSpPr/>
            <p:nvPr/>
          </p:nvSpPr>
          <p:spPr>
            <a:xfrm>
              <a:off x="5234939" y="926591"/>
              <a:ext cx="135636" cy="5931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75325" y="953261"/>
              <a:ext cx="0" cy="5906135"/>
            </a:xfrm>
            <a:custGeom>
              <a:avLst/>
              <a:gdLst/>
              <a:ahLst/>
              <a:cxnLst/>
              <a:rect l="l" t="t" r="r" b="b"/>
              <a:pathLst>
                <a:path h="5906134">
                  <a:moveTo>
                    <a:pt x="0" y="0"/>
                  </a:moveTo>
                  <a:lnTo>
                    <a:pt x="0" y="5905567"/>
                  </a:lnTo>
                </a:path>
              </a:pathLst>
            </a:custGeom>
            <a:ln w="28956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00700" y="5085588"/>
              <a:ext cx="6162040" cy="646430"/>
            </a:xfrm>
            <a:custGeom>
              <a:avLst/>
              <a:gdLst/>
              <a:ahLst/>
              <a:cxnLst/>
              <a:rect l="l" t="t" r="r" b="b"/>
              <a:pathLst>
                <a:path w="6162040" h="646429">
                  <a:moveTo>
                    <a:pt x="616153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6161532" y="646176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DFD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62961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5F4778"/>
                </a:solidFill>
                <a:latin typeface="Carlito"/>
                <a:cs typeface="Carlito"/>
              </a:rPr>
              <a:t>Stages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of Business</a:t>
            </a:r>
            <a:r>
              <a:rPr sz="3200" b="1" spc="-8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Intelligence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00661" y="1429511"/>
            <a:ext cx="2749550" cy="861060"/>
            <a:chOff x="6900661" y="1429511"/>
            <a:chExt cx="2749550" cy="861060"/>
          </a:xfrm>
        </p:grpSpPr>
        <p:sp>
          <p:nvSpPr>
            <p:cNvPr id="8" name="object 8"/>
            <p:cNvSpPr/>
            <p:nvPr/>
          </p:nvSpPr>
          <p:spPr>
            <a:xfrm>
              <a:off x="6900661" y="1447870"/>
              <a:ext cx="2749316" cy="7710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25283" y="1429511"/>
              <a:ext cx="2098548" cy="8610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7435" y="1455419"/>
              <a:ext cx="2661285" cy="692150"/>
            </a:xfrm>
            <a:custGeom>
              <a:avLst/>
              <a:gdLst/>
              <a:ahLst/>
              <a:cxnLst/>
              <a:rect l="l" t="t" r="r" b="b"/>
              <a:pathLst>
                <a:path w="2661284" h="692150">
                  <a:moveTo>
                    <a:pt x="2545588" y="0"/>
                  </a:moveTo>
                  <a:lnTo>
                    <a:pt x="0" y="0"/>
                  </a:lnTo>
                  <a:lnTo>
                    <a:pt x="0" y="576579"/>
                  </a:lnTo>
                  <a:lnTo>
                    <a:pt x="115316" y="691895"/>
                  </a:lnTo>
                  <a:lnTo>
                    <a:pt x="2660904" y="691895"/>
                  </a:lnTo>
                  <a:lnTo>
                    <a:pt x="2660904" y="115315"/>
                  </a:lnTo>
                  <a:lnTo>
                    <a:pt x="2545588" y="0"/>
                  </a:lnTo>
                  <a:close/>
                </a:path>
              </a:pathLst>
            </a:custGeom>
            <a:solidFill>
              <a:srgbClr val="BEAE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5284" y="1499361"/>
            <a:ext cx="268071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165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Decision</a:t>
            </a:r>
            <a:r>
              <a:rPr lang="en-IN" spc="-5" dirty="0" smtClean="0">
                <a:solidFill>
                  <a:srgbClr val="FFFFFF"/>
                </a:solidFill>
                <a:latin typeface="Carlito"/>
                <a:cs typeface="Carlito"/>
              </a:rPr>
              <a:t>-     </a:t>
            </a:r>
            <a:r>
              <a:rPr sz="1800" dirty="0" smtClean="0">
                <a:solidFill>
                  <a:srgbClr val="FFFFFF"/>
                </a:solidFill>
                <a:latin typeface="Carlito"/>
                <a:cs typeface="Carlito"/>
              </a:rPr>
              <a:t>mak</a:t>
            </a:r>
            <a:r>
              <a:rPr sz="1800" spc="-10" dirty="0" smtClean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spc="60" dirty="0" smtClean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sz="1800" spc="-10" dirty="0" smtClean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30" dirty="0" smtClean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 smtClean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" dirty="0" smtClean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10" dirty="0" smtClean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 smtClean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10" dirty="0" smtClean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 smtClean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775478"/>
            <a:ext cx="5076825" cy="4262755"/>
            <a:chOff x="0" y="1775478"/>
            <a:chExt cx="5076825" cy="4262755"/>
          </a:xfrm>
        </p:grpSpPr>
        <p:sp>
          <p:nvSpPr>
            <p:cNvPr id="13" name="object 13"/>
            <p:cNvSpPr/>
            <p:nvPr/>
          </p:nvSpPr>
          <p:spPr>
            <a:xfrm>
              <a:off x="1827276" y="1775478"/>
              <a:ext cx="1527048" cy="1464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3089" y="1802129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71" y="1691"/>
                  </a:lnTo>
                  <a:lnTo>
                    <a:pt x="601213" y="6690"/>
                  </a:lnTo>
                  <a:lnTo>
                    <a:pt x="553221" y="14881"/>
                  </a:lnTo>
                  <a:lnTo>
                    <a:pt x="506415" y="26152"/>
                  </a:lnTo>
                  <a:lnTo>
                    <a:pt x="460913" y="40387"/>
                  </a:lnTo>
                  <a:lnTo>
                    <a:pt x="416834" y="57473"/>
                  </a:lnTo>
                  <a:lnTo>
                    <a:pt x="374295" y="77296"/>
                  </a:lnTo>
                  <a:lnTo>
                    <a:pt x="333416" y="99742"/>
                  </a:lnTo>
                  <a:lnTo>
                    <a:pt x="294315" y="124697"/>
                  </a:lnTo>
                  <a:lnTo>
                    <a:pt x="257111" y="152046"/>
                  </a:lnTo>
                  <a:lnTo>
                    <a:pt x="221922" y="181675"/>
                  </a:lnTo>
                  <a:lnTo>
                    <a:pt x="188867" y="213472"/>
                  </a:lnTo>
                  <a:lnTo>
                    <a:pt x="158064" y="247321"/>
                  </a:lnTo>
                  <a:lnTo>
                    <a:pt x="129632" y="283108"/>
                  </a:lnTo>
                  <a:lnTo>
                    <a:pt x="103690" y="320720"/>
                  </a:lnTo>
                  <a:lnTo>
                    <a:pt x="80356" y="360042"/>
                  </a:lnTo>
                  <a:lnTo>
                    <a:pt x="59748" y="400960"/>
                  </a:lnTo>
                  <a:lnTo>
                    <a:pt x="41986" y="443361"/>
                  </a:lnTo>
                  <a:lnTo>
                    <a:pt x="27187" y="487130"/>
                  </a:lnTo>
                  <a:lnTo>
                    <a:pt x="15470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8"/>
                  </a:lnTo>
                  <a:lnTo>
                    <a:pt x="1758" y="721709"/>
                  </a:lnTo>
                  <a:lnTo>
                    <a:pt x="6954" y="768898"/>
                  </a:lnTo>
                  <a:lnTo>
                    <a:pt x="15470" y="815062"/>
                  </a:lnTo>
                  <a:lnTo>
                    <a:pt x="27187" y="860085"/>
                  </a:lnTo>
                  <a:lnTo>
                    <a:pt x="41986" y="903854"/>
                  </a:lnTo>
                  <a:lnTo>
                    <a:pt x="59748" y="946255"/>
                  </a:lnTo>
                  <a:lnTo>
                    <a:pt x="80356" y="987173"/>
                  </a:lnTo>
                  <a:lnTo>
                    <a:pt x="103690" y="1026495"/>
                  </a:lnTo>
                  <a:lnTo>
                    <a:pt x="129632" y="1064107"/>
                  </a:lnTo>
                  <a:lnTo>
                    <a:pt x="158064" y="1099894"/>
                  </a:lnTo>
                  <a:lnTo>
                    <a:pt x="188867" y="1133743"/>
                  </a:lnTo>
                  <a:lnTo>
                    <a:pt x="221922" y="1165540"/>
                  </a:lnTo>
                  <a:lnTo>
                    <a:pt x="257111" y="1195169"/>
                  </a:lnTo>
                  <a:lnTo>
                    <a:pt x="294315" y="1222518"/>
                  </a:lnTo>
                  <a:lnTo>
                    <a:pt x="333416" y="1247473"/>
                  </a:lnTo>
                  <a:lnTo>
                    <a:pt x="374295" y="1269919"/>
                  </a:lnTo>
                  <a:lnTo>
                    <a:pt x="416834" y="1289742"/>
                  </a:lnTo>
                  <a:lnTo>
                    <a:pt x="460913" y="1306828"/>
                  </a:lnTo>
                  <a:lnTo>
                    <a:pt x="506415" y="1321063"/>
                  </a:lnTo>
                  <a:lnTo>
                    <a:pt x="553221" y="1332334"/>
                  </a:lnTo>
                  <a:lnTo>
                    <a:pt x="601213" y="1340525"/>
                  </a:lnTo>
                  <a:lnTo>
                    <a:pt x="650271" y="1345524"/>
                  </a:lnTo>
                  <a:lnTo>
                    <a:pt x="700278" y="1347216"/>
                  </a:lnTo>
                  <a:lnTo>
                    <a:pt x="750284" y="1345524"/>
                  </a:lnTo>
                  <a:lnTo>
                    <a:pt x="799342" y="1340525"/>
                  </a:lnTo>
                  <a:lnTo>
                    <a:pt x="847334" y="1332334"/>
                  </a:lnTo>
                  <a:lnTo>
                    <a:pt x="894140" y="1321063"/>
                  </a:lnTo>
                  <a:lnTo>
                    <a:pt x="939642" y="1306828"/>
                  </a:lnTo>
                  <a:lnTo>
                    <a:pt x="983721" y="1289742"/>
                  </a:lnTo>
                  <a:lnTo>
                    <a:pt x="1026260" y="1269919"/>
                  </a:lnTo>
                  <a:lnTo>
                    <a:pt x="1067139" y="1247473"/>
                  </a:lnTo>
                  <a:lnTo>
                    <a:pt x="1106240" y="1222518"/>
                  </a:lnTo>
                  <a:lnTo>
                    <a:pt x="1143444" y="1195169"/>
                  </a:lnTo>
                  <a:lnTo>
                    <a:pt x="1178633" y="1165540"/>
                  </a:lnTo>
                  <a:lnTo>
                    <a:pt x="1211688" y="1133743"/>
                  </a:lnTo>
                  <a:lnTo>
                    <a:pt x="1242491" y="1099894"/>
                  </a:lnTo>
                  <a:lnTo>
                    <a:pt x="1270923" y="1064107"/>
                  </a:lnTo>
                  <a:lnTo>
                    <a:pt x="1296865" y="1026495"/>
                  </a:lnTo>
                  <a:lnTo>
                    <a:pt x="1320199" y="987173"/>
                  </a:lnTo>
                  <a:lnTo>
                    <a:pt x="1340807" y="946255"/>
                  </a:lnTo>
                  <a:lnTo>
                    <a:pt x="1358569" y="903854"/>
                  </a:lnTo>
                  <a:lnTo>
                    <a:pt x="1373368" y="860085"/>
                  </a:lnTo>
                  <a:lnTo>
                    <a:pt x="1385085" y="815062"/>
                  </a:lnTo>
                  <a:lnTo>
                    <a:pt x="1393601" y="768898"/>
                  </a:lnTo>
                  <a:lnTo>
                    <a:pt x="1398797" y="721709"/>
                  </a:lnTo>
                  <a:lnTo>
                    <a:pt x="1400556" y="673608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5" y="532153"/>
                  </a:lnTo>
                  <a:lnTo>
                    <a:pt x="1373368" y="487130"/>
                  </a:lnTo>
                  <a:lnTo>
                    <a:pt x="1358569" y="443361"/>
                  </a:lnTo>
                  <a:lnTo>
                    <a:pt x="1340807" y="400960"/>
                  </a:lnTo>
                  <a:lnTo>
                    <a:pt x="1320199" y="360042"/>
                  </a:lnTo>
                  <a:lnTo>
                    <a:pt x="1296865" y="320720"/>
                  </a:lnTo>
                  <a:lnTo>
                    <a:pt x="1270923" y="283108"/>
                  </a:lnTo>
                  <a:lnTo>
                    <a:pt x="1242491" y="247321"/>
                  </a:lnTo>
                  <a:lnTo>
                    <a:pt x="1211688" y="213472"/>
                  </a:lnTo>
                  <a:lnTo>
                    <a:pt x="1178633" y="181675"/>
                  </a:lnTo>
                  <a:lnTo>
                    <a:pt x="1143444" y="152046"/>
                  </a:lnTo>
                  <a:lnTo>
                    <a:pt x="1106240" y="124697"/>
                  </a:lnTo>
                  <a:lnTo>
                    <a:pt x="1067139" y="99742"/>
                  </a:lnTo>
                  <a:lnTo>
                    <a:pt x="1026260" y="77296"/>
                  </a:lnTo>
                  <a:lnTo>
                    <a:pt x="983721" y="57473"/>
                  </a:lnTo>
                  <a:lnTo>
                    <a:pt x="939642" y="40387"/>
                  </a:lnTo>
                  <a:lnTo>
                    <a:pt x="894140" y="26152"/>
                  </a:lnTo>
                  <a:lnTo>
                    <a:pt x="847334" y="14881"/>
                  </a:lnTo>
                  <a:lnTo>
                    <a:pt x="799342" y="6690"/>
                  </a:lnTo>
                  <a:lnTo>
                    <a:pt x="750284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3089" y="1802129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8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380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8539" y="3209562"/>
              <a:ext cx="1517903" cy="14553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9781" y="323164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7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5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7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31848" y="4582686"/>
              <a:ext cx="1517903" cy="14553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3089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71" y="1691"/>
                  </a:lnTo>
                  <a:lnTo>
                    <a:pt x="601213" y="6690"/>
                  </a:lnTo>
                  <a:lnTo>
                    <a:pt x="553221" y="14881"/>
                  </a:lnTo>
                  <a:lnTo>
                    <a:pt x="506415" y="26152"/>
                  </a:lnTo>
                  <a:lnTo>
                    <a:pt x="460913" y="40387"/>
                  </a:lnTo>
                  <a:lnTo>
                    <a:pt x="416834" y="57473"/>
                  </a:lnTo>
                  <a:lnTo>
                    <a:pt x="374295" y="77296"/>
                  </a:lnTo>
                  <a:lnTo>
                    <a:pt x="333416" y="99742"/>
                  </a:lnTo>
                  <a:lnTo>
                    <a:pt x="294315" y="124697"/>
                  </a:lnTo>
                  <a:lnTo>
                    <a:pt x="257111" y="152046"/>
                  </a:lnTo>
                  <a:lnTo>
                    <a:pt x="221922" y="181675"/>
                  </a:lnTo>
                  <a:lnTo>
                    <a:pt x="188867" y="213472"/>
                  </a:lnTo>
                  <a:lnTo>
                    <a:pt x="158064" y="247321"/>
                  </a:lnTo>
                  <a:lnTo>
                    <a:pt x="129632" y="283108"/>
                  </a:lnTo>
                  <a:lnTo>
                    <a:pt x="103690" y="320720"/>
                  </a:lnTo>
                  <a:lnTo>
                    <a:pt x="80356" y="360042"/>
                  </a:lnTo>
                  <a:lnTo>
                    <a:pt x="59748" y="400960"/>
                  </a:lnTo>
                  <a:lnTo>
                    <a:pt x="41986" y="443361"/>
                  </a:lnTo>
                  <a:lnTo>
                    <a:pt x="27187" y="487130"/>
                  </a:lnTo>
                  <a:lnTo>
                    <a:pt x="15470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14"/>
                  </a:lnTo>
                  <a:lnTo>
                    <a:pt x="6954" y="768907"/>
                  </a:lnTo>
                  <a:lnTo>
                    <a:pt x="15470" y="815073"/>
                  </a:lnTo>
                  <a:lnTo>
                    <a:pt x="27187" y="860099"/>
                  </a:lnTo>
                  <a:lnTo>
                    <a:pt x="41986" y="903869"/>
                  </a:lnTo>
                  <a:lnTo>
                    <a:pt x="59748" y="946271"/>
                  </a:lnTo>
                  <a:lnTo>
                    <a:pt x="80356" y="987190"/>
                  </a:lnTo>
                  <a:lnTo>
                    <a:pt x="103690" y="1026512"/>
                  </a:lnTo>
                  <a:lnTo>
                    <a:pt x="129632" y="1064124"/>
                  </a:lnTo>
                  <a:lnTo>
                    <a:pt x="158064" y="1099910"/>
                  </a:lnTo>
                  <a:lnTo>
                    <a:pt x="188867" y="1133758"/>
                  </a:lnTo>
                  <a:lnTo>
                    <a:pt x="221922" y="1165553"/>
                  </a:lnTo>
                  <a:lnTo>
                    <a:pt x="257111" y="1195182"/>
                  </a:lnTo>
                  <a:lnTo>
                    <a:pt x="294315" y="1222529"/>
                  </a:lnTo>
                  <a:lnTo>
                    <a:pt x="333416" y="1247482"/>
                  </a:lnTo>
                  <a:lnTo>
                    <a:pt x="374295" y="1269926"/>
                  </a:lnTo>
                  <a:lnTo>
                    <a:pt x="416834" y="1289748"/>
                  </a:lnTo>
                  <a:lnTo>
                    <a:pt x="460913" y="1306832"/>
                  </a:lnTo>
                  <a:lnTo>
                    <a:pt x="506415" y="1321066"/>
                  </a:lnTo>
                  <a:lnTo>
                    <a:pt x="553221" y="1332336"/>
                  </a:lnTo>
                  <a:lnTo>
                    <a:pt x="601213" y="1340526"/>
                  </a:lnTo>
                  <a:lnTo>
                    <a:pt x="650271" y="1345524"/>
                  </a:lnTo>
                  <a:lnTo>
                    <a:pt x="700278" y="1347215"/>
                  </a:lnTo>
                  <a:lnTo>
                    <a:pt x="750284" y="1345524"/>
                  </a:lnTo>
                  <a:lnTo>
                    <a:pt x="799342" y="1340526"/>
                  </a:lnTo>
                  <a:lnTo>
                    <a:pt x="847334" y="1332336"/>
                  </a:lnTo>
                  <a:lnTo>
                    <a:pt x="894140" y="1321066"/>
                  </a:lnTo>
                  <a:lnTo>
                    <a:pt x="939642" y="1306832"/>
                  </a:lnTo>
                  <a:lnTo>
                    <a:pt x="983721" y="1289748"/>
                  </a:lnTo>
                  <a:lnTo>
                    <a:pt x="1026260" y="1269926"/>
                  </a:lnTo>
                  <a:lnTo>
                    <a:pt x="1067139" y="1247482"/>
                  </a:lnTo>
                  <a:lnTo>
                    <a:pt x="1106240" y="1222529"/>
                  </a:lnTo>
                  <a:lnTo>
                    <a:pt x="1143444" y="1195182"/>
                  </a:lnTo>
                  <a:lnTo>
                    <a:pt x="1178633" y="1165553"/>
                  </a:lnTo>
                  <a:lnTo>
                    <a:pt x="1211688" y="1133758"/>
                  </a:lnTo>
                  <a:lnTo>
                    <a:pt x="1242491" y="1099910"/>
                  </a:lnTo>
                  <a:lnTo>
                    <a:pt x="1270923" y="1064124"/>
                  </a:lnTo>
                  <a:lnTo>
                    <a:pt x="1296865" y="1026512"/>
                  </a:lnTo>
                  <a:lnTo>
                    <a:pt x="1320199" y="987190"/>
                  </a:lnTo>
                  <a:lnTo>
                    <a:pt x="1340807" y="946271"/>
                  </a:lnTo>
                  <a:lnTo>
                    <a:pt x="1358569" y="903869"/>
                  </a:lnTo>
                  <a:lnTo>
                    <a:pt x="1373368" y="860099"/>
                  </a:lnTo>
                  <a:lnTo>
                    <a:pt x="1385085" y="815073"/>
                  </a:lnTo>
                  <a:lnTo>
                    <a:pt x="1393601" y="768907"/>
                  </a:lnTo>
                  <a:lnTo>
                    <a:pt x="1398797" y="721714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5" y="532153"/>
                  </a:lnTo>
                  <a:lnTo>
                    <a:pt x="1373368" y="487130"/>
                  </a:lnTo>
                  <a:lnTo>
                    <a:pt x="1358569" y="443361"/>
                  </a:lnTo>
                  <a:lnTo>
                    <a:pt x="1340807" y="400960"/>
                  </a:lnTo>
                  <a:lnTo>
                    <a:pt x="1320199" y="360042"/>
                  </a:lnTo>
                  <a:lnTo>
                    <a:pt x="1296865" y="320720"/>
                  </a:lnTo>
                  <a:lnTo>
                    <a:pt x="1270923" y="283108"/>
                  </a:lnTo>
                  <a:lnTo>
                    <a:pt x="1242491" y="247321"/>
                  </a:lnTo>
                  <a:lnTo>
                    <a:pt x="1211688" y="213472"/>
                  </a:lnTo>
                  <a:lnTo>
                    <a:pt x="1178633" y="181675"/>
                  </a:lnTo>
                  <a:lnTo>
                    <a:pt x="1143444" y="152046"/>
                  </a:lnTo>
                  <a:lnTo>
                    <a:pt x="1106240" y="124697"/>
                  </a:lnTo>
                  <a:lnTo>
                    <a:pt x="1067139" y="99742"/>
                  </a:lnTo>
                  <a:lnTo>
                    <a:pt x="1026260" y="77296"/>
                  </a:lnTo>
                  <a:lnTo>
                    <a:pt x="983721" y="57473"/>
                  </a:lnTo>
                  <a:lnTo>
                    <a:pt x="939642" y="40387"/>
                  </a:lnTo>
                  <a:lnTo>
                    <a:pt x="894140" y="26152"/>
                  </a:lnTo>
                  <a:lnTo>
                    <a:pt x="847334" y="14881"/>
                  </a:lnTo>
                  <a:lnTo>
                    <a:pt x="799342" y="6690"/>
                  </a:lnTo>
                  <a:lnTo>
                    <a:pt x="750284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3089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14"/>
                  </a:lnTo>
                  <a:lnTo>
                    <a:pt x="1393601" y="768907"/>
                  </a:lnTo>
                  <a:lnTo>
                    <a:pt x="1385085" y="815073"/>
                  </a:lnTo>
                  <a:lnTo>
                    <a:pt x="1373368" y="860099"/>
                  </a:lnTo>
                  <a:lnTo>
                    <a:pt x="1358569" y="903869"/>
                  </a:lnTo>
                  <a:lnTo>
                    <a:pt x="1340807" y="946271"/>
                  </a:lnTo>
                  <a:lnTo>
                    <a:pt x="1320199" y="987190"/>
                  </a:lnTo>
                  <a:lnTo>
                    <a:pt x="1296865" y="1026512"/>
                  </a:lnTo>
                  <a:lnTo>
                    <a:pt x="1270923" y="1064124"/>
                  </a:lnTo>
                  <a:lnTo>
                    <a:pt x="1242491" y="1099910"/>
                  </a:lnTo>
                  <a:lnTo>
                    <a:pt x="1211688" y="1133758"/>
                  </a:lnTo>
                  <a:lnTo>
                    <a:pt x="1178633" y="1165553"/>
                  </a:lnTo>
                  <a:lnTo>
                    <a:pt x="1143444" y="1195182"/>
                  </a:lnTo>
                  <a:lnTo>
                    <a:pt x="1106240" y="1222529"/>
                  </a:lnTo>
                  <a:lnTo>
                    <a:pt x="1067139" y="1247482"/>
                  </a:lnTo>
                  <a:lnTo>
                    <a:pt x="1026260" y="1269926"/>
                  </a:lnTo>
                  <a:lnTo>
                    <a:pt x="983721" y="1289748"/>
                  </a:lnTo>
                  <a:lnTo>
                    <a:pt x="939642" y="1306832"/>
                  </a:lnTo>
                  <a:lnTo>
                    <a:pt x="894140" y="1321066"/>
                  </a:lnTo>
                  <a:lnTo>
                    <a:pt x="847334" y="1332336"/>
                  </a:lnTo>
                  <a:lnTo>
                    <a:pt x="799342" y="1340526"/>
                  </a:lnTo>
                  <a:lnTo>
                    <a:pt x="750284" y="1345524"/>
                  </a:lnTo>
                  <a:lnTo>
                    <a:pt x="700278" y="1347215"/>
                  </a:lnTo>
                  <a:lnTo>
                    <a:pt x="650271" y="1345524"/>
                  </a:lnTo>
                  <a:lnTo>
                    <a:pt x="601213" y="1340526"/>
                  </a:lnTo>
                  <a:lnTo>
                    <a:pt x="553221" y="1332336"/>
                  </a:lnTo>
                  <a:lnTo>
                    <a:pt x="506415" y="1321066"/>
                  </a:lnTo>
                  <a:lnTo>
                    <a:pt x="460913" y="1306832"/>
                  </a:lnTo>
                  <a:lnTo>
                    <a:pt x="416834" y="1289748"/>
                  </a:lnTo>
                  <a:lnTo>
                    <a:pt x="374295" y="1269926"/>
                  </a:lnTo>
                  <a:lnTo>
                    <a:pt x="333416" y="1247482"/>
                  </a:lnTo>
                  <a:lnTo>
                    <a:pt x="294315" y="1222529"/>
                  </a:lnTo>
                  <a:lnTo>
                    <a:pt x="257111" y="1195182"/>
                  </a:lnTo>
                  <a:lnTo>
                    <a:pt x="221922" y="1165553"/>
                  </a:lnTo>
                  <a:lnTo>
                    <a:pt x="188867" y="1133758"/>
                  </a:lnTo>
                  <a:lnTo>
                    <a:pt x="158064" y="1099910"/>
                  </a:lnTo>
                  <a:lnTo>
                    <a:pt x="129632" y="1064124"/>
                  </a:lnTo>
                  <a:lnTo>
                    <a:pt x="103690" y="1026512"/>
                  </a:lnTo>
                  <a:lnTo>
                    <a:pt x="80356" y="987190"/>
                  </a:lnTo>
                  <a:lnTo>
                    <a:pt x="59748" y="946271"/>
                  </a:lnTo>
                  <a:lnTo>
                    <a:pt x="41986" y="903869"/>
                  </a:lnTo>
                  <a:lnTo>
                    <a:pt x="27187" y="860099"/>
                  </a:lnTo>
                  <a:lnTo>
                    <a:pt x="15470" y="815073"/>
                  </a:lnTo>
                  <a:lnTo>
                    <a:pt x="6954" y="768907"/>
                  </a:lnTo>
                  <a:lnTo>
                    <a:pt x="1758" y="721714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86" y="3150058"/>
              <a:ext cx="1628069" cy="15804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119627"/>
              <a:ext cx="1630679" cy="15864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66" y="1691"/>
                  </a:lnTo>
                  <a:lnTo>
                    <a:pt x="601205" y="6690"/>
                  </a:lnTo>
                  <a:lnTo>
                    <a:pt x="553210" y="14881"/>
                  </a:lnTo>
                  <a:lnTo>
                    <a:pt x="506402" y="26152"/>
                  </a:lnTo>
                  <a:lnTo>
                    <a:pt x="460898" y="40387"/>
                  </a:lnTo>
                  <a:lnTo>
                    <a:pt x="416817" y="57473"/>
                  </a:lnTo>
                  <a:lnTo>
                    <a:pt x="374278" y="77296"/>
                  </a:lnTo>
                  <a:lnTo>
                    <a:pt x="333399" y="99742"/>
                  </a:lnTo>
                  <a:lnTo>
                    <a:pt x="294299" y="124697"/>
                  </a:lnTo>
                  <a:lnTo>
                    <a:pt x="257095" y="152046"/>
                  </a:lnTo>
                  <a:lnTo>
                    <a:pt x="221907" y="181675"/>
                  </a:lnTo>
                  <a:lnTo>
                    <a:pt x="188853" y="213472"/>
                  </a:lnTo>
                  <a:lnTo>
                    <a:pt x="158052" y="247321"/>
                  </a:lnTo>
                  <a:lnTo>
                    <a:pt x="129622" y="283108"/>
                  </a:lnTo>
                  <a:lnTo>
                    <a:pt x="103681" y="320720"/>
                  </a:lnTo>
                  <a:lnTo>
                    <a:pt x="80348" y="360042"/>
                  </a:lnTo>
                  <a:lnTo>
                    <a:pt x="59742" y="400960"/>
                  </a:lnTo>
                  <a:lnTo>
                    <a:pt x="41981" y="443361"/>
                  </a:lnTo>
                  <a:lnTo>
                    <a:pt x="27184" y="487130"/>
                  </a:lnTo>
                  <a:lnTo>
                    <a:pt x="15468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09"/>
                  </a:lnTo>
                  <a:lnTo>
                    <a:pt x="6954" y="768898"/>
                  </a:lnTo>
                  <a:lnTo>
                    <a:pt x="15468" y="815062"/>
                  </a:lnTo>
                  <a:lnTo>
                    <a:pt x="27184" y="860085"/>
                  </a:lnTo>
                  <a:lnTo>
                    <a:pt x="41981" y="903854"/>
                  </a:lnTo>
                  <a:lnTo>
                    <a:pt x="59742" y="946255"/>
                  </a:lnTo>
                  <a:lnTo>
                    <a:pt x="80348" y="987173"/>
                  </a:lnTo>
                  <a:lnTo>
                    <a:pt x="103681" y="1026495"/>
                  </a:lnTo>
                  <a:lnTo>
                    <a:pt x="129622" y="1064107"/>
                  </a:lnTo>
                  <a:lnTo>
                    <a:pt x="158052" y="1099894"/>
                  </a:lnTo>
                  <a:lnTo>
                    <a:pt x="188853" y="1133743"/>
                  </a:lnTo>
                  <a:lnTo>
                    <a:pt x="221907" y="1165540"/>
                  </a:lnTo>
                  <a:lnTo>
                    <a:pt x="257095" y="1195169"/>
                  </a:lnTo>
                  <a:lnTo>
                    <a:pt x="294299" y="1222518"/>
                  </a:lnTo>
                  <a:lnTo>
                    <a:pt x="333399" y="1247473"/>
                  </a:lnTo>
                  <a:lnTo>
                    <a:pt x="374278" y="1269919"/>
                  </a:lnTo>
                  <a:lnTo>
                    <a:pt x="416817" y="1289742"/>
                  </a:lnTo>
                  <a:lnTo>
                    <a:pt x="460898" y="1306828"/>
                  </a:lnTo>
                  <a:lnTo>
                    <a:pt x="506402" y="1321063"/>
                  </a:lnTo>
                  <a:lnTo>
                    <a:pt x="553210" y="1332334"/>
                  </a:lnTo>
                  <a:lnTo>
                    <a:pt x="601205" y="1340525"/>
                  </a:lnTo>
                  <a:lnTo>
                    <a:pt x="650266" y="1345524"/>
                  </a:lnTo>
                  <a:lnTo>
                    <a:pt x="700278" y="1347215"/>
                  </a:lnTo>
                  <a:lnTo>
                    <a:pt x="750289" y="1345524"/>
                  </a:lnTo>
                  <a:lnTo>
                    <a:pt x="799350" y="1340525"/>
                  </a:lnTo>
                  <a:lnTo>
                    <a:pt x="847345" y="1332334"/>
                  </a:lnTo>
                  <a:lnTo>
                    <a:pt x="894153" y="1321063"/>
                  </a:lnTo>
                  <a:lnTo>
                    <a:pt x="939657" y="1306828"/>
                  </a:lnTo>
                  <a:lnTo>
                    <a:pt x="983738" y="1289742"/>
                  </a:lnTo>
                  <a:lnTo>
                    <a:pt x="1026277" y="1269919"/>
                  </a:lnTo>
                  <a:lnTo>
                    <a:pt x="1067156" y="1247473"/>
                  </a:lnTo>
                  <a:lnTo>
                    <a:pt x="1106256" y="1222518"/>
                  </a:lnTo>
                  <a:lnTo>
                    <a:pt x="1143460" y="1195169"/>
                  </a:lnTo>
                  <a:lnTo>
                    <a:pt x="1178648" y="1165540"/>
                  </a:lnTo>
                  <a:lnTo>
                    <a:pt x="1211702" y="1133743"/>
                  </a:lnTo>
                  <a:lnTo>
                    <a:pt x="1242503" y="1099894"/>
                  </a:lnTo>
                  <a:lnTo>
                    <a:pt x="1270933" y="1064107"/>
                  </a:lnTo>
                  <a:lnTo>
                    <a:pt x="1296874" y="1026495"/>
                  </a:lnTo>
                  <a:lnTo>
                    <a:pt x="1320207" y="987173"/>
                  </a:lnTo>
                  <a:lnTo>
                    <a:pt x="1340813" y="946255"/>
                  </a:lnTo>
                  <a:lnTo>
                    <a:pt x="1358574" y="903854"/>
                  </a:lnTo>
                  <a:lnTo>
                    <a:pt x="1373371" y="860085"/>
                  </a:lnTo>
                  <a:lnTo>
                    <a:pt x="1385087" y="815062"/>
                  </a:lnTo>
                  <a:lnTo>
                    <a:pt x="1393601" y="768898"/>
                  </a:lnTo>
                  <a:lnTo>
                    <a:pt x="1398797" y="721709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7" y="532153"/>
                  </a:lnTo>
                  <a:lnTo>
                    <a:pt x="1373371" y="487130"/>
                  </a:lnTo>
                  <a:lnTo>
                    <a:pt x="1358574" y="443361"/>
                  </a:lnTo>
                  <a:lnTo>
                    <a:pt x="1340813" y="400960"/>
                  </a:lnTo>
                  <a:lnTo>
                    <a:pt x="1320207" y="360042"/>
                  </a:lnTo>
                  <a:lnTo>
                    <a:pt x="1296874" y="320720"/>
                  </a:lnTo>
                  <a:lnTo>
                    <a:pt x="1270933" y="283108"/>
                  </a:lnTo>
                  <a:lnTo>
                    <a:pt x="1242503" y="247321"/>
                  </a:lnTo>
                  <a:lnTo>
                    <a:pt x="1211702" y="213472"/>
                  </a:lnTo>
                  <a:lnTo>
                    <a:pt x="1178648" y="181675"/>
                  </a:lnTo>
                  <a:lnTo>
                    <a:pt x="1143460" y="152046"/>
                  </a:lnTo>
                  <a:lnTo>
                    <a:pt x="1106256" y="124697"/>
                  </a:lnTo>
                  <a:lnTo>
                    <a:pt x="1067156" y="99742"/>
                  </a:lnTo>
                  <a:lnTo>
                    <a:pt x="1026277" y="77296"/>
                  </a:lnTo>
                  <a:lnTo>
                    <a:pt x="983738" y="57473"/>
                  </a:lnTo>
                  <a:lnTo>
                    <a:pt x="939657" y="40387"/>
                  </a:lnTo>
                  <a:lnTo>
                    <a:pt x="894153" y="26152"/>
                  </a:lnTo>
                  <a:lnTo>
                    <a:pt x="847345" y="14881"/>
                  </a:lnTo>
                  <a:lnTo>
                    <a:pt x="799350" y="6690"/>
                  </a:lnTo>
                  <a:lnTo>
                    <a:pt x="750289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68" y="532153"/>
                  </a:lnTo>
                  <a:lnTo>
                    <a:pt x="27184" y="487130"/>
                  </a:lnTo>
                  <a:lnTo>
                    <a:pt x="41981" y="443361"/>
                  </a:lnTo>
                  <a:lnTo>
                    <a:pt x="59742" y="400960"/>
                  </a:lnTo>
                  <a:lnTo>
                    <a:pt x="80348" y="360042"/>
                  </a:lnTo>
                  <a:lnTo>
                    <a:pt x="103681" y="320720"/>
                  </a:lnTo>
                  <a:lnTo>
                    <a:pt x="129622" y="283108"/>
                  </a:lnTo>
                  <a:lnTo>
                    <a:pt x="158052" y="247321"/>
                  </a:lnTo>
                  <a:lnTo>
                    <a:pt x="188853" y="213472"/>
                  </a:lnTo>
                  <a:lnTo>
                    <a:pt x="221907" y="181675"/>
                  </a:lnTo>
                  <a:lnTo>
                    <a:pt x="257095" y="152046"/>
                  </a:lnTo>
                  <a:lnTo>
                    <a:pt x="294299" y="124697"/>
                  </a:lnTo>
                  <a:lnTo>
                    <a:pt x="333399" y="99742"/>
                  </a:lnTo>
                  <a:lnTo>
                    <a:pt x="374278" y="77296"/>
                  </a:lnTo>
                  <a:lnTo>
                    <a:pt x="416817" y="57473"/>
                  </a:lnTo>
                  <a:lnTo>
                    <a:pt x="460898" y="40387"/>
                  </a:lnTo>
                  <a:lnTo>
                    <a:pt x="506402" y="26152"/>
                  </a:lnTo>
                  <a:lnTo>
                    <a:pt x="553210" y="14881"/>
                  </a:lnTo>
                  <a:lnTo>
                    <a:pt x="601205" y="6690"/>
                  </a:lnTo>
                  <a:lnTo>
                    <a:pt x="650266" y="1691"/>
                  </a:lnTo>
                  <a:lnTo>
                    <a:pt x="700278" y="0"/>
                  </a:lnTo>
                  <a:lnTo>
                    <a:pt x="750289" y="1691"/>
                  </a:lnTo>
                  <a:lnTo>
                    <a:pt x="799350" y="6690"/>
                  </a:lnTo>
                  <a:lnTo>
                    <a:pt x="847345" y="14881"/>
                  </a:lnTo>
                  <a:lnTo>
                    <a:pt x="894153" y="26152"/>
                  </a:lnTo>
                  <a:lnTo>
                    <a:pt x="939657" y="40387"/>
                  </a:lnTo>
                  <a:lnTo>
                    <a:pt x="983738" y="57473"/>
                  </a:lnTo>
                  <a:lnTo>
                    <a:pt x="1026277" y="77296"/>
                  </a:lnTo>
                  <a:lnTo>
                    <a:pt x="1067156" y="99742"/>
                  </a:lnTo>
                  <a:lnTo>
                    <a:pt x="1106256" y="124697"/>
                  </a:lnTo>
                  <a:lnTo>
                    <a:pt x="1143460" y="152046"/>
                  </a:lnTo>
                  <a:lnTo>
                    <a:pt x="1178648" y="181675"/>
                  </a:lnTo>
                  <a:lnTo>
                    <a:pt x="1211702" y="213472"/>
                  </a:lnTo>
                  <a:lnTo>
                    <a:pt x="1242503" y="247321"/>
                  </a:lnTo>
                  <a:lnTo>
                    <a:pt x="1270933" y="283108"/>
                  </a:lnTo>
                  <a:lnTo>
                    <a:pt x="1296874" y="320720"/>
                  </a:lnTo>
                  <a:lnTo>
                    <a:pt x="1320207" y="360042"/>
                  </a:lnTo>
                  <a:lnTo>
                    <a:pt x="1340813" y="400960"/>
                  </a:lnTo>
                  <a:lnTo>
                    <a:pt x="1358574" y="443361"/>
                  </a:lnTo>
                  <a:lnTo>
                    <a:pt x="1373371" y="487130"/>
                  </a:lnTo>
                  <a:lnTo>
                    <a:pt x="1385087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7" y="815062"/>
                  </a:lnTo>
                  <a:lnTo>
                    <a:pt x="1373371" y="860085"/>
                  </a:lnTo>
                  <a:lnTo>
                    <a:pt x="1358574" y="903854"/>
                  </a:lnTo>
                  <a:lnTo>
                    <a:pt x="1340813" y="946255"/>
                  </a:lnTo>
                  <a:lnTo>
                    <a:pt x="1320207" y="987173"/>
                  </a:lnTo>
                  <a:lnTo>
                    <a:pt x="1296874" y="1026495"/>
                  </a:lnTo>
                  <a:lnTo>
                    <a:pt x="1270933" y="1064107"/>
                  </a:lnTo>
                  <a:lnTo>
                    <a:pt x="1242503" y="1099894"/>
                  </a:lnTo>
                  <a:lnTo>
                    <a:pt x="1211702" y="1133743"/>
                  </a:lnTo>
                  <a:lnTo>
                    <a:pt x="1178648" y="1165540"/>
                  </a:lnTo>
                  <a:lnTo>
                    <a:pt x="1143460" y="1195169"/>
                  </a:lnTo>
                  <a:lnTo>
                    <a:pt x="1106256" y="1222518"/>
                  </a:lnTo>
                  <a:lnTo>
                    <a:pt x="1067156" y="1247473"/>
                  </a:lnTo>
                  <a:lnTo>
                    <a:pt x="1026277" y="1269919"/>
                  </a:lnTo>
                  <a:lnTo>
                    <a:pt x="983738" y="1289742"/>
                  </a:lnTo>
                  <a:lnTo>
                    <a:pt x="939657" y="1306828"/>
                  </a:lnTo>
                  <a:lnTo>
                    <a:pt x="894153" y="1321063"/>
                  </a:lnTo>
                  <a:lnTo>
                    <a:pt x="847345" y="1332334"/>
                  </a:lnTo>
                  <a:lnTo>
                    <a:pt x="799350" y="1340525"/>
                  </a:lnTo>
                  <a:lnTo>
                    <a:pt x="750289" y="1345524"/>
                  </a:lnTo>
                  <a:lnTo>
                    <a:pt x="700278" y="1347215"/>
                  </a:lnTo>
                  <a:lnTo>
                    <a:pt x="650266" y="1345524"/>
                  </a:lnTo>
                  <a:lnTo>
                    <a:pt x="601205" y="1340525"/>
                  </a:lnTo>
                  <a:lnTo>
                    <a:pt x="553210" y="1332334"/>
                  </a:lnTo>
                  <a:lnTo>
                    <a:pt x="506402" y="1321063"/>
                  </a:lnTo>
                  <a:lnTo>
                    <a:pt x="460898" y="1306828"/>
                  </a:lnTo>
                  <a:lnTo>
                    <a:pt x="416817" y="1289742"/>
                  </a:lnTo>
                  <a:lnTo>
                    <a:pt x="374278" y="1269919"/>
                  </a:lnTo>
                  <a:lnTo>
                    <a:pt x="333399" y="1247473"/>
                  </a:lnTo>
                  <a:lnTo>
                    <a:pt x="294299" y="1222518"/>
                  </a:lnTo>
                  <a:lnTo>
                    <a:pt x="257095" y="1195169"/>
                  </a:lnTo>
                  <a:lnTo>
                    <a:pt x="221907" y="1165540"/>
                  </a:lnTo>
                  <a:lnTo>
                    <a:pt x="188853" y="1133743"/>
                  </a:lnTo>
                  <a:lnTo>
                    <a:pt x="158052" y="1099894"/>
                  </a:lnTo>
                  <a:lnTo>
                    <a:pt x="129622" y="1064107"/>
                  </a:lnTo>
                  <a:lnTo>
                    <a:pt x="103681" y="1026495"/>
                  </a:lnTo>
                  <a:lnTo>
                    <a:pt x="80348" y="987173"/>
                  </a:lnTo>
                  <a:lnTo>
                    <a:pt x="59742" y="946255"/>
                  </a:lnTo>
                  <a:lnTo>
                    <a:pt x="41981" y="903854"/>
                  </a:lnTo>
                  <a:lnTo>
                    <a:pt x="27184" y="860085"/>
                  </a:lnTo>
                  <a:lnTo>
                    <a:pt x="15468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8B4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26157" y="2328113"/>
            <a:ext cx="1129283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Collection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96339" y="2843783"/>
            <a:ext cx="2688590" cy="2226945"/>
            <a:chOff x="1196339" y="2843783"/>
            <a:chExt cx="2688590" cy="2226945"/>
          </a:xfrm>
        </p:grpSpPr>
        <p:sp>
          <p:nvSpPr>
            <p:cNvPr id="27" name="object 27"/>
            <p:cNvSpPr/>
            <p:nvPr/>
          </p:nvSpPr>
          <p:spPr>
            <a:xfrm>
              <a:off x="3304032" y="2843783"/>
              <a:ext cx="580643" cy="553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30194" y="2869437"/>
              <a:ext cx="474345" cy="447675"/>
            </a:xfrm>
            <a:custGeom>
              <a:avLst/>
              <a:gdLst/>
              <a:ahLst/>
              <a:cxnLst/>
              <a:rect l="l" t="t" r="r" b="b"/>
              <a:pathLst>
                <a:path w="474345" h="447675">
                  <a:moveTo>
                    <a:pt x="141604" y="0"/>
                  </a:moveTo>
                  <a:lnTo>
                    <a:pt x="158368" y="158369"/>
                  </a:lnTo>
                  <a:lnTo>
                    <a:pt x="0" y="175133"/>
                  </a:lnTo>
                  <a:lnTo>
                    <a:pt x="228218" y="359917"/>
                  </a:lnTo>
                  <a:lnTo>
                    <a:pt x="157479" y="447421"/>
                  </a:lnTo>
                  <a:lnTo>
                    <a:pt x="474217" y="414020"/>
                  </a:lnTo>
                  <a:lnTo>
                    <a:pt x="440816" y="97154"/>
                  </a:lnTo>
                  <a:lnTo>
                    <a:pt x="369950" y="184785"/>
                  </a:lnTo>
                  <a:lnTo>
                    <a:pt x="1416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7644" y="4474463"/>
              <a:ext cx="585216" cy="5532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3805" y="4501007"/>
              <a:ext cx="479425" cy="447040"/>
            </a:xfrm>
            <a:custGeom>
              <a:avLst/>
              <a:gdLst/>
              <a:ahLst/>
              <a:cxnLst/>
              <a:rect l="l" t="t" r="r" b="b"/>
              <a:pathLst>
                <a:path w="479425" h="447039">
                  <a:moveTo>
                    <a:pt x="340868" y="0"/>
                  </a:moveTo>
                  <a:lnTo>
                    <a:pt x="108839" y="180086"/>
                  </a:lnTo>
                  <a:lnTo>
                    <a:pt x="39751" y="91059"/>
                  </a:lnTo>
                  <a:lnTo>
                    <a:pt x="0" y="407162"/>
                  </a:lnTo>
                  <a:lnTo>
                    <a:pt x="316103" y="447040"/>
                  </a:lnTo>
                  <a:lnTo>
                    <a:pt x="247015" y="358013"/>
                  </a:lnTo>
                  <a:lnTo>
                    <a:pt x="478917" y="177927"/>
                  </a:lnTo>
                  <a:lnTo>
                    <a:pt x="320929" y="157988"/>
                  </a:lnTo>
                  <a:lnTo>
                    <a:pt x="34086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7215" y="4517135"/>
              <a:ext cx="592835" cy="5532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3250" y="4543551"/>
              <a:ext cx="487680" cy="445770"/>
            </a:xfrm>
            <a:custGeom>
              <a:avLst/>
              <a:gdLst/>
              <a:ahLst/>
              <a:cxnLst/>
              <a:rect l="l" t="t" r="r" b="b"/>
              <a:pathLst>
                <a:path w="487680" h="445770">
                  <a:moveTo>
                    <a:pt x="314451" y="0"/>
                  </a:moveTo>
                  <a:lnTo>
                    <a:pt x="0" y="51308"/>
                  </a:lnTo>
                  <a:lnTo>
                    <a:pt x="51435" y="365760"/>
                  </a:lnTo>
                  <a:lnTo>
                    <a:pt x="117093" y="274320"/>
                  </a:lnTo>
                  <a:lnTo>
                    <a:pt x="355600" y="445770"/>
                  </a:lnTo>
                  <a:lnTo>
                    <a:pt x="329946" y="288544"/>
                  </a:lnTo>
                  <a:lnTo>
                    <a:pt x="487172" y="262890"/>
                  </a:lnTo>
                  <a:lnTo>
                    <a:pt x="248665" y="91440"/>
                  </a:lnTo>
                  <a:lnTo>
                    <a:pt x="31445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6339" y="2919983"/>
              <a:ext cx="586740" cy="5532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2832" y="2945891"/>
              <a:ext cx="480695" cy="447040"/>
            </a:xfrm>
            <a:custGeom>
              <a:avLst/>
              <a:gdLst/>
              <a:ahLst/>
              <a:cxnLst/>
              <a:rect l="l" t="t" r="r" b="b"/>
              <a:pathLst>
                <a:path w="480694" h="447039">
                  <a:moveTo>
                    <a:pt x="164261" y="0"/>
                  </a:moveTo>
                  <a:lnTo>
                    <a:pt x="232968" y="89408"/>
                  </a:lnTo>
                  <a:lnTo>
                    <a:pt x="0" y="268224"/>
                  </a:lnTo>
                  <a:lnTo>
                    <a:pt x="157911" y="288925"/>
                  </a:lnTo>
                  <a:lnTo>
                    <a:pt x="137210" y="446913"/>
                  </a:lnTo>
                  <a:lnTo>
                    <a:pt x="370128" y="267970"/>
                  </a:lnTo>
                  <a:lnTo>
                    <a:pt x="438708" y="357378"/>
                  </a:lnTo>
                  <a:lnTo>
                    <a:pt x="480237" y="41529"/>
                  </a:lnTo>
                  <a:lnTo>
                    <a:pt x="16426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94354" y="3625037"/>
            <a:ext cx="1396238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Cleansing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83079" y="5029961"/>
            <a:ext cx="1490726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 smtClean="0">
                <a:latin typeface="Carlito"/>
                <a:cs typeface="Carlito"/>
              </a:rPr>
              <a:t>   </a:t>
            </a:r>
            <a:r>
              <a:rPr sz="1600" b="1" dirty="0" smtClean="0">
                <a:latin typeface="Carlito"/>
                <a:cs typeface="Carlito"/>
              </a:rPr>
              <a:t>Reporting</a:t>
            </a:r>
            <a:r>
              <a:rPr sz="1600" b="1" dirty="0">
                <a:latin typeface="Carlito"/>
                <a:cs typeface="Carlito"/>
              </a:rPr>
              <a:t>/  </a:t>
            </a:r>
            <a:r>
              <a:rPr lang="en-IN" sz="1600" b="1" dirty="0" smtClean="0">
                <a:latin typeface="Carlito"/>
                <a:cs typeface="Carlito"/>
              </a:rPr>
              <a:t> </a:t>
            </a:r>
          </a:p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lang="en-IN" sz="1600" b="1" spc="-5" dirty="0" smtClean="0">
                <a:latin typeface="Carlito"/>
                <a:cs typeface="Carlito"/>
              </a:rPr>
              <a:t> </a:t>
            </a:r>
            <a:r>
              <a:rPr sz="1600" b="1" spc="-5" dirty="0" smtClean="0">
                <a:latin typeface="Carlito"/>
                <a:cs typeface="Carlito"/>
              </a:rPr>
              <a:t>Vi</a:t>
            </a:r>
            <a:r>
              <a:rPr sz="1600" b="1" dirty="0" smtClean="0">
                <a:latin typeface="Carlito"/>
                <a:cs typeface="Carlito"/>
              </a:rPr>
              <a:t>sual</a:t>
            </a:r>
            <a:r>
              <a:rPr sz="1600" b="1" spc="-15" dirty="0" smtClean="0">
                <a:latin typeface="Carlito"/>
                <a:cs typeface="Carlito"/>
              </a:rPr>
              <a:t>i</a:t>
            </a:r>
            <a:r>
              <a:rPr sz="1600" b="1" spc="-20" dirty="0" smtClean="0">
                <a:latin typeface="Carlito"/>
                <a:cs typeface="Carlito"/>
              </a:rPr>
              <a:t>z</a:t>
            </a:r>
            <a:r>
              <a:rPr sz="1600" b="1" spc="-25" dirty="0" smtClean="0">
                <a:latin typeface="Carlito"/>
                <a:cs typeface="Carlito"/>
              </a:rPr>
              <a:t>a</a:t>
            </a:r>
            <a:r>
              <a:rPr sz="1600" b="1" dirty="0" smtClean="0">
                <a:latin typeface="Carlito"/>
                <a:cs typeface="Carlito"/>
              </a:rPr>
              <a:t>ti</a:t>
            </a:r>
            <a:r>
              <a:rPr sz="1600" b="1" spc="-10" dirty="0" smtClean="0">
                <a:latin typeface="Carlito"/>
                <a:cs typeface="Carlito"/>
              </a:rPr>
              <a:t>o</a:t>
            </a:r>
            <a:r>
              <a:rPr sz="1600" b="1" dirty="0" smtClean="0">
                <a:latin typeface="Carlito"/>
                <a:cs typeface="Carlito"/>
              </a:rPr>
              <a:t>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601" y="3509264"/>
            <a:ext cx="1282698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Decision-  </a:t>
            </a:r>
            <a:r>
              <a:rPr lang="en-IN" sz="1800" b="1" spc="-5" dirty="0" smtClean="0">
                <a:latin typeface="Carlito"/>
                <a:cs typeface="Carlito"/>
              </a:rPr>
              <a:t> </a:t>
            </a:r>
          </a:p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 </a:t>
            </a:r>
            <a:r>
              <a:rPr sz="1800" b="1" dirty="0" smtClean="0">
                <a:latin typeface="Carlito"/>
                <a:cs typeface="Carlito"/>
              </a:rPr>
              <a:t>making</a:t>
            </a:r>
            <a:r>
              <a:rPr sz="1800" b="1" dirty="0">
                <a:latin typeface="Carlito"/>
                <a:cs typeface="Carlito"/>
              </a:rPr>
              <a:t>/  </a:t>
            </a:r>
            <a:r>
              <a:rPr sz="1800" b="1" spc="-5" dirty="0">
                <a:latin typeface="Carlito"/>
                <a:cs typeface="Carlito"/>
              </a:rPr>
              <a:t>P</a:t>
            </a:r>
            <a:r>
              <a:rPr sz="1800" b="1" spc="-25" dirty="0">
                <a:latin typeface="Carlito"/>
                <a:cs typeface="Carlito"/>
              </a:rPr>
              <a:t>r</a:t>
            </a:r>
            <a:r>
              <a:rPr sz="1800" b="1" spc="5" dirty="0">
                <a:latin typeface="Carlito"/>
                <a:cs typeface="Carlito"/>
              </a:rPr>
              <a:t>ed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5" dirty="0">
                <a:latin typeface="Carlito"/>
                <a:cs typeface="Carlito"/>
              </a:rPr>
              <a:t>c</a:t>
            </a:r>
            <a:r>
              <a:rPr sz="1800" b="1" dirty="0">
                <a:latin typeface="Carlito"/>
                <a:cs typeface="Carlito"/>
              </a:rPr>
              <a:t>ti</a:t>
            </a:r>
            <a:r>
              <a:rPr sz="1800" b="1" spc="5" dirty="0">
                <a:latin typeface="Carlito"/>
                <a:cs typeface="Carlito"/>
              </a:rPr>
              <a:t>o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00700" y="5105146"/>
            <a:ext cx="60059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last </a:t>
            </a:r>
            <a:r>
              <a:rPr sz="1600" spc="-15" dirty="0">
                <a:latin typeface="Carlito"/>
                <a:cs typeface="Carlito"/>
              </a:rPr>
              <a:t>stage </a:t>
            </a:r>
            <a:r>
              <a:rPr sz="1600" spc="-5" dirty="0">
                <a:latin typeface="Carlito"/>
                <a:cs typeface="Carlito"/>
              </a:rPr>
              <a:t>is making business decisions </a:t>
            </a:r>
            <a:r>
              <a:rPr sz="1600" dirty="0" smtClean="0">
                <a:latin typeface="Carlito"/>
                <a:cs typeface="Carlito"/>
              </a:rPr>
              <a:t>and</a:t>
            </a:r>
            <a:r>
              <a:rPr lang="en-IN" sz="1600" dirty="0">
                <a:latin typeface="Carlito"/>
                <a:cs typeface="Carlito"/>
              </a:rPr>
              <a:t> </a:t>
            </a:r>
            <a:r>
              <a:rPr sz="1600" spc="-5" dirty="0" smtClean="0">
                <a:latin typeface="Carlito"/>
                <a:cs typeface="Carlito"/>
              </a:rPr>
              <a:t>monitoring</a:t>
            </a:r>
            <a:r>
              <a:rPr lang="en-IN" sz="1600" spc="-5" dirty="0">
                <a:latin typeface="Carlito"/>
                <a:cs typeface="Carlito"/>
              </a:rPr>
              <a:t> </a:t>
            </a:r>
            <a:r>
              <a:rPr sz="1600" dirty="0" smtClean="0">
                <a:latin typeface="Carlito"/>
                <a:cs typeface="Carlito"/>
              </a:rPr>
              <a:t>and </a:t>
            </a:r>
            <a:r>
              <a:rPr sz="1600" spc="-10" dirty="0" smtClean="0">
                <a:latin typeface="Carlito"/>
                <a:cs typeface="Carlito"/>
              </a:rPr>
              <a:t>predicting </a:t>
            </a:r>
            <a:r>
              <a:rPr sz="1600" spc="-5" dirty="0">
                <a:latin typeface="Carlito"/>
                <a:cs typeface="Carlito"/>
              </a:rPr>
              <a:t>business </a:t>
            </a:r>
            <a:r>
              <a:rPr sz="1600" spc="-10" dirty="0">
                <a:latin typeface="Carlito"/>
                <a:cs typeface="Carlito"/>
              </a:rPr>
              <a:t>trends </a:t>
            </a:r>
            <a:r>
              <a:rPr sz="1600" spc="-5" dirty="0">
                <a:latin typeface="Carlito"/>
                <a:cs typeface="Carlito"/>
              </a:rPr>
              <a:t>based on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report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developed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549895" y="2731007"/>
            <a:ext cx="1752600" cy="1769259"/>
            <a:chOff x="7549895" y="2731007"/>
            <a:chExt cx="1752600" cy="1769259"/>
          </a:xfrm>
        </p:grpSpPr>
        <p:sp>
          <p:nvSpPr>
            <p:cNvPr id="40" name="object 40"/>
            <p:cNvSpPr/>
            <p:nvPr/>
          </p:nvSpPr>
          <p:spPr>
            <a:xfrm>
              <a:off x="7624736" y="2769213"/>
              <a:ext cx="1666940" cy="173105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49895" y="2731007"/>
              <a:ext cx="1752600" cy="1752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8839200" y="6477001"/>
            <a:ext cx="3212084" cy="2263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44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7353" y="2952064"/>
            <a:ext cx="4167504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BI </a:t>
            </a:r>
            <a:r>
              <a:rPr spc="15" dirty="0"/>
              <a:t>Use</a:t>
            </a:r>
            <a:r>
              <a:rPr spc="-45" dirty="0"/>
              <a:t> </a:t>
            </a:r>
            <a:r>
              <a:rPr spc="15" dirty="0"/>
              <a:t>Cases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9441" y="1242822"/>
            <a:ext cx="2834640" cy="664845"/>
          </a:xfrm>
          <a:custGeom>
            <a:avLst/>
            <a:gdLst/>
            <a:ahLst/>
            <a:cxnLst/>
            <a:rect l="l" t="t" r="r" b="b"/>
            <a:pathLst>
              <a:path w="2834640" h="664844">
                <a:moveTo>
                  <a:pt x="0" y="110743"/>
                </a:moveTo>
                <a:lnTo>
                  <a:pt x="8695" y="67615"/>
                </a:lnTo>
                <a:lnTo>
                  <a:pt x="32416" y="32416"/>
                </a:lnTo>
                <a:lnTo>
                  <a:pt x="67615" y="8695"/>
                </a:lnTo>
                <a:lnTo>
                  <a:pt x="110744" y="0"/>
                </a:lnTo>
                <a:lnTo>
                  <a:pt x="2723896" y="0"/>
                </a:lnTo>
                <a:lnTo>
                  <a:pt x="2767024" y="8695"/>
                </a:lnTo>
                <a:lnTo>
                  <a:pt x="2802223" y="32416"/>
                </a:lnTo>
                <a:lnTo>
                  <a:pt x="2825944" y="67615"/>
                </a:lnTo>
                <a:lnTo>
                  <a:pt x="2834640" y="110743"/>
                </a:lnTo>
                <a:lnTo>
                  <a:pt x="2834640" y="553719"/>
                </a:lnTo>
                <a:lnTo>
                  <a:pt x="2825944" y="596848"/>
                </a:lnTo>
                <a:lnTo>
                  <a:pt x="2802223" y="632047"/>
                </a:lnTo>
                <a:lnTo>
                  <a:pt x="2767024" y="655768"/>
                </a:lnTo>
                <a:lnTo>
                  <a:pt x="2723896" y="664463"/>
                </a:lnTo>
                <a:lnTo>
                  <a:pt x="110744" y="664463"/>
                </a:lnTo>
                <a:lnTo>
                  <a:pt x="67615" y="655768"/>
                </a:lnTo>
                <a:lnTo>
                  <a:pt x="32416" y="632047"/>
                </a:lnTo>
                <a:lnTo>
                  <a:pt x="8695" y="596848"/>
                </a:lnTo>
                <a:lnTo>
                  <a:pt x="0" y="553719"/>
                </a:lnTo>
                <a:lnTo>
                  <a:pt x="0" y="110743"/>
                </a:lnTo>
                <a:close/>
              </a:path>
            </a:pathLst>
          </a:custGeom>
          <a:ln w="28956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93919" y="1392682"/>
            <a:ext cx="232016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BI is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everywhere!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27147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Use</a:t>
            </a:r>
            <a:r>
              <a:rPr sz="3200" b="1" spc="-6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Cases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0952" y="3014817"/>
            <a:ext cx="2441448" cy="2149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1308" y="5260085"/>
            <a:ext cx="171869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Performance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5467" y="2978765"/>
            <a:ext cx="2114216" cy="2217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3802" y="5433161"/>
            <a:ext cx="204139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Financial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29600" y="2933700"/>
            <a:ext cx="2412492" cy="2307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78010" y="5433160"/>
            <a:ext cx="1308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rlito"/>
                <a:cs typeface="Carlito"/>
              </a:rPr>
              <a:t>E</a:t>
            </a:r>
            <a:r>
              <a:rPr sz="1800" spc="-5" dirty="0">
                <a:latin typeface="Carlito"/>
                <a:cs typeface="Carlito"/>
              </a:rPr>
              <a:t>d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20" dirty="0">
                <a:latin typeface="Carlito"/>
                <a:cs typeface="Carlito"/>
              </a:rPr>
              <a:t>c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1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27909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Use</a:t>
            </a:r>
            <a:r>
              <a:rPr sz="3200" b="1" spc="-6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Cases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64223" y="2336292"/>
            <a:ext cx="5428615" cy="646430"/>
          </a:xfrm>
          <a:custGeom>
            <a:avLst/>
            <a:gdLst/>
            <a:ahLst/>
            <a:cxnLst/>
            <a:rect l="l" t="t" r="r" b="b"/>
            <a:pathLst>
              <a:path w="5428615" h="646430">
                <a:moveTo>
                  <a:pt x="5428487" y="0"/>
                </a:moveTo>
                <a:lnTo>
                  <a:pt x="0" y="0"/>
                </a:lnTo>
                <a:lnTo>
                  <a:pt x="0" y="646176"/>
                </a:lnTo>
                <a:lnTo>
                  <a:pt x="5428487" y="646176"/>
                </a:lnTo>
                <a:lnTo>
                  <a:pt x="5428487" y="0"/>
                </a:lnTo>
                <a:close/>
              </a:path>
            </a:pathLst>
          </a:custGeom>
          <a:solidFill>
            <a:srgbClr val="E1F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4223" y="3566159"/>
            <a:ext cx="5428615" cy="646430"/>
          </a:xfrm>
          <a:custGeom>
            <a:avLst/>
            <a:gdLst/>
            <a:ahLst/>
            <a:cxnLst/>
            <a:rect l="l" t="t" r="r" b="b"/>
            <a:pathLst>
              <a:path w="5428615" h="646429">
                <a:moveTo>
                  <a:pt x="5428487" y="0"/>
                </a:moveTo>
                <a:lnTo>
                  <a:pt x="0" y="0"/>
                </a:lnTo>
                <a:lnTo>
                  <a:pt x="0" y="646176"/>
                </a:lnTo>
                <a:lnTo>
                  <a:pt x="5428487" y="646176"/>
                </a:lnTo>
                <a:lnTo>
                  <a:pt x="5428487" y="0"/>
                </a:lnTo>
                <a:close/>
              </a:path>
            </a:pathLst>
          </a:custGeom>
          <a:solidFill>
            <a:srgbClr val="C4E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5747" y="4785359"/>
            <a:ext cx="5427345" cy="923925"/>
          </a:xfrm>
          <a:custGeom>
            <a:avLst/>
            <a:gdLst/>
            <a:ahLst/>
            <a:cxnLst/>
            <a:rect l="l" t="t" r="r" b="b"/>
            <a:pathLst>
              <a:path w="5427345" h="923925">
                <a:moveTo>
                  <a:pt x="5426963" y="0"/>
                </a:moveTo>
                <a:lnTo>
                  <a:pt x="0" y="0"/>
                </a:lnTo>
                <a:lnTo>
                  <a:pt x="0" y="923543"/>
                </a:lnTo>
                <a:lnTo>
                  <a:pt x="5426963" y="923543"/>
                </a:lnTo>
                <a:lnTo>
                  <a:pt x="5426963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3598" y="2354071"/>
            <a:ext cx="5201285" cy="3295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395">
              <a:lnSpc>
                <a:spcPct val="100000"/>
              </a:lnSpc>
              <a:spcBef>
                <a:spcPts val="100"/>
              </a:spcBef>
            </a:pPr>
            <a:r>
              <a:rPr sz="1800" spc="-15" dirty="0" smtClean="0">
                <a:latin typeface="Carlito"/>
                <a:cs typeface="Carlito"/>
              </a:rPr>
              <a:t>Data</a:t>
            </a:r>
            <a:r>
              <a:rPr lang="en-IN" sz="1800" spc="-15" dirty="0" smtClean="0">
                <a:latin typeface="Carlito"/>
                <a:cs typeface="Carlito"/>
              </a:rPr>
              <a:t> </a:t>
            </a:r>
            <a:r>
              <a:rPr sz="1800" spc="-5" dirty="0" smtClean="0">
                <a:latin typeface="Carlito"/>
                <a:cs typeface="Carlito"/>
              </a:rPr>
              <a:t>Semantics</a:t>
            </a:r>
            <a:r>
              <a:rPr lang="en-IN" spc="-5" dirty="0">
                <a:latin typeface="Carlito"/>
                <a:cs typeface="Carlito"/>
              </a:rPr>
              <a:t> </a:t>
            </a:r>
            <a:r>
              <a:rPr lang="en-IN" spc="-15" dirty="0">
                <a:latin typeface="Carlito"/>
                <a:cs typeface="Carlito"/>
              </a:rPr>
              <a:t>m</a:t>
            </a:r>
            <a:r>
              <a:rPr sz="1800" spc="-15" dirty="0" err="1" smtClean="0">
                <a:latin typeface="Carlito"/>
                <a:cs typeface="Carlito"/>
              </a:rPr>
              <a:t>ake</a:t>
            </a:r>
            <a:r>
              <a:rPr lang="en-IN" sz="1800" spc="-15" dirty="0" smtClean="0">
                <a:latin typeface="Carlito"/>
                <a:cs typeface="Carlito"/>
              </a:rPr>
              <a:t>s</a:t>
            </a:r>
            <a:r>
              <a:rPr sz="1800" spc="-15" dirty="0" smtClean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sales </a:t>
            </a:r>
            <a:r>
              <a:rPr sz="1800" spc="-10" dirty="0">
                <a:latin typeface="Carlito"/>
                <a:cs typeface="Carlito"/>
              </a:rPr>
              <a:t>reporting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 smtClean="0">
                <a:latin typeface="Carlito"/>
                <a:cs typeface="Carlito"/>
              </a:rPr>
              <a:t>sales </a:t>
            </a:r>
            <a:r>
              <a:rPr sz="1800" spc="-10" dirty="0">
                <a:latin typeface="Carlito"/>
                <a:cs typeface="Carlito"/>
              </a:rPr>
              <a:t>prediction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dashboards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Business Intelligence </a:t>
            </a:r>
            <a:r>
              <a:rPr sz="1800" spc="-10" dirty="0">
                <a:latin typeface="Carlito"/>
                <a:cs typeface="Carlito"/>
              </a:rPr>
              <a:t>allows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company to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make</a:t>
            </a:r>
            <a:endParaRPr sz="18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decisions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right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time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Carlito"/>
              <a:cs typeface="Carlito"/>
            </a:endParaRPr>
          </a:p>
          <a:p>
            <a:pPr marL="13970" marR="5080" algn="just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BI also </a:t>
            </a:r>
            <a:r>
              <a:rPr sz="1800" spc="-10" dirty="0">
                <a:latin typeface="Carlito"/>
                <a:cs typeface="Carlito"/>
              </a:rPr>
              <a:t>allows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company to discover </a:t>
            </a:r>
            <a:r>
              <a:rPr sz="1800" spc="-15" dirty="0">
                <a:latin typeface="Carlito"/>
                <a:cs typeface="Carlito"/>
              </a:rPr>
              <a:t>why </a:t>
            </a:r>
            <a:r>
              <a:rPr sz="1800" spc="-5" dirty="0">
                <a:latin typeface="Carlito"/>
                <a:cs typeface="Carlito"/>
              </a:rPr>
              <a:t>its </a:t>
            </a:r>
            <a:r>
              <a:rPr sz="1800" dirty="0">
                <a:latin typeface="Carlito"/>
                <a:cs typeface="Carlito"/>
              </a:rPr>
              <a:t>sales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10" dirty="0" smtClean="0">
                <a:latin typeface="Carlito"/>
                <a:cs typeface="Carlito"/>
              </a:rPr>
              <a:t>dropping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particular domain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helps it </a:t>
            </a:r>
            <a:r>
              <a:rPr sz="1800" spc="-10" dirty="0">
                <a:latin typeface="Carlito"/>
                <a:cs typeface="Carlito"/>
              </a:rPr>
              <a:t>understand  </a:t>
            </a:r>
            <a:r>
              <a:rPr sz="1800" spc="-5" dirty="0">
                <a:latin typeface="Carlito"/>
                <a:cs typeface="Carlito"/>
              </a:rPr>
              <a:t>where it </a:t>
            </a:r>
            <a:r>
              <a:rPr sz="1800" dirty="0">
                <a:latin typeface="Carlito"/>
                <a:cs typeface="Carlito"/>
              </a:rPr>
              <a:t>needs </a:t>
            </a:r>
            <a:r>
              <a:rPr sz="1800" spc="-10" dirty="0">
                <a:latin typeface="Carlito"/>
                <a:cs typeface="Carlito"/>
              </a:rPr>
              <a:t>to perform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better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488" y="3240023"/>
            <a:ext cx="4714240" cy="923925"/>
          </a:xfrm>
          <a:custGeom>
            <a:avLst/>
            <a:gdLst/>
            <a:ahLst/>
            <a:cxnLst/>
            <a:rect l="l" t="t" r="r" b="b"/>
            <a:pathLst>
              <a:path w="4714240" h="923925">
                <a:moveTo>
                  <a:pt x="4713732" y="0"/>
                </a:moveTo>
                <a:lnTo>
                  <a:pt x="0" y="0"/>
                </a:lnTo>
                <a:lnTo>
                  <a:pt x="0" y="923544"/>
                </a:lnTo>
                <a:lnTo>
                  <a:pt x="4713732" y="923544"/>
                </a:lnTo>
                <a:lnTo>
                  <a:pt x="471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0754" y="1104903"/>
            <a:ext cx="6405390" cy="5753224"/>
            <a:chOff x="80754" y="1104903"/>
            <a:chExt cx="6405390" cy="5753224"/>
          </a:xfrm>
        </p:grpSpPr>
        <p:sp>
          <p:nvSpPr>
            <p:cNvPr id="9" name="object 9"/>
            <p:cNvSpPr/>
            <p:nvPr/>
          </p:nvSpPr>
          <p:spPr>
            <a:xfrm>
              <a:off x="5065776" y="2051304"/>
              <a:ext cx="1420368" cy="1269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1684" y="2077211"/>
              <a:ext cx="1313688" cy="1162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54" y="3226307"/>
              <a:ext cx="4796062" cy="1005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488" y="3240023"/>
              <a:ext cx="4714240" cy="923925"/>
            </a:xfrm>
            <a:custGeom>
              <a:avLst/>
              <a:gdLst/>
              <a:ahLst/>
              <a:cxnLst/>
              <a:rect l="l" t="t" r="r" b="b"/>
              <a:pathLst>
                <a:path w="4714240" h="923925">
                  <a:moveTo>
                    <a:pt x="0" y="923544"/>
                  </a:moveTo>
                  <a:lnTo>
                    <a:pt x="4713732" y="923544"/>
                  </a:lnTo>
                  <a:lnTo>
                    <a:pt x="4713732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988" y="3451859"/>
              <a:ext cx="4378452" cy="525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727" y="3472560"/>
              <a:ext cx="4315548" cy="4624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20900" y="1104903"/>
              <a:ext cx="126682" cy="57530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9720" y="3520440"/>
              <a:ext cx="737615" cy="7376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93555" y="4818655"/>
              <a:ext cx="911468" cy="8615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6809" y="1113282"/>
              <a:ext cx="0" cy="5744845"/>
            </a:xfrm>
            <a:custGeom>
              <a:avLst/>
              <a:gdLst/>
              <a:ahLst/>
              <a:cxnLst/>
              <a:rect l="l" t="t" r="r" b="b"/>
              <a:pathLst>
                <a:path h="5744845">
                  <a:moveTo>
                    <a:pt x="0" y="0"/>
                  </a:moveTo>
                  <a:lnTo>
                    <a:pt x="0" y="5744816"/>
                  </a:lnTo>
                </a:path>
              </a:pathLst>
            </a:custGeom>
            <a:ln w="38100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21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364" y="6577076"/>
            <a:ext cx="3169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7E7E7E"/>
                </a:solidFill>
                <a:latin typeface="Lato"/>
                <a:cs typeface="Lato"/>
              </a:rPr>
              <a:t>Copyright</a:t>
            </a:r>
            <a:r>
              <a:rPr sz="1400" spc="-114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7E7E7E"/>
                </a:solidFill>
                <a:latin typeface="Lato"/>
                <a:cs typeface="Lato"/>
              </a:rPr>
              <a:t>Intellipaat.</a:t>
            </a:r>
            <a:r>
              <a:rPr sz="1400" spc="-8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Lato"/>
                <a:cs typeface="Lato"/>
              </a:rPr>
              <a:t>All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7E7E7E"/>
                </a:solidFill>
                <a:latin typeface="Lato"/>
                <a:cs typeface="Lato"/>
              </a:rPr>
              <a:t>rights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7E7E7E"/>
                </a:solidFill>
                <a:latin typeface="Lato"/>
                <a:cs typeface="Lato"/>
              </a:rPr>
              <a:t>reserved.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30957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Use</a:t>
            </a:r>
            <a:r>
              <a:rPr sz="3200" b="1" spc="-6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Cases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0992" y="1183750"/>
            <a:ext cx="8796528" cy="5156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105" y="6470396"/>
            <a:ext cx="1304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7E7E"/>
                </a:solidFill>
                <a:latin typeface="Carlito"/>
                <a:cs typeface="Carlito"/>
              </a:rPr>
              <a:t>Source:</a:t>
            </a:r>
            <a:r>
              <a:rPr sz="1400" spc="-6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rlito"/>
                <a:cs typeface="Carlito"/>
              </a:rPr>
              <a:t>Microsoft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364" y="6577076"/>
            <a:ext cx="3169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7E7E7E"/>
                </a:solidFill>
                <a:latin typeface="Lato"/>
                <a:cs typeface="Lato"/>
              </a:rPr>
              <a:t>Copyright</a:t>
            </a:r>
            <a:r>
              <a:rPr sz="1400" spc="-114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7E7E7E"/>
                </a:solidFill>
                <a:latin typeface="Lato"/>
                <a:cs typeface="Lato"/>
              </a:rPr>
              <a:t>Intellipaat.</a:t>
            </a:r>
            <a:r>
              <a:rPr sz="1400" spc="-8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Lato"/>
                <a:cs typeface="Lato"/>
              </a:rPr>
              <a:t>All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7E7E7E"/>
                </a:solidFill>
                <a:latin typeface="Lato"/>
                <a:cs typeface="Lato"/>
              </a:rPr>
              <a:t>rights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7E7E7E"/>
                </a:solidFill>
                <a:latin typeface="Lato"/>
                <a:cs typeface="Lato"/>
              </a:rPr>
              <a:t>reserved.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27909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Use</a:t>
            </a:r>
            <a:r>
              <a:rPr sz="3200" b="1" spc="-6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Cases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9891" y="2670048"/>
            <a:ext cx="3679190" cy="2143125"/>
            <a:chOff x="659891" y="2670048"/>
            <a:chExt cx="3679190" cy="2143125"/>
          </a:xfrm>
        </p:grpSpPr>
        <p:sp>
          <p:nvSpPr>
            <p:cNvPr id="5" name="object 5"/>
            <p:cNvSpPr/>
            <p:nvPr/>
          </p:nvSpPr>
          <p:spPr>
            <a:xfrm>
              <a:off x="1438655" y="2682240"/>
              <a:ext cx="2130551" cy="21305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9891" y="2670048"/>
              <a:ext cx="3678936" cy="20695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329171" y="2732532"/>
            <a:ext cx="5360035" cy="646430"/>
          </a:xfrm>
          <a:custGeom>
            <a:avLst/>
            <a:gdLst/>
            <a:ahLst/>
            <a:cxnLst/>
            <a:rect l="l" t="t" r="r" b="b"/>
            <a:pathLst>
              <a:path w="5360034" h="646429">
                <a:moveTo>
                  <a:pt x="5359908" y="0"/>
                </a:moveTo>
                <a:lnTo>
                  <a:pt x="0" y="0"/>
                </a:lnTo>
                <a:lnTo>
                  <a:pt x="0" y="646176"/>
                </a:lnTo>
                <a:lnTo>
                  <a:pt x="5359908" y="646176"/>
                </a:lnTo>
                <a:lnTo>
                  <a:pt x="5359908" y="0"/>
                </a:lnTo>
                <a:close/>
              </a:path>
            </a:pathLst>
          </a:custGeom>
          <a:solidFill>
            <a:srgbClr val="E1F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8165" y="2750311"/>
            <a:ext cx="4771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Dell </a:t>
            </a:r>
            <a:r>
              <a:rPr sz="1600" dirty="0">
                <a:latin typeface="Carlito"/>
                <a:cs typeface="Carlito"/>
              </a:rPr>
              <a:t>uses Business </a:t>
            </a:r>
            <a:r>
              <a:rPr sz="1600" spc="-5" dirty="0" smtClean="0">
                <a:latin typeface="Carlito"/>
                <a:cs typeface="Carlito"/>
              </a:rPr>
              <a:t>Intelligence</a:t>
            </a:r>
            <a:r>
              <a:rPr lang="en-IN" sz="1600" spc="-5" dirty="0" smtClean="0">
                <a:latin typeface="Carlito"/>
                <a:cs typeface="Carlito"/>
              </a:rPr>
              <a:t> </a:t>
            </a:r>
            <a:r>
              <a:rPr sz="1600" spc="-5" dirty="0" smtClean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its education </a:t>
            </a:r>
            <a:r>
              <a:rPr sz="1600" spc="-10" dirty="0">
                <a:latin typeface="Carlito"/>
                <a:cs typeface="Carlito"/>
              </a:rPr>
              <a:t>data </a:t>
            </a:r>
            <a:r>
              <a:rPr sz="1600" dirty="0" smtClean="0">
                <a:latin typeface="Carlito"/>
                <a:cs typeface="Carlito"/>
              </a:rPr>
              <a:t>management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9171" y="4256532"/>
            <a:ext cx="5360035" cy="923925"/>
          </a:xfrm>
          <a:custGeom>
            <a:avLst/>
            <a:gdLst/>
            <a:ahLst/>
            <a:cxnLst/>
            <a:rect l="l" t="t" r="r" b="b"/>
            <a:pathLst>
              <a:path w="5360034" h="923925">
                <a:moveTo>
                  <a:pt x="5359908" y="0"/>
                </a:moveTo>
                <a:lnTo>
                  <a:pt x="0" y="0"/>
                </a:lnTo>
                <a:lnTo>
                  <a:pt x="0" y="923544"/>
                </a:lnTo>
                <a:lnTo>
                  <a:pt x="5359908" y="923544"/>
                </a:lnTo>
                <a:lnTo>
                  <a:pt x="5359908" y="0"/>
                </a:lnTo>
                <a:close/>
              </a:path>
            </a:pathLst>
          </a:custGeom>
          <a:solidFill>
            <a:srgbClr val="FCE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08165" y="4274946"/>
            <a:ext cx="51530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It uses </a:t>
            </a:r>
            <a:r>
              <a:rPr sz="1600" spc="-5" dirty="0">
                <a:latin typeface="Carlito"/>
                <a:cs typeface="Carlito"/>
              </a:rPr>
              <a:t>various dashboards </a:t>
            </a:r>
            <a:r>
              <a:rPr sz="1600" dirty="0">
                <a:latin typeface="Carlito"/>
                <a:cs typeface="Carlito"/>
              </a:rPr>
              <a:t>and KPIs </a:t>
            </a:r>
            <a:r>
              <a:rPr sz="1600" spc="-10" dirty="0">
                <a:latin typeface="Carlito"/>
                <a:cs typeface="Carlito"/>
              </a:rPr>
              <a:t>to improve </a:t>
            </a:r>
            <a:r>
              <a:rPr sz="1600" spc="-5" dirty="0">
                <a:latin typeface="Carlito"/>
                <a:cs typeface="Carlito"/>
              </a:rPr>
              <a:t>student  performance, monitor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efficiency of </a:t>
            </a:r>
            <a:r>
              <a:rPr sz="1600" spc="-10" dirty="0">
                <a:latin typeface="Carlito"/>
                <a:cs typeface="Carlito"/>
              </a:rPr>
              <a:t>programs, </a:t>
            </a:r>
            <a:r>
              <a:rPr sz="1600" dirty="0">
                <a:latin typeface="Carlito"/>
                <a:cs typeface="Carlito"/>
              </a:rPr>
              <a:t>and  </a:t>
            </a:r>
            <a:r>
              <a:rPr sz="1600" spc="-5" dirty="0">
                <a:latin typeface="Carlito"/>
                <a:cs typeface="Carlito"/>
              </a:rPr>
              <a:t>help identify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students </a:t>
            </a:r>
            <a:r>
              <a:rPr sz="1600" dirty="0">
                <a:latin typeface="Carlito"/>
                <a:cs typeface="Carlito"/>
              </a:rPr>
              <a:t>who </a:t>
            </a:r>
            <a:r>
              <a:rPr sz="1600" spc="-5" dirty="0">
                <a:latin typeface="Carlito"/>
                <a:cs typeface="Carlito"/>
              </a:rPr>
              <a:t>need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assistance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0900" y="1104903"/>
            <a:ext cx="1285592" cy="5753224"/>
            <a:chOff x="4920900" y="1104903"/>
            <a:chExt cx="1285592" cy="5753224"/>
          </a:xfrm>
        </p:grpSpPr>
        <p:sp>
          <p:nvSpPr>
            <p:cNvPr id="12" name="object 12"/>
            <p:cNvSpPr/>
            <p:nvPr/>
          </p:nvSpPr>
          <p:spPr>
            <a:xfrm>
              <a:off x="5078727" y="4146803"/>
              <a:ext cx="1127765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0900" y="1104903"/>
              <a:ext cx="126682" cy="57530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7414" y="2589709"/>
              <a:ext cx="930391" cy="9318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6809" y="1113282"/>
              <a:ext cx="0" cy="5744845"/>
            </a:xfrm>
            <a:custGeom>
              <a:avLst/>
              <a:gdLst/>
              <a:ahLst/>
              <a:cxnLst/>
              <a:rect l="l" t="t" r="r" b="b"/>
              <a:pathLst>
                <a:path h="5744845">
                  <a:moveTo>
                    <a:pt x="0" y="0"/>
                  </a:moveTo>
                  <a:lnTo>
                    <a:pt x="0" y="5744816"/>
                  </a:lnTo>
                </a:path>
              </a:pathLst>
            </a:custGeom>
            <a:ln w="38100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364" y="6577076"/>
            <a:ext cx="3169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7E7E7E"/>
                </a:solidFill>
                <a:latin typeface="Lato"/>
                <a:cs typeface="Lato"/>
              </a:rPr>
              <a:t>Copyright</a:t>
            </a:r>
            <a:r>
              <a:rPr sz="1400" spc="-114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0" dirty="0">
                <a:solidFill>
                  <a:srgbClr val="7E7E7E"/>
                </a:solidFill>
                <a:latin typeface="Lato"/>
                <a:cs typeface="Lato"/>
              </a:rPr>
              <a:t>Intellipaat.</a:t>
            </a:r>
            <a:r>
              <a:rPr sz="1400" spc="-8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Lato"/>
                <a:cs typeface="Lato"/>
              </a:rPr>
              <a:t>All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spc="15" dirty="0">
                <a:solidFill>
                  <a:srgbClr val="7E7E7E"/>
                </a:solidFill>
                <a:latin typeface="Lato"/>
                <a:cs typeface="Lato"/>
              </a:rPr>
              <a:t>rights</a:t>
            </a:r>
            <a:r>
              <a:rPr sz="1400" spc="-95" dirty="0">
                <a:solidFill>
                  <a:srgbClr val="7E7E7E"/>
                </a:solidFill>
                <a:latin typeface="Lato"/>
                <a:cs typeface="Lato"/>
              </a:rPr>
              <a:t> </a:t>
            </a:r>
            <a:r>
              <a:rPr sz="1400" dirty="0">
                <a:solidFill>
                  <a:srgbClr val="7E7E7E"/>
                </a:solidFill>
                <a:latin typeface="Lato"/>
                <a:cs typeface="Lato"/>
              </a:rPr>
              <a:t>reserved.</a:t>
            </a:r>
            <a:endParaRPr sz="14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31719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Use</a:t>
            </a:r>
            <a:r>
              <a:rPr sz="3200" b="1" spc="-6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Cases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3994" y="1171461"/>
            <a:ext cx="8422365" cy="514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304" y="6589877"/>
            <a:ext cx="1304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7E7E"/>
                </a:solidFill>
                <a:latin typeface="Carlito"/>
                <a:cs typeface="Carlito"/>
              </a:rPr>
              <a:t>Source:</a:t>
            </a:r>
            <a:r>
              <a:rPr sz="1400" spc="-6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Carlito"/>
                <a:cs typeface="Carlito"/>
              </a:rPr>
              <a:t>Microsoft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404" y="2952064"/>
            <a:ext cx="485775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Various </a:t>
            </a:r>
            <a:r>
              <a:rPr spc="10" dirty="0"/>
              <a:t>BI</a:t>
            </a:r>
            <a:r>
              <a:rPr spc="-80" dirty="0"/>
              <a:t> </a:t>
            </a:r>
            <a:r>
              <a:rPr spc="-105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0221" y="1285494"/>
            <a:ext cx="5779135" cy="769620"/>
          </a:xfrm>
          <a:custGeom>
            <a:avLst/>
            <a:gdLst/>
            <a:ahLst/>
            <a:cxnLst/>
            <a:rect l="l" t="t" r="r" b="b"/>
            <a:pathLst>
              <a:path w="5779134" h="769619">
                <a:moveTo>
                  <a:pt x="0" y="128269"/>
                </a:moveTo>
                <a:lnTo>
                  <a:pt x="10076" y="78331"/>
                </a:lnTo>
                <a:lnTo>
                  <a:pt x="37560" y="37560"/>
                </a:lnTo>
                <a:lnTo>
                  <a:pt x="78331" y="10076"/>
                </a:lnTo>
                <a:lnTo>
                  <a:pt x="128269" y="0"/>
                </a:lnTo>
                <a:lnTo>
                  <a:pt x="5650737" y="0"/>
                </a:lnTo>
                <a:lnTo>
                  <a:pt x="5700676" y="10076"/>
                </a:lnTo>
                <a:lnTo>
                  <a:pt x="5741447" y="37560"/>
                </a:lnTo>
                <a:lnTo>
                  <a:pt x="5768931" y="78331"/>
                </a:lnTo>
                <a:lnTo>
                  <a:pt x="5779008" y="128269"/>
                </a:lnTo>
                <a:lnTo>
                  <a:pt x="5779008" y="641350"/>
                </a:lnTo>
                <a:lnTo>
                  <a:pt x="5768931" y="691288"/>
                </a:lnTo>
                <a:lnTo>
                  <a:pt x="5741447" y="732059"/>
                </a:lnTo>
                <a:lnTo>
                  <a:pt x="5700676" y="759543"/>
                </a:lnTo>
                <a:lnTo>
                  <a:pt x="5650737" y="769619"/>
                </a:lnTo>
                <a:lnTo>
                  <a:pt x="128269" y="769619"/>
                </a:lnTo>
                <a:lnTo>
                  <a:pt x="78331" y="759543"/>
                </a:lnTo>
                <a:lnTo>
                  <a:pt x="37560" y="732059"/>
                </a:lnTo>
                <a:lnTo>
                  <a:pt x="10076" y="691288"/>
                </a:lnTo>
                <a:lnTo>
                  <a:pt x="0" y="641350"/>
                </a:lnTo>
                <a:lnTo>
                  <a:pt x="0" y="128269"/>
                </a:lnTo>
                <a:close/>
              </a:path>
            </a:pathLst>
          </a:custGeom>
          <a:ln w="28956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29001" y="1488186"/>
            <a:ext cx="5021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spc="-5" dirty="0" smtClean="0">
                <a:latin typeface="Carlito"/>
                <a:cs typeface="Carlito"/>
              </a:rPr>
              <a:t>commonly</a:t>
            </a:r>
            <a:r>
              <a:rPr lang="en-IN" sz="2000" spc="-5" dirty="0" smtClean="0">
                <a:latin typeface="Carlito"/>
                <a:cs typeface="Carlito"/>
              </a:rPr>
              <a:t> </a:t>
            </a:r>
            <a:r>
              <a:rPr sz="2000" spc="-5" dirty="0" smtClean="0">
                <a:latin typeface="Carlito"/>
                <a:cs typeface="Carlito"/>
              </a:rPr>
              <a:t>used </a:t>
            </a:r>
            <a:r>
              <a:rPr sz="2000" dirty="0">
                <a:latin typeface="Carlito"/>
                <a:cs typeface="Carlito"/>
              </a:rPr>
              <a:t>BI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tools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448" y="275031"/>
            <a:ext cx="24099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6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60" dirty="0">
                <a:solidFill>
                  <a:srgbClr val="5F4778"/>
                </a:solidFill>
                <a:latin typeface="Carlito"/>
                <a:cs typeface="Carlito"/>
              </a:rPr>
              <a:t>Tools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3"/>
          <p:cNvSpPr/>
          <p:nvPr/>
        </p:nvSpPr>
        <p:spPr>
          <a:xfrm>
            <a:off x="0" y="76201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435300" y="2628083"/>
            <a:ext cx="2325227" cy="684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3293364" y="4117847"/>
            <a:ext cx="2189988" cy="2008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6766750" y="4321002"/>
            <a:ext cx="2451925" cy="1334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9307848" y="2353937"/>
            <a:ext cx="2038829" cy="1546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156971"/>
            <a:ext cx="2220468" cy="774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05355" y="1879092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731519" y="0"/>
                </a:moveTo>
                <a:lnTo>
                  <a:pt x="0" y="0"/>
                </a:lnTo>
                <a:lnTo>
                  <a:pt x="0" y="731520"/>
                </a:lnTo>
                <a:lnTo>
                  <a:pt x="731519" y="731520"/>
                </a:lnTo>
                <a:lnTo>
                  <a:pt x="731519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88363" y="2042286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616" y="1931035"/>
            <a:ext cx="21278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What is</a:t>
            </a:r>
            <a:r>
              <a:rPr sz="2000" b="1" spc="-11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Business  Intelligence?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8628" y="1892807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731520" y="0"/>
                </a:moveTo>
                <a:lnTo>
                  <a:pt x="0" y="0"/>
                </a:lnTo>
                <a:lnTo>
                  <a:pt x="0" y="731520"/>
                </a:lnTo>
                <a:lnTo>
                  <a:pt x="731520" y="731520"/>
                </a:lnTo>
                <a:lnTo>
                  <a:pt x="731520" y="0"/>
                </a:lnTo>
                <a:close/>
              </a:path>
            </a:pathLst>
          </a:custGeom>
          <a:solidFill>
            <a:srgbClr val="B45F0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731889" y="2055367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1333" y="1935861"/>
            <a:ext cx="23710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Stages of</a:t>
            </a:r>
            <a:r>
              <a:rPr sz="2000" b="1" spc="-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Business  Intelligence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8883" y="468782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731519" y="0"/>
                </a:moveTo>
                <a:lnTo>
                  <a:pt x="0" y="0"/>
                </a:lnTo>
                <a:lnTo>
                  <a:pt x="0" y="731519"/>
                </a:lnTo>
                <a:lnTo>
                  <a:pt x="731519" y="731519"/>
                </a:lnTo>
                <a:lnTo>
                  <a:pt x="7315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922145" y="4851654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6095" y="4880228"/>
            <a:ext cx="1873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Why 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</a:t>
            </a:r>
            <a:r>
              <a:rPr sz="2000" b="1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8883" y="3302508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731519" y="0"/>
                </a:moveTo>
                <a:lnTo>
                  <a:pt x="0" y="0"/>
                </a:lnTo>
                <a:lnTo>
                  <a:pt x="0" y="731520"/>
                </a:lnTo>
                <a:lnTo>
                  <a:pt x="731519" y="731520"/>
                </a:lnTo>
                <a:lnTo>
                  <a:pt x="731519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922145" y="3465017"/>
            <a:ext cx="363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4129" y="3504057"/>
            <a:ext cx="1637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 Use</a:t>
            </a:r>
            <a:r>
              <a:rPr sz="2000" b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Cases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879594" y="431114"/>
            <a:ext cx="235902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Agenda</a:t>
            </a:r>
          </a:p>
        </p:txBody>
      </p:sp>
      <p:sp>
        <p:nvSpPr>
          <p:cNvPr id="16" name="object 16"/>
          <p:cNvSpPr/>
          <p:nvPr/>
        </p:nvSpPr>
        <p:spPr>
          <a:xfrm>
            <a:off x="6548628" y="468782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731520" y="0"/>
                </a:moveTo>
                <a:lnTo>
                  <a:pt x="0" y="0"/>
                </a:lnTo>
                <a:lnTo>
                  <a:pt x="0" y="731519"/>
                </a:lnTo>
                <a:lnTo>
                  <a:pt x="731520" y="731519"/>
                </a:lnTo>
                <a:lnTo>
                  <a:pt x="731520" y="0"/>
                </a:lnTo>
                <a:close/>
              </a:path>
            </a:pathLst>
          </a:custGeom>
          <a:solidFill>
            <a:srgbClr val="443B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548628" y="4687823"/>
            <a:ext cx="731520" cy="731520"/>
          </a:xfrm>
          <a:prstGeom prst="rect">
            <a:avLst/>
          </a:prstGeom>
          <a:ln w="6096">
            <a:solidFill>
              <a:srgbClr val="5F4778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39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8097" y="4726304"/>
            <a:ext cx="18173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r>
              <a:rPr sz="2000" b="1" spc="-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to  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</a:t>
            </a:r>
            <a:r>
              <a:rPr sz="20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48628" y="330555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731520" y="0"/>
                </a:moveTo>
                <a:lnTo>
                  <a:pt x="0" y="0"/>
                </a:lnTo>
                <a:lnTo>
                  <a:pt x="0" y="731520"/>
                </a:lnTo>
                <a:lnTo>
                  <a:pt x="731520" y="731520"/>
                </a:lnTo>
                <a:lnTo>
                  <a:pt x="73152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731889" y="3469385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8097" y="3455289"/>
            <a:ext cx="1998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7E7E7E"/>
                </a:solidFill>
                <a:latin typeface="Arial"/>
                <a:cs typeface="Arial"/>
              </a:rPr>
              <a:t>Various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r>
              <a:rPr sz="2000" b="1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7E7E7E"/>
                </a:solidFill>
                <a:latin typeface="Arial"/>
                <a:cs typeface="Arial"/>
              </a:rPr>
              <a:t>Tools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701" y="2952064"/>
            <a:ext cx="469265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Why </a:t>
            </a:r>
            <a:r>
              <a:rPr spc="15" dirty="0"/>
              <a:t>Power</a:t>
            </a:r>
            <a:r>
              <a:rPr spc="-80" dirty="0"/>
              <a:t> </a:t>
            </a:r>
            <a:r>
              <a:rPr spc="15" dirty="0"/>
              <a:t>BI?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8" y="251840"/>
            <a:ext cx="300259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5F4778"/>
                </a:solidFill>
                <a:latin typeface="Carlito"/>
                <a:cs typeface="Carlito"/>
              </a:rPr>
              <a:t>Why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BI?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1716" y="1918716"/>
            <a:ext cx="6068695" cy="829310"/>
            <a:chOff x="3061716" y="1918716"/>
            <a:chExt cx="6068695" cy="829310"/>
          </a:xfrm>
        </p:grpSpPr>
        <p:sp>
          <p:nvSpPr>
            <p:cNvPr id="4" name="object 4"/>
            <p:cNvSpPr/>
            <p:nvPr/>
          </p:nvSpPr>
          <p:spPr>
            <a:xfrm>
              <a:off x="3086100" y="1918716"/>
              <a:ext cx="6044565" cy="817244"/>
            </a:xfrm>
            <a:custGeom>
              <a:avLst/>
              <a:gdLst/>
              <a:ahLst/>
              <a:cxnLst/>
              <a:rect l="l" t="t" r="r" b="b"/>
              <a:pathLst>
                <a:path w="6044565" h="817244">
                  <a:moveTo>
                    <a:pt x="0" y="816863"/>
                  </a:moveTo>
                  <a:lnTo>
                    <a:pt x="6044184" y="816863"/>
                  </a:lnTo>
                  <a:lnTo>
                    <a:pt x="6044184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solidFill>
              <a:srgbClr val="2C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1716" y="1918716"/>
              <a:ext cx="708660" cy="829310"/>
            </a:xfrm>
            <a:custGeom>
              <a:avLst/>
              <a:gdLst/>
              <a:ahLst/>
              <a:cxnLst/>
              <a:rect l="l" t="t" r="r" b="b"/>
              <a:pathLst>
                <a:path w="708660" h="829310">
                  <a:moveTo>
                    <a:pt x="708659" y="0"/>
                  </a:moveTo>
                  <a:lnTo>
                    <a:pt x="0" y="0"/>
                  </a:lnTo>
                  <a:lnTo>
                    <a:pt x="0" y="829055"/>
                  </a:lnTo>
                  <a:lnTo>
                    <a:pt x="708659" y="829055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86100" y="1906523"/>
            <a:ext cx="6044565" cy="82931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405"/>
              </a:spcBef>
              <a:tabLst>
                <a:tab pos="2131060" algn="l"/>
              </a:tabLst>
            </a:pPr>
            <a:r>
              <a:rPr sz="3600" b="1" spc="-7" baseline="1157" dirty="0">
                <a:solidFill>
                  <a:srgbClr val="FFFFFF"/>
                </a:solidFill>
                <a:latin typeface="Carlito"/>
                <a:cs typeface="Carlito"/>
              </a:rPr>
              <a:t>01	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Affordability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0376" y="2156460"/>
            <a:ext cx="239395" cy="413384"/>
          </a:xfrm>
          <a:custGeom>
            <a:avLst/>
            <a:gdLst/>
            <a:ahLst/>
            <a:cxnLst/>
            <a:rect l="l" t="t" r="r" b="b"/>
            <a:pathLst>
              <a:path w="239395" h="413385">
                <a:moveTo>
                  <a:pt x="0" y="0"/>
                </a:moveTo>
                <a:lnTo>
                  <a:pt x="0" y="413003"/>
                </a:lnTo>
                <a:lnTo>
                  <a:pt x="239268" y="206501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852" y="2964179"/>
            <a:ext cx="5306695" cy="824865"/>
          </a:xfrm>
          <a:custGeom>
            <a:avLst/>
            <a:gdLst/>
            <a:ahLst/>
            <a:cxnLst/>
            <a:rect l="l" t="t" r="r" b="b"/>
            <a:pathLst>
              <a:path w="5306695" h="824864">
                <a:moveTo>
                  <a:pt x="0" y="824484"/>
                </a:moveTo>
                <a:lnTo>
                  <a:pt x="5306568" y="824484"/>
                </a:lnTo>
                <a:lnTo>
                  <a:pt x="5306568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0252" y="3127959"/>
            <a:ext cx="40717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Natural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Query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1716" y="2961132"/>
            <a:ext cx="707390" cy="824865"/>
          </a:xfrm>
          <a:custGeom>
            <a:avLst/>
            <a:gdLst/>
            <a:ahLst/>
            <a:cxnLst/>
            <a:rect l="l" t="t" r="r" b="b"/>
            <a:pathLst>
              <a:path w="707389" h="824864">
                <a:moveTo>
                  <a:pt x="707135" y="0"/>
                </a:moveTo>
                <a:lnTo>
                  <a:pt x="0" y="0"/>
                </a:lnTo>
                <a:lnTo>
                  <a:pt x="0" y="824483"/>
                </a:lnTo>
                <a:lnTo>
                  <a:pt x="707135" y="824483"/>
                </a:lnTo>
                <a:lnTo>
                  <a:pt x="70713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6247" y="3158693"/>
            <a:ext cx="5241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02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8852" y="3197351"/>
            <a:ext cx="241300" cy="413384"/>
          </a:xfrm>
          <a:custGeom>
            <a:avLst/>
            <a:gdLst/>
            <a:ahLst/>
            <a:cxnLst/>
            <a:rect l="l" t="t" r="r" b="b"/>
            <a:pathLst>
              <a:path w="241300" h="413385">
                <a:moveTo>
                  <a:pt x="0" y="0"/>
                </a:moveTo>
                <a:lnTo>
                  <a:pt x="0" y="413004"/>
                </a:lnTo>
                <a:lnTo>
                  <a:pt x="240792" y="206501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0376" y="4009644"/>
            <a:ext cx="5337175" cy="802005"/>
          </a:xfrm>
          <a:custGeom>
            <a:avLst/>
            <a:gdLst/>
            <a:ahLst/>
            <a:cxnLst/>
            <a:rect l="l" t="t" r="r" b="b"/>
            <a:pathLst>
              <a:path w="5337175" h="802004">
                <a:moveTo>
                  <a:pt x="0" y="801623"/>
                </a:moveTo>
                <a:lnTo>
                  <a:pt x="5337048" y="801623"/>
                </a:lnTo>
                <a:lnTo>
                  <a:pt x="5337048" y="0"/>
                </a:lnTo>
                <a:lnTo>
                  <a:pt x="0" y="0"/>
                </a:lnTo>
                <a:lnTo>
                  <a:pt x="0" y="801623"/>
                </a:lnTo>
                <a:close/>
              </a:path>
            </a:pathLst>
          </a:custGeom>
          <a:solidFill>
            <a:srgbClr val="EBE1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23307" y="4163059"/>
            <a:ext cx="375869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Real-time</a:t>
            </a:r>
            <a:r>
              <a:rPr sz="2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Streaming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61716" y="4000500"/>
            <a:ext cx="708660" cy="826135"/>
          </a:xfrm>
          <a:custGeom>
            <a:avLst/>
            <a:gdLst/>
            <a:ahLst/>
            <a:cxnLst/>
            <a:rect l="l" t="t" r="r" b="b"/>
            <a:pathLst>
              <a:path w="708660" h="826135">
                <a:moveTo>
                  <a:pt x="708659" y="0"/>
                </a:moveTo>
                <a:lnTo>
                  <a:pt x="0" y="0"/>
                </a:lnTo>
                <a:lnTo>
                  <a:pt x="0" y="826007"/>
                </a:lnTo>
                <a:lnTo>
                  <a:pt x="708659" y="826007"/>
                </a:lnTo>
                <a:lnTo>
                  <a:pt x="70865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9929" y="4198746"/>
            <a:ext cx="514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03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0376" y="4236720"/>
            <a:ext cx="241300" cy="413384"/>
          </a:xfrm>
          <a:custGeom>
            <a:avLst/>
            <a:gdLst/>
            <a:ahLst/>
            <a:cxnLst/>
            <a:rect l="l" t="t" r="r" b="b"/>
            <a:pathLst>
              <a:path w="241300" h="413385">
                <a:moveTo>
                  <a:pt x="0" y="0"/>
                </a:moveTo>
                <a:lnTo>
                  <a:pt x="0" y="413003"/>
                </a:lnTo>
                <a:lnTo>
                  <a:pt x="240791" y="206501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4279" y="5047488"/>
            <a:ext cx="5294630" cy="818515"/>
          </a:xfrm>
          <a:custGeom>
            <a:avLst/>
            <a:gdLst/>
            <a:ahLst/>
            <a:cxnLst/>
            <a:rect l="l" t="t" r="r" b="b"/>
            <a:pathLst>
              <a:path w="5294630" h="818514">
                <a:moveTo>
                  <a:pt x="0" y="818388"/>
                </a:moveTo>
                <a:lnTo>
                  <a:pt x="5294375" y="818388"/>
                </a:lnTo>
                <a:lnTo>
                  <a:pt x="5294375" y="0"/>
                </a:lnTo>
                <a:lnTo>
                  <a:pt x="0" y="0"/>
                </a:lnTo>
                <a:lnTo>
                  <a:pt x="0" y="81838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51045" y="5208473"/>
            <a:ext cx="398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Custom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 Visualization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61716" y="5047488"/>
            <a:ext cx="702945" cy="818515"/>
          </a:xfrm>
          <a:custGeom>
            <a:avLst/>
            <a:gdLst/>
            <a:ahLst/>
            <a:cxnLst/>
            <a:rect l="l" t="t" r="r" b="b"/>
            <a:pathLst>
              <a:path w="702945" h="818514">
                <a:moveTo>
                  <a:pt x="702564" y="0"/>
                </a:moveTo>
                <a:lnTo>
                  <a:pt x="0" y="0"/>
                </a:lnTo>
                <a:lnTo>
                  <a:pt x="0" y="818388"/>
                </a:lnTo>
                <a:lnTo>
                  <a:pt x="702564" y="818388"/>
                </a:lnTo>
                <a:lnTo>
                  <a:pt x="702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46247" y="5242001"/>
            <a:ext cx="51803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04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2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8" y="251840"/>
            <a:ext cx="324358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5F4778"/>
                </a:solidFill>
                <a:latin typeface="Carlito"/>
                <a:cs typeface="Carlito"/>
              </a:rPr>
              <a:t>Why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BI?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4780" y="1235932"/>
            <a:ext cx="2395728" cy="862615"/>
            <a:chOff x="7764780" y="1235932"/>
            <a:chExt cx="2395728" cy="862615"/>
          </a:xfrm>
        </p:grpSpPr>
        <p:sp>
          <p:nvSpPr>
            <p:cNvPr id="4" name="object 4"/>
            <p:cNvSpPr/>
            <p:nvPr/>
          </p:nvSpPr>
          <p:spPr>
            <a:xfrm>
              <a:off x="7764780" y="1235932"/>
              <a:ext cx="2395728" cy="848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17180" y="1315211"/>
              <a:ext cx="2101596" cy="783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81544" y="1243583"/>
              <a:ext cx="2307590" cy="769620"/>
            </a:xfrm>
            <a:custGeom>
              <a:avLst/>
              <a:gdLst/>
              <a:ahLst/>
              <a:cxnLst/>
              <a:rect l="l" t="t" r="r" b="b"/>
              <a:pathLst>
                <a:path w="2307590" h="769619">
                  <a:moveTo>
                    <a:pt x="2179065" y="0"/>
                  </a:moveTo>
                  <a:lnTo>
                    <a:pt x="0" y="0"/>
                  </a:lnTo>
                  <a:lnTo>
                    <a:pt x="0" y="641350"/>
                  </a:lnTo>
                  <a:lnTo>
                    <a:pt x="128270" y="769619"/>
                  </a:lnTo>
                  <a:lnTo>
                    <a:pt x="2307335" y="769619"/>
                  </a:lnTo>
                  <a:lnTo>
                    <a:pt x="2307335" y="128269"/>
                  </a:lnTo>
                  <a:lnTo>
                    <a:pt x="2179065" y="0"/>
                  </a:lnTo>
                  <a:close/>
                </a:path>
              </a:pathLst>
            </a:custGeom>
            <a:solidFill>
              <a:srgbClr val="2CCDBD"/>
            </a:solidFill>
          </p:spPr>
          <p:txBody>
            <a:bodyPr wrap="square" lIns="0" tIns="0" rIns="0" bIns="0" rtlCol="0"/>
            <a:lstStyle/>
            <a:p>
              <a:endParaRPr lang="en-IN" dirty="0" smtClean="0"/>
            </a:p>
            <a:p>
              <a:r>
                <a:rPr lang="en-IN" dirty="0"/>
                <a:t> </a:t>
              </a:r>
              <a:r>
                <a:rPr lang="en-IN" dirty="0" smtClean="0"/>
                <a:t>       </a:t>
              </a:r>
              <a:r>
                <a:rPr lang="en-IN" sz="2400" dirty="0" smtClean="0"/>
                <a:t> </a:t>
              </a:r>
              <a:r>
                <a:rPr lang="en-IN" sz="2400" dirty="0" smtClean="0">
                  <a:solidFill>
                    <a:schemeClr val="bg1"/>
                  </a:solidFill>
                </a:rPr>
                <a:t>Affordability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07452" y="4236720"/>
            <a:ext cx="2580640" cy="2484120"/>
            <a:chOff x="7807452" y="4236720"/>
            <a:chExt cx="2580640" cy="2484120"/>
          </a:xfrm>
        </p:grpSpPr>
        <p:sp>
          <p:nvSpPr>
            <p:cNvPr id="10" name="object 10"/>
            <p:cNvSpPr/>
            <p:nvPr/>
          </p:nvSpPr>
          <p:spPr>
            <a:xfrm>
              <a:off x="7807452" y="4236720"/>
              <a:ext cx="2580131" cy="2484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4528" y="4290060"/>
              <a:ext cx="1996439" cy="1866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826252" y="2540507"/>
            <a:ext cx="6217920" cy="1201420"/>
          </a:xfrm>
          <a:custGeom>
            <a:avLst/>
            <a:gdLst/>
            <a:ahLst/>
            <a:cxnLst/>
            <a:rect l="l" t="t" r="r" b="b"/>
            <a:pathLst>
              <a:path w="6217920" h="1201420">
                <a:moveTo>
                  <a:pt x="6217920" y="0"/>
                </a:moveTo>
                <a:lnTo>
                  <a:pt x="0" y="0"/>
                </a:lnTo>
                <a:lnTo>
                  <a:pt x="0" y="1200912"/>
                </a:lnTo>
                <a:lnTo>
                  <a:pt x="6217920" y="1200912"/>
                </a:lnTo>
                <a:lnTo>
                  <a:pt x="6217920" y="0"/>
                </a:lnTo>
                <a:close/>
              </a:path>
            </a:pathLst>
          </a:custGeom>
          <a:solidFill>
            <a:srgbClr val="C5F3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75350" y="2558922"/>
            <a:ext cx="59169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10" dirty="0">
                <a:latin typeface="Carlito"/>
                <a:cs typeface="Carlito"/>
              </a:rPr>
              <a:t>Desktop version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available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free, </a:t>
            </a:r>
            <a:r>
              <a:rPr sz="1800" spc="-5" dirty="0">
                <a:latin typeface="Carlito"/>
                <a:cs typeface="Carlito"/>
              </a:rPr>
              <a:t>which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 smtClean="0">
                <a:latin typeface="Carlito"/>
                <a:cs typeface="Carlito"/>
              </a:rPr>
              <a:t>be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report </a:t>
            </a:r>
            <a:r>
              <a:rPr sz="1800" spc="-5" dirty="0">
                <a:latin typeface="Carlito"/>
                <a:cs typeface="Carlito"/>
              </a:rPr>
              <a:t>building 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30" dirty="0">
                <a:latin typeface="Carlito"/>
                <a:cs typeface="Carlito"/>
              </a:rPr>
              <a:t>computer.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we want to </a:t>
            </a:r>
            <a:r>
              <a:rPr sz="1800" spc="-5" dirty="0">
                <a:latin typeface="Carlito"/>
                <a:cs typeface="Carlito"/>
              </a:rPr>
              <a:t>use </a:t>
            </a:r>
            <a:r>
              <a:rPr sz="1800" spc="-10" dirty="0">
                <a:latin typeface="Carlito"/>
                <a:cs typeface="Carlito"/>
              </a:rPr>
              <a:t>more  </a:t>
            </a: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5" dirty="0">
                <a:latin typeface="Carlito"/>
                <a:cs typeface="Carlito"/>
              </a:rPr>
              <a:t>services, </a:t>
            </a:r>
            <a:r>
              <a:rPr sz="1800" dirty="0">
                <a:latin typeface="Carlito"/>
                <a:cs typeface="Carlito"/>
              </a:rPr>
              <a:t>then </a:t>
            </a:r>
            <a:r>
              <a:rPr sz="1800" spc="-10" dirty="0">
                <a:latin typeface="Carlito"/>
                <a:cs typeface="Carlito"/>
              </a:rPr>
              <a:t>we can </a:t>
            </a:r>
            <a:r>
              <a:rPr sz="1800" spc="-5" dirty="0">
                <a:latin typeface="Carlito"/>
                <a:cs typeface="Carlito"/>
              </a:rPr>
              <a:t>buy </a:t>
            </a: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5" dirty="0">
                <a:latin typeface="Carlito"/>
                <a:cs typeface="Carlito"/>
              </a:rPr>
              <a:t>Service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5" dirty="0" smtClean="0">
                <a:latin typeface="Carlito"/>
                <a:cs typeface="Carlito"/>
              </a:rPr>
              <a:t>affordable</a:t>
            </a:r>
            <a:r>
              <a:rPr sz="1800" spc="-5" dirty="0" smtClean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cost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3736" y="2092451"/>
            <a:ext cx="4977765" cy="680085"/>
            <a:chOff x="173736" y="2092451"/>
            <a:chExt cx="4977765" cy="680085"/>
          </a:xfrm>
        </p:grpSpPr>
        <p:sp>
          <p:nvSpPr>
            <p:cNvPr id="15" name="object 15"/>
            <p:cNvSpPr/>
            <p:nvPr/>
          </p:nvSpPr>
          <p:spPr>
            <a:xfrm>
              <a:off x="193548" y="2092451"/>
              <a:ext cx="4958080" cy="669290"/>
            </a:xfrm>
            <a:custGeom>
              <a:avLst/>
              <a:gdLst/>
              <a:ahLst/>
              <a:cxnLst/>
              <a:rect l="l" t="t" r="r" b="b"/>
              <a:pathLst>
                <a:path w="4958080" h="669289">
                  <a:moveTo>
                    <a:pt x="0" y="669036"/>
                  </a:moveTo>
                  <a:lnTo>
                    <a:pt x="4957572" y="669036"/>
                  </a:lnTo>
                  <a:lnTo>
                    <a:pt x="4957572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solidFill>
              <a:srgbClr val="2C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736" y="2092451"/>
              <a:ext cx="581025" cy="680085"/>
            </a:xfrm>
            <a:custGeom>
              <a:avLst/>
              <a:gdLst/>
              <a:ahLst/>
              <a:cxnLst/>
              <a:rect l="l" t="t" r="r" b="b"/>
              <a:pathLst>
                <a:path w="581025" h="680085">
                  <a:moveTo>
                    <a:pt x="58064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580644" y="679703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3547" y="2081783"/>
            <a:ext cx="4958080" cy="6800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815"/>
              </a:spcBef>
              <a:tabLst>
                <a:tab pos="1586865" algn="l"/>
              </a:tabLst>
            </a:pPr>
            <a:r>
              <a:rPr sz="3600" b="1" spc="-7" baseline="1157" dirty="0">
                <a:solidFill>
                  <a:srgbClr val="FFFFFF"/>
                </a:solidFill>
                <a:latin typeface="Carlito"/>
                <a:cs typeface="Carlito"/>
              </a:rPr>
              <a:t>01	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Affordability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380" y="2286000"/>
            <a:ext cx="196850" cy="340360"/>
          </a:xfrm>
          <a:custGeom>
            <a:avLst/>
            <a:gdLst/>
            <a:ahLst/>
            <a:cxnLst/>
            <a:rect l="l" t="t" r="r" b="b"/>
            <a:pathLst>
              <a:path w="196850" h="340360">
                <a:moveTo>
                  <a:pt x="0" y="0"/>
                </a:moveTo>
                <a:lnTo>
                  <a:pt x="0" y="339851"/>
                </a:lnTo>
                <a:lnTo>
                  <a:pt x="196595" y="169925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736" y="2948939"/>
            <a:ext cx="4932045" cy="676910"/>
          </a:xfrm>
          <a:custGeom>
            <a:avLst/>
            <a:gdLst/>
            <a:ahLst/>
            <a:cxnLst/>
            <a:rect l="l" t="t" r="r" b="b"/>
            <a:pathLst>
              <a:path w="4932045" h="676910">
                <a:moveTo>
                  <a:pt x="4931664" y="0"/>
                </a:moveTo>
                <a:lnTo>
                  <a:pt x="0" y="0"/>
                </a:lnTo>
                <a:lnTo>
                  <a:pt x="0" y="676656"/>
                </a:lnTo>
                <a:lnTo>
                  <a:pt x="4931664" y="676656"/>
                </a:lnTo>
                <a:lnTo>
                  <a:pt x="4931664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02588" y="3038932"/>
            <a:ext cx="471241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Natural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Query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281" y="3070605"/>
            <a:ext cx="45862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02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4380" y="3140964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7"/>
                </a:lnTo>
                <a:lnTo>
                  <a:pt x="196595" y="169163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3736" y="3799332"/>
            <a:ext cx="4958080" cy="676910"/>
          </a:xfrm>
          <a:custGeom>
            <a:avLst/>
            <a:gdLst/>
            <a:ahLst/>
            <a:cxnLst/>
            <a:rect l="l" t="t" r="r" b="b"/>
            <a:pathLst>
              <a:path w="4958080" h="676910">
                <a:moveTo>
                  <a:pt x="4957559" y="7620"/>
                </a:moveTo>
                <a:lnTo>
                  <a:pt x="582168" y="7620"/>
                </a:lnTo>
                <a:lnTo>
                  <a:pt x="582168" y="0"/>
                </a:lnTo>
                <a:lnTo>
                  <a:pt x="0" y="0"/>
                </a:lnTo>
                <a:lnTo>
                  <a:pt x="0" y="676656"/>
                </a:lnTo>
                <a:lnTo>
                  <a:pt x="582168" y="676656"/>
                </a:lnTo>
                <a:lnTo>
                  <a:pt x="582168" y="664464"/>
                </a:lnTo>
                <a:lnTo>
                  <a:pt x="4957559" y="664464"/>
                </a:lnTo>
                <a:lnTo>
                  <a:pt x="4957559" y="762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3736" y="3799332"/>
            <a:ext cx="4958080" cy="6769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90"/>
              </a:spcBef>
              <a:tabLst>
                <a:tab pos="1026794" algn="l"/>
              </a:tabLst>
            </a:pPr>
            <a:r>
              <a:rPr sz="3600" b="1" spc="-7" baseline="2314" dirty="0">
                <a:solidFill>
                  <a:srgbClr val="FFFFFF"/>
                </a:solidFill>
                <a:latin typeface="Carlito"/>
                <a:cs typeface="Carlito"/>
              </a:rPr>
              <a:t>03	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Real-time</a:t>
            </a:r>
            <a:r>
              <a:rPr sz="2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Streaming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5904" y="3992879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8"/>
                </a:lnTo>
                <a:lnTo>
                  <a:pt x="196595" y="169164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736" y="4657344"/>
            <a:ext cx="4918075" cy="672465"/>
          </a:xfrm>
          <a:custGeom>
            <a:avLst/>
            <a:gdLst/>
            <a:ahLst/>
            <a:cxnLst/>
            <a:rect l="l" t="t" r="r" b="b"/>
            <a:pathLst>
              <a:path w="4918075" h="672464">
                <a:moveTo>
                  <a:pt x="4917948" y="0"/>
                </a:moveTo>
                <a:lnTo>
                  <a:pt x="0" y="0"/>
                </a:lnTo>
                <a:lnTo>
                  <a:pt x="0" y="672083"/>
                </a:lnTo>
                <a:lnTo>
                  <a:pt x="4917948" y="672083"/>
                </a:lnTo>
                <a:lnTo>
                  <a:pt x="4917948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22680" y="4745177"/>
            <a:ext cx="375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Custom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Visualization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5147" y="4778705"/>
            <a:ext cx="454661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04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9808" y="1024127"/>
            <a:ext cx="4809845" cy="5835143"/>
            <a:chOff x="749808" y="1024127"/>
            <a:chExt cx="4809845" cy="5835143"/>
          </a:xfrm>
        </p:grpSpPr>
        <p:sp>
          <p:nvSpPr>
            <p:cNvPr id="30" name="object 30"/>
            <p:cNvSpPr/>
            <p:nvPr/>
          </p:nvSpPr>
          <p:spPr>
            <a:xfrm>
              <a:off x="749808" y="4849367"/>
              <a:ext cx="195580" cy="337185"/>
            </a:xfrm>
            <a:custGeom>
              <a:avLst/>
              <a:gdLst/>
              <a:ahLst/>
              <a:cxnLst/>
              <a:rect l="l" t="t" r="r" b="b"/>
              <a:pathLst>
                <a:path w="195580" h="337185">
                  <a:moveTo>
                    <a:pt x="0" y="0"/>
                  </a:moveTo>
                  <a:lnTo>
                    <a:pt x="0" y="336803"/>
                  </a:lnTo>
                  <a:lnTo>
                    <a:pt x="195072" y="168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2102" y="1024127"/>
              <a:ext cx="117551" cy="5833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73446" y="1032510"/>
              <a:ext cx="0" cy="5826760"/>
            </a:xfrm>
            <a:custGeom>
              <a:avLst/>
              <a:gdLst/>
              <a:ahLst/>
              <a:cxnLst/>
              <a:rect l="l" t="t" r="r" b="b"/>
              <a:pathLst>
                <a:path h="5826759">
                  <a:moveTo>
                    <a:pt x="0" y="0"/>
                  </a:moveTo>
                  <a:lnTo>
                    <a:pt x="0" y="5826534"/>
                  </a:lnTo>
                </a:path>
              </a:pathLst>
            </a:custGeom>
            <a:ln w="28956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42102" y="1024127"/>
            <a:ext cx="5067393" cy="5835142"/>
            <a:chOff x="5442102" y="1024127"/>
            <a:chExt cx="5067393" cy="5835142"/>
          </a:xfrm>
        </p:grpSpPr>
        <p:sp>
          <p:nvSpPr>
            <p:cNvPr id="3" name="object 3"/>
            <p:cNvSpPr/>
            <p:nvPr/>
          </p:nvSpPr>
          <p:spPr>
            <a:xfrm>
              <a:off x="5442102" y="1024127"/>
              <a:ext cx="117551" cy="5833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73445" y="1032509"/>
              <a:ext cx="0" cy="5826760"/>
            </a:xfrm>
            <a:custGeom>
              <a:avLst/>
              <a:gdLst/>
              <a:ahLst/>
              <a:cxnLst/>
              <a:rect l="l" t="t" r="r" b="b"/>
              <a:pathLst>
                <a:path h="5826759">
                  <a:moveTo>
                    <a:pt x="0" y="0"/>
                  </a:moveTo>
                  <a:lnTo>
                    <a:pt x="0" y="5826534"/>
                  </a:lnTo>
                </a:path>
              </a:pathLst>
            </a:custGeom>
            <a:ln w="28956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15793" y="1223717"/>
              <a:ext cx="3093702" cy="993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09331" y="1191768"/>
              <a:ext cx="2787396" cy="11490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32548" y="1231391"/>
              <a:ext cx="3005455" cy="914400"/>
            </a:xfrm>
            <a:custGeom>
              <a:avLst/>
              <a:gdLst/>
              <a:ahLst/>
              <a:cxnLst/>
              <a:rect l="l" t="t" r="r" b="b"/>
              <a:pathLst>
                <a:path w="3005454" h="914400">
                  <a:moveTo>
                    <a:pt x="2852928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" y="914400"/>
                  </a:lnTo>
                  <a:lnTo>
                    <a:pt x="3005328" y="914400"/>
                  </a:lnTo>
                  <a:lnTo>
                    <a:pt x="3005328" y="152400"/>
                  </a:lnTo>
                  <a:lnTo>
                    <a:pt x="285292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r>
                <a:rPr lang="en-IN" sz="2400" dirty="0" smtClean="0"/>
                <a:t>    </a:t>
              </a:r>
              <a:r>
                <a:rPr lang="en-IN" sz="2800" dirty="0" smtClean="0"/>
                <a:t>Natural Language</a:t>
              </a:r>
            </a:p>
            <a:p>
              <a:r>
                <a:rPr lang="en-IN" sz="2800" dirty="0"/>
                <a:t> </a:t>
              </a:r>
              <a:r>
                <a:rPr lang="en-IN" sz="2800" dirty="0" smtClean="0"/>
                <a:t>             Query</a:t>
              </a:r>
              <a:endParaRPr sz="2800"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4018" y="251840"/>
            <a:ext cx="331978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5F4778"/>
                </a:solidFill>
                <a:latin typeface="Carlito"/>
                <a:cs typeface="Carlito"/>
              </a:rPr>
              <a:t>Why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BI?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26252" y="2540507"/>
            <a:ext cx="6217920" cy="923925"/>
          </a:xfrm>
          <a:custGeom>
            <a:avLst/>
            <a:gdLst/>
            <a:ahLst/>
            <a:cxnLst/>
            <a:rect l="l" t="t" r="r" b="b"/>
            <a:pathLst>
              <a:path w="6217920" h="923925">
                <a:moveTo>
                  <a:pt x="6217920" y="0"/>
                </a:moveTo>
                <a:lnTo>
                  <a:pt x="0" y="0"/>
                </a:lnTo>
                <a:lnTo>
                  <a:pt x="0" y="923544"/>
                </a:lnTo>
                <a:lnTo>
                  <a:pt x="6217920" y="923544"/>
                </a:lnTo>
                <a:lnTo>
                  <a:pt x="6217920" y="0"/>
                </a:lnTo>
                <a:close/>
              </a:path>
            </a:pathLst>
          </a:custGeom>
          <a:solidFill>
            <a:srgbClr val="96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76873" y="2558922"/>
            <a:ext cx="59143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5" dirty="0">
                <a:latin typeface="Carlito"/>
                <a:cs typeface="Carlito"/>
              </a:rPr>
              <a:t>feature </a:t>
            </a:r>
            <a:r>
              <a:rPr sz="1800" spc="-10" dirty="0">
                <a:latin typeface="Carlito"/>
                <a:cs typeface="Carlito"/>
              </a:rPr>
              <a:t>allows users to </a:t>
            </a:r>
            <a:r>
              <a:rPr sz="1800" dirty="0">
                <a:latin typeface="Carlito"/>
                <a:cs typeface="Carlito"/>
              </a:rPr>
              <a:t>type </a:t>
            </a:r>
            <a:r>
              <a:rPr sz="1800" spc="-5" dirty="0">
                <a:latin typeface="Carlito"/>
                <a:cs typeface="Carlito"/>
              </a:rPr>
              <a:t>questions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get answers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 smtClean="0">
                <a:latin typeface="Carlito"/>
                <a:cs typeface="Carlito"/>
              </a:rPr>
              <a:t>user-specific </a:t>
            </a:r>
            <a:r>
              <a:rPr sz="1800" spc="-10" dirty="0">
                <a:latin typeface="Carlito"/>
                <a:cs typeface="Carlito"/>
              </a:rPr>
              <a:t>format. </a:t>
            </a: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is mainly </a:t>
            </a:r>
            <a:r>
              <a:rPr sz="1800" spc="-5" dirty="0">
                <a:latin typeface="Carlito"/>
                <a:cs typeface="Carlito"/>
              </a:rPr>
              <a:t>useful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getting </a:t>
            </a:r>
            <a:r>
              <a:rPr sz="1800" spc="-5" dirty="0">
                <a:latin typeface="Carlito"/>
                <a:cs typeface="Carlito"/>
              </a:rPr>
              <a:t>quick  insights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-15" dirty="0">
                <a:latin typeface="Carlito"/>
                <a:cs typeface="Carlito"/>
              </a:rPr>
              <a:t> data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736" y="2081783"/>
            <a:ext cx="4977765" cy="690880"/>
          </a:xfrm>
          <a:custGeom>
            <a:avLst/>
            <a:gdLst/>
            <a:ahLst/>
            <a:cxnLst/>
            <a:rect l="l" t="t" r="r" b="b"/>
            <a:pathLst>
              <a:path w="4977765" h="690880">
                <a:moveTo>
                  <a:pt x="4977384" y="0"/>
                </a:moveTo>
                <a:lnTo>
                  <a:pt x="19812" y="0"/>
                </a:lnTo>
                <a:lnTo>
                  <a:pt x="19812" y="10668"/>
                </a:lnTo>
                <a:lnTo>
                  <a:pt x="0" y="10668"/>
                </a:lnTo>
                <a:lnTo>
                  <a:pt x="0" y="690372"/>
                </a:lnTo>
                <a:lnTo>
                  <a:pt x="580644" y="690372"/>
                </a:lnTo>
                <a:lnTo>
                  <a:pt x="580644" y="679704"/>
                </a:lnTo>
                <a:lnTo>
                  <a:pt x="4977384" y="679704"/>
                </a:lnTo>
                <a:lnTo>
                  <a:pt x="4977384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736" y="2081783"/>
            <a:ext cx="4977765" cy="6908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815"/>
              </a:spcBef>
              <a:tabLst>
                <a:tab pos="1606550" algn="l"/>
              </a:tabLst>
            </a:pPr>
            <a:r>
              <a:rPr sz="3600" b="1" spc="-7" baseline="1157" dirty="0">
                <a:solidFill>
                  <a:srgbClr val="FFFFFF"/>
                </a:solidFill>
                <a:latin typeface="Carlito"/>
                <a:cs typeface="Carlito"/>
              </a:rPr>
              <a:t>01	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Affordability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380" y="2286000"/>
            <a:ext cx="196850" cy="340360"/>
          </a:xfrm>
          <a:custGeom>
            <a:avLst/>
            <a:gdLst/>
            <a:ahLst/>
            <a:cxnLst/>
            <a:rect l="l" t="t" r="r" b="b"/>
            <a:pathLst>
              <a:path w="196850" h="340360">
                <a:moveTo>
                  <a:pt x="0" y="0"/>
                </a:moveTo>
                <a:lnTo>
                  <a:pt x="0" y="339851"/>
                </a:lnTo>
                <a:lnTo>
                  <a:pt x="196595" y="169925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380" y="2948939"/>
            <a:ext cx="4351020" cy="676910"/>
          </a:xfrm>
          <a:custGeom>
            <a:avLst/>
            <a:gdLst/>
            <a:ahLst/>
            <a:cxnLst/>
            <a:rect l="l" t="t" r="r" b="b"/>
            <a:pathLst>
              <a:path w="4351020" h="676910">
                <a:moveTo>
                  <a:pt x="0" y="676656"/>
                </a:moveTo>
                <a:lnTo>
                  <a:pt x="4351020" y="676656"/>
                </a:lnTo>
                <a:lnTo>
                  <a:pt x="4351020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2588" y="3038932"/>
            <a:ext cx="425521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Natural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Query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3736" y="2947416"/>
            <a:ext cx="581025" cy="676910"/>
          </a:xfrm>
          <a:custGeom>
            <a:avLst/>
            <a:gdLst/>
            <a:ahLst/>
            <a:cxnLst/>
            <a:rect l="l" t="t" r="r" b="b"/>
            <a:pathLst>
              <a:path w="581025" h="676910">
                <a:moveTo>
                  <a:pt x="580644" y="0"/>
                </a:moveTo>
                <a:lnTo>
                  <a:pt x="0" y="0"/>
                </a:lnTo>
                <a:lnTo>
                  <a:pt x="0" y="676655"/>
                </a:lnTo>
                <a:lnTo>
                  <a:pt x="580644" y="676655"/>
                </a:lnTo>
                <a:lnTo>
                  <a:pt x="58064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281" y="3070605"/>
            <a:ext cx="4525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02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4380" y="3140964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7"/>
                </a:lnTo>
                <a:lnTo>
                  <a:pt x="196595" y="169163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736" y="3799332"/>
            <a:ext cx="4958080" cy="676910"/>
          </a:xfrm>
          <a:custGeom>
            <a:avLst/>
            <a:gdLst/>
            <a:ahLst/>
            <a:cxnLst/>
            <a:rect l="l" t="t" r="r" b="b"/>
            <a:pathLst>
              <a:path w="4958080" h="676910">
                <a:moveTo>
                  <a:pt x="4957559" y="7620"/>
                </a:moveTo>
                <a:lnTo>
                  <a:pt x="582168" y="7620"/>
                </a:lnTo>
                <a:lnTo>
                  <a:pt x="582168" y="0"/>
                </a:lnTo>
                <a:lnTo>
                  <a:pt x="0" y="0"/>
                </a:lnTo>
                <a:lnTo>
                  <a:pt x="0" y="676656"/>
                </a:lnTo>
                <a:lnTo>
                  <a:pt x="582168" y="676656"/>
                </a:lnTo>
                <a:lnTo>
                  <a:pt x="582168" y="664464"/>
                </a:lnTo>
                <a:lnTo>
                  <a:pt x="4957559" y="664464"/>
                </a:lnTo>
                <a:lnTo>
                  <a:pt x="4957559" y="762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3736" y="3799332"/>
            <a:ext cx="4958080" cy="6769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90"/>
              </a:spcBef>
              <a:tabLst>
                <a:tab pos="1026794" algn="l"/>
              </a:tabLst>
            </a:pPr>
            <a:r>
              <a:rPr sz="3600" b="1" spc="-7" baseline="2314" dirty="0">
                <a:solidFill>
                  <a:srgbClr val="FFFFFF"/>
                </a:solidFill>
                <a:latin typeface="Carlito"/>
                <a:cs typeface="Carlito"/>
              </a:rPr>
              <a:t>03	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Real-time</a:t>
            </a:r>
            <a:r>
              <a:rPr sz="2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Streaming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5904" y="3992879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8"/>
                </a:lnTo>
                <a:lnTo>
                  <a:pt x="196595" y="169164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736" y="4657344"/>
            <a:ext cx="4918075" cy="672465"/>
          </a:xfrm>
          <a:custGeom>
            <a:avLst/>
            <a:gdLst/>
            <a:ahLst/>
            <a:cxnLst/>
            <a:rect l="l" t="t" r="r" b="b"/>
            <a:pathLst>
              <a:path w="4918075" h="672464">
                <a:moveTo>
                  <a:pt x="4917948" y="0"/>
                </a:moveTo>
                <a:lnTo>
                  <a:pt x="0" y="0"/>
                </a:lnTo>
                <a:lnTo>
                  <a:pt x="0" y="672083"/>
                </a:lnTo>
                <a:lnTo>
                  <a:pt x="4917948" y="672083"/>
                </a:lnTo>
                <a:lnTo>
                  <a:pt x="4917948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2679" y="4745177"/>
            <a:ext cx="396913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Custom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Visualization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5147" y="4778705"/>
            <a:ext cx="557658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04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808" y="4849367"/>
            <a:ext cx="195580" cy="337185"/>
          </a:xfrm>
          <a:custGeom>
            <a:avLst/>
            <a:gdLst/>
            <a:ahLst/>
            <a:cxnLst/>
            <a:rect l="l" t="t" r="r" b="b"/>
            <a:pathLst>
              <a:path w="195580" h="337185">
                <a:moveTo>
                  <a:pt x="0" y="0"/>
                </a:moveTo>
                <a:lnTo>
                  <a:pt x="0" y="336803"/>
                </a:lnTo>
                <a:lnTo>
                  <a:pt x="195072" y="168401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7839418" y="4137620"/>
            <a:ext cx="2507066" cy="2406491"/>
            <a:chOff x="7839418" y="4137620"/>
            <a:chExt cx="2507066" cy="2406491"/>
          </a:xfrm>
        </p:grpSpPr>
        <p:sp>
          <p:nvSpPr>
            <p:cNvPr id="30" name="object 30"/>
            <p:cNvSpPr/>
            <p:nvPr/>
          </p:nvSpPr>
          <p:spPr>
            <a:xfrm>
              <a:off x="7839418" y="4137620"/>
              <a:ext cx="2507066" cy="24064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14359" y="4463796"/>
              <a:ext cx="1443227" cy="14432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42102" y="1024127"/>
            <a:ext cx="5273137" cy="5835142"/>
            <a:chOff x="5442102" y="1024127"/>
            <a:chExt cx="5273137" cy="5835142"/>
          </a:xfrm>
        </p:grpSpPr>
        <p:sp>
          <p:nvSpPr>
            <p:cNvPr id="3" name="object 3"/>
            <p:cNvSpPr/>
            <p:nvPr/>
          </p:nvSpPr>
          <p:spPr>
            <a:xfrm>
              <a:off x="5442102" y="1024127"/>
              <a:ext cx="117551" cy="5833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73445" y="1032509"/>
              <a:ext cx="0" cy="5826760"/>
            </a:xfrm>
            <a:custGeom>
              <a:avLst/>
              <a:gdLst/>
              <a:ahLst/>
              <a:cxnLst/>
              <a:rect l="l" t="t" r="r" b="b"/>
              <a:pathLst>
                <a:path h="5826759">
                  <a:moveTo>
                    <a:pt x="0" y="0"/>
                  </a:moveTo>
                  <a:lnTo>
                    <a:pt x="0" y="5826534"/>
                  </a:lnTo>
                </a:path>
              </a:pathLst>
            </a:custGeom>
            <a:ln w="28956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1571" y="1347184"/>
              <a:ext cx="3503668" cy="848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3403" y="1426463"/>
              <a:ext cx="3090672" cy="783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8331" y="1354836"/>
              <a:ext cx="3415665" cy="769620"/>
            </a:xfrm>
            <a:custGeom>
              <a:avLst/>
              <a:gdLst/>
              <a:ahLst/>
              <a:cxnLst/>
              <a:rect l="l" t="t" r="r" b="b"/>
              <a:pathLst>
                <a:path w="3415665" h="769619">
                  <a:moveTo>
                    <a:pt x="3287014" y="0"/>
                  </a:moveTo>
                  <a:lnTo>
                    <a:pt x="0" y="0"/>
                  </a:lnTo>
                  <a:lnTo>
                    <a:pt x="0" y="641350"/>
                  </a:lnTo>
                  <a:lnTo>
                    <a:pt x="128270" y="769619"/>
                  </a:lnTo>
                  <a:lnTo>
                    <a:pt x="3415284" y="769619"/>
                  </a:lnTo>
                  <a:lnTo>
                    <a:pt x="3415284" y="128269"/>
                  </a:lnTo>
                  <a:lnTo>
                    <a:pt x="3287014" y="0"/>
                  </a:lnTo>
                  <a:close/>
                </a:path>
              </a:pathLst>
            </a:custGeom>
            <a:solidFill>
              <a:srgbClr val="EBE113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  <a:p>
              <a:r>
                <a:rPr lang="en-IN" dirty="0"/>
                <a:t> </a:t>
              </a:r>
              <a:r>
                <a:rPr lang="en-IN" dirty="0" smtClean="0"/>
                <a:t> </a:t>
              </a:r>
              <a:r>
                <a:rPr lang="en-IN" sz="2800" b="1" dirty="0" smtClean="0">
                  <a:solidFill>
                    <a:schemeClr val="bg1"/>
                  </a:solidFill>
                </a:rPr>
                <a:t>Real- time Streaming</a:t>
              </a:r>
              <a:endParaRPr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4018" y="251840"/>
            <a:ext cx="373232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5F4778"/>
                </a:solidFill>
                <a:latin typeface="Carlito"/>
                <a:cs typeface="Carlito"/>
              </a:rPr>
              <a:t>Why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BI?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26252" y="2540507"/>
            <a:ext cx="6217920" cy="923925"/>
          </a:xfrm>
          <a:custGeom>
            <a:avLst/>
            <a:gdLst/>
            <a:ahLst/>
            <a:cxnLst/>
            <a:rect l="l" t="t" r="r" b="b"/>
            <a:pathLst>
              <a:path w="6217920" h="923925">
                <a:moveTo>
                  <a:pt x="6217920" y="0"/>
                </a:moveTo>
                <a:lnTo>
                  <a:pt x="0" y="0"/>
                </a:lnTo>
                <a:lnTo>
                  <a:pt x="0" y="923544"/>
                </a:lnTo>
                <a:lnTo>
                  <a:pt x="6217920" y="923544"/>
                </a:lnTo>
                <a:lnTo>
                  <a:pt x="6217920" y="0"/>
                </a:lnTo>
                <a:close/>
              </a:path>
            </a:pathLst>
          </a:custGeom>
          <a:solidFill>
            <a:srgbClr val="F6F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2678" y="2558922"/>
            <a:ext cx="60020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5" dirty="0">
                <a:latin typeface="Carlito"/>
                <a:cs typeface="Carlito"/>
              </a:rPr>
              <a:t>feature </a:t>
            </a:r>
            <a:r>
              <a:rPr sz="1800" spc="-10" dirty="0">
                <a:latin typeface="Carlito"/>
                <a:cs typeface="Carlito"/>
              </a:rPr>
              <a:t>allows users to stream </a:t>
            </a:r>
            <a:r>
              <a:rPr sz="1800" spc="-5" dirty="0">
                <a:latin typeface="Carlito"/>
                <a:cs typeface="Carlito"/>
              </a:rPr>
              <a:t>real-time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update  dashboards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real </a:t>
            </a:r>
            <a:r>
              <a:rPr sz="1800" spc="-5" dirty="0">
                <a:latin typeface="Carlito"/>
                <a:cs typeface="Carlito"/>
              </a:rPr>
              <a:t>time, which helps </a:t>
            </a:r>
            <a:r>
              <a:rPr sz="1800" dirty="0">
                <a:latin typeface="Carlito"/>
                <a:cs typeface="Carlito"/>
              </a:rPr>
              <a:t>them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timely </a:t>
            </a:r>
            <a:r>
              <a:rPr sz="1800" spc="-5" dirty="0">
                <a:latin typeface="Carlito"/>
                <a:cs typeface="Carlito"/>
              </a:rPr>
              <a:t>business  decisions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3736" y="2081783"/>
            <a:ext cx="4977765" cy="690880"/>
          </a:xfrm>
          <a:custGeom>
            <a:avLst/>
            <a:gdLst/>
            <a:ahLst/>
            <a:cxnLst/>
            <a:rect l="l" t="t" r="r" b="b"/>
            <a:pathLst>
              <a:path w="4977765" h="690880">
                <a:moveTo>
                  <a:pt x="4977384" y="0"/>
                </a:moveTo>
                <a:lnTo>
                  <a:pt x="19812" y="0"/>
                </a:lnTo>
                <a:lnTo>
                  <a:pt x="19812" y="10668"/>
                </a:lnTo>
                <a:lnTo>
                  <a:pt x="0" y="10668"/>
                </a:lnTo>
                <a:lnTo>
                  <a:pt x="0" y="690372"/>
                </a:lnTo>
                <a:lnTo>
                  <a:pt x="580644" y="690372"/>
                </a:lnTo>
                <a:lnTo>
                  <a:pt x="580644" y="679704"/>
                </a:lnTo>
                <a:lnTo>
                  <a:pt x="4977384" y="679704"/>
                </a:lnTo>
                <a:lnTo>
                  <a:pt x="4977384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3736" y="2081783"/>
            <a:ext cx="4977765" cy="6908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815"/>
              </a:spcBef>
              <a:tabLst>
                <a:tab pos="1606550" algn="l"/>
              </a:tabLst>
            </a:pPr>
            <a:r>
              <a:rPr sz="3600" b="1" spc="-7" baseline="1157" dirty="0">
                <a:solidFill>
                  <a:srgbClr val="FFFFFF"/>
                </a:solidFill>
                <a:latin typeface="Carlito"/>
                <a:cs typeface="Carlito"/>
              </a:rPr>
              <a:t>01	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Affordability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380" y="2286000"/>
            <a:ext cx="196850" cy="340360"/>
          </a:xfrm>
          <a:custGeom>
            <a:avLst/>
            <a:gdLst/>
            <a:ahLst/>
            <a:cxnLst/>
            <a:rect l="l" t="t" r="r" b="b"/>
            <a:pathLst>
              <a:path w="196850" h="340360">
                <a:moveTo>
                  <a:pt x="0" y="0"/>
                </a:moveTo>
                <a:lnTo>
                  <a:pt x="0" y="339851"/>
                </a:lnTo>
                <a:lnTo>
                  <a:pt x="196595" y="169925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736" y="2948939"/>
            <a:ext cx="4932045" cy="676910"/>
          </a:xfrm>
          <a:custGeom>
            <a:avLst/>
            <a:gdLst/>
            <a:ahLst/>
            <a:cxnLst/>
            <a:rect l="l" t="t" r="r" b="b"/>
            <a:pathLst>
              <a:path w="4932045" h="676910">
                <a:moveTo>
                  <a:pt x="4931664" y="0"/>
                </a:moveTo>
                <a:lnTo>
                  <a:pt x="0" y="0"/>
                </a:lnTo>
                <a:lnTo>
                  <a:pt x="0" y="676656"/>
                </a:lnTo>
                <a:lnTo>
                  <a:pt x="4931664" y="676656"/>
                </a:lnTo>
                <a:lnTo>
                  <a:pt x="4931664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2588" y="3038932"/>
            <a:ext cx="425521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Natural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Query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281" y="3070605"/>
            <a:ext cx="458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02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4380" y="3140964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7"/>
                </a:lnTo>
                <a:lnTo>
                  <a:pt x="196595" y="169163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904" y="3806952"/>
            <a:ext cx="4375785" cy="657225"/>
          </a:xfrm>
          <a:custGeom>
            <a:avLst/>
            <a:gdLst/>
            <a:ahLst/>
            <a:cxnLst/>
            <a:rect l="l" t="t" r="r" b="b"/>
            <a:pathLst>
              <a:path w="4375785" h="657225">
                <a:moveTo>
                  <a:pt x="0" y="656844"/>
                </a:moveTo>
                <a:lnTo>
                  <a:pt x="4375404" y="656844"/>
                </a:lnTo>
                <a:lnTo>
                  <a:pt x="4375404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solidFill>
            <a:srgbClr val="EBE1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88516" y="3887851"/>
            <a:ext cx="3764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Real-time</a:t>
            </a:r>
            <a:r>
              <a:rPr sz="2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Streaming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3736" y="3799332"/>
            <a:ext cx="582295" cy="676910"/>
          </a:xfrm>
          <a:custGeom>
            <a:avLst/>
            <a:gdLst/>
            <a:ahLst/>
            <a:cxnLst/>
            <a:rect l="l" t="t" r="r" b="b"/>
            <a:pathLst>
              <a:path w="582295" h="676910">
                <a:moveTo>
                  <a:pt x="582168" y="0"/>
                </a:moveTo>
                <a:lnTo>
                  <a:pt x="0" y="0"/>
                </a:lnTo>
                <a:lnTo>
                  <a:pt x="0" y="676656"/>
                </a:lnTo>
                <a:lnTo>
                  <a:pt x="582168" y="676656"/>
                </a:lnTo>
                <a:lnTo>
                  <a:pt x="5821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7890" y="3923157"/>
            <a:ext cx="45191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03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5904" y="3992879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8"/>
                </a:lnTo>
                <a:lnTo>
                  <a:pt x="196595" y="169164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736" y="4657344"/>
            <a:ext cx="4918075" cy="672465"/>
          </a:xfrm>
          <a:custGeom>
            <a:avLst/>
            <a:gdLst/>
            <a:ahLst/>
            <a:cxnLst/>
            <a:rect l="l" t="t" r="r" b="b"/>
            <a:pathLst>
              <a:path w="4918075" h="672464">
                <a:moveTo>
                  <a:pt x="4917948" y="0"/>
                </a:moveTo>
                <a:lnTo>
                  <a:pt x="0" y="0"/>
                </a:lnTo>
                <a:lnTo>
                  <a:pt x="0" y="672083"/>
                </a:lnTo>
                <a:lnTo>
                  <a:pt x="4917948" y="672083"/>
                </a:lnTo>
                <a:lnTo>
                  <a:pt x="4917948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22680" y="4745177"/>
            <a:ext cx="383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Custom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Visualization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5147" y="4778705"/>
            <a:ext cx="552451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04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9808" y="4849367"/>
            <a:ext cx="195580" cy="337185"/>
          </a:xfrm>
          <a:custGeom>
            <a:avLst/>
            <a:gdLst/>
            <a:ahLst/>
            <a:cxnLst/>
            <a:rect l="l" t="t" r="r" b="b"/>
            <a:pathLst>
              <a:path w="195580" h="337185">
                <a:moveTo>
                  <a:pt x="0" y="0"/>
                </a:moveTo>
                <a:lnTo>
                  <a:pt x="0" y="336803"/>
                </a:lnTo>
                <a:lnTo>
                  <a:pt x="195072" y="168401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839418" y="3992860"/>
            <a:ext cx="2507066" cy="2407967"/>
            <a:chOff x="7839418" y="3992860"/>
            <a:chExt cx="2507066" cy="2407967"/>
          </a:xfrm>
        </p:grpSpPr>
        <p:sp>
          <p:nvSpPr>
            <p:cNvPr id="32" name="object 32"/>
            <p:cNvSpPr/>
            <p:nvPr/>
          </p:nvSpPr>
          <p:spPr>
            <a:xfrm>
              <a:off x="7839418" y="3992860"/>
              <a:ext cx="2507066" cy="2407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88452" y="4293108"/>
              <a:ext cx="1495044" cy="14950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34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42102" y="1024127"/>
            <a:ext cx="5113117" cy="5835142"/>
            <a:chOff x="5442102" y="1024127"/>
            <a:chExt cx="5113117" cy="5835142"/>
          </a:xfrm>
        </p:grpSpPr>
        <p:sp>
          <p:nvSpPr>
            <p:cNvPr id="3" name="object 3"/>
            <p:cNvSpPr/>
            <p:nvPr/>
          </p:nvSpPr>
          <p:spPr>
            <a:xfrm>
              <a:off x="5442102" y="1024127"/>
              <a:ext cx="117551" cy="5833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73445" y="1032509"/>
              <a:ext cx="0" cy="5826760"/>
            </a:xfrm>
            <a:custGeom>
              <a:avLst/>
              <a:gdLst/>
              <a:ahLst/>
              <a:cxnLst/>
              <a:rect l="l" t="t" r="r" b="b"/>
              <a:pathLst>
                <a:path h="5826759">
                  <a:moveTo>
                    <a:pt x="0" y="0"/>
                  </a:moveTo>
                  <a:lnTo>
                    <a:pt x="0" y="5826534"/>
                  </a:lnTo>
                </a:path>
              </a:pathLst>
            </a:custGeom>
            <a:ln w="28956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51551" y="1293812"/>
              <a:ext cx="3503668" cy="8474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4428" y="1373123"/>
              <a:ext cx="3148583" cy="783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68312" y="1301495"/>
              <a:ext cx="3415665" cy="768350"/>
            </a:xfrm>
            <a:custGeom>
              <a:avLst/>
              <a:gdLst/>
              <a:ahLst/>
              <a:cxnLst/>
              <a:rect l="l" t="t" r="r" b="b"/>
              <a:pathLst>
                <a:path w="3415665" h="768350">
                  <a:moveTo>
                    <a:pt x="3287268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28016" y="768095"/>
                  </a:lnTo>
                  <a:lnTo>
                    <a:pt x="3415284" y="768095"/>
                  </a:lnTo>
                  <a:lnTo>
                    <a:pt x="3415284" y="128015"/>
                  </a:lnTo>
                  <a:lnTo>
                    <a:pt x="32872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lang="en-IN" dirty="0" smtClean="0"/>
            </a:p>
            <a:p>
              <a:r>
                <a:rPr lang="en-IN" dirty="0"/>
                <a:t> </a:t>
              </a:r>
              <a:r>
                <a:rPr lang="en-IN" dirty="0" smtClean="0"/>
                <a:t>       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Custom Visualization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4018" y="251840"/>
            <a:ext cx="309118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5F4778"/>
                </a:solidFill>
                <a:latin typeface="Carlito"/>
                <a:cs typeface="Carlito"/>
              </a:rPr>
              <a:t>Why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BI?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6252" y="2540507"/>
            <a:ext cx="6217920" cy="923925"/>
          </a:xfrm>
          <a:custGeom>
            <a:avLst/>
            <a:gdLst/>
            <a:ahLst/>
            <a:cxnLst/>
            <a:rect l="l" t="t" r="r" b="b"/>
            <a:pathLst>
              <a:path w="6217920" h="923925">
                <a:moveTo>
                  <a:pt x="6217920" y="0"/>
                </a:moveTo>
                <a:lnTo>
                  <a:pt x="0" y="0"/>
                </a:lnTo>
                <a:lnTo>
                  <a:pt x="0" y="923544"/>
                </a:lnTo>
                <a:lnTo>
                  <a:pt x="6217920" y="923544"/>
                </a:lnTo>
                <a:lnTo>
                  <a:pt x="6217920" y="0"/>
                </a:lnTo>
                <a:close/>
              </a:path>
            </a:pathLst>
          </a:custGeom>
          <a:solidFill>
            <a:srgbClr val="E1F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53073" y="2558922"/>
            <a:ext cx="5763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5" dirty="0">
                <a:latin typeface="Carlito"/>
                <a:cs typeface="Carlito"/>
              </a:rPr>
              <a:t>has visualizations that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dirty="0">
                <a:latin typeface="Carlito"/>
                <a:cs typeface="Carlito"/>
              </a:rPr>
              <a:t>made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0" dirty="0">
                <a:latin typeface="Carlito"/>
                <a:cs typeface="Carlito"/>
              </a:rPr>
              <a:t>developers </a:t>
            </a:r>
            <a:r>
              <a:rPr sz="1800" spc="-15" dirty="0">
                <a:latin typeface="Carlito"/>
                <a:cs typeface="Carlito"/>
              </a:rPr>
              <a:t>for  </a:t>
            </a:r>
            <a:r>
              <a:rPr sz="1800" spc="-5" dirty="0">
                <a:latin typeface="Carlito"/>
                <a:cs typeface="Carlito"/>
              </a:rPr>
              <a:t>specific use cases. These </a:t>
            </a:r>
            <a:r>
              <a:rPr sz="1800" spc="-10" dirty="0">
                <a:latin typeface="Carlito"/>
                <a:cs typeface="Carlito"/>
              </a:rPr>
              <a:t>custom visualizations are available </a:t>
            </a:r>
            <a:r>
              <a:rPr sz="1800" dirty="0">
                <a:latin typeface="Carlito"/>
                <a:cs typeface="Carlito"/>
              </a:rPr>
              <a:t>in  </a:t>
            </a: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Marketplace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736" y="2081783"/>
            <a:ext cx="4977765" cy="690880"/>
          </a:xfrm>
          <a:custGeom>
            <a:avLst/>
            <a:gdLst/>
            <a:ahLst/>
            <a:cxnLst/>
            <a:rect l="l" t="t" r="r" b="b"/>
            <a:pathLst>
              <a:path w="4977765" h="690880">
                <a:moveTo>
                  <a:pt x="4977384" y="0"/>
                </a:moveTo>
                <a:lnTo>
                  <a:pt x="19812" y="0"/>
                </a:lnTo>
                <a:lnTo>
                  <a:pt x="19812" y="10668"/>
                </a:lnTo>
                <a:lnTo>
                  <a:pt x="0" y="10668"/>
                </a:lnTo>
                <a:lnTo>
                  <a:pt x="0" y="690372"/>
                </a:lnTo>
                <a:lnTo>
                  <a:pt x="580644" y="690372"/>
                </a:lnTo>
                <a:lnTo>
                  <a:pt x="580644" y="679704"/>
                </a:lnTo>
                <a:lnTo>
                  <a:pt x="4977384" y="679704"/>
                </a:lnTo>
                <a:lnTo>
                  <a:pt x="4977384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3736" y="2081783"/>
            <a:ext cx="4977765" cy="6908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815"/>
              </a:spcBef>
              <a:tabLst>
                <a:tab pos="1606550" algn="l"/>
              </a:tabLst>
            </a:pPr>
            <a:r>
              <a:rPr sz="3600" b="1" spc="-7" baseline="1157" dirty="0">
                <a:solidFill>
                  <a:srgbClr val="FFFFFF"/>
                </a:solidFill>
                <a:latin typeface="Carlito"/>
                <a:cs typeface="Carlito"/>
              </a:rPr>
              <a:t>01	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Affordability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4380" y="2286000"/>
            <a:ext cx="196850" cy="340360"/>
          </a:xfrm>
          <a:custGeom>
            <a:avLst/>
            <a:gdLst/>
            <a:ahLst/>
            <a:cxnLst/>
            <a:rect l="l" t="t" r="r" b="b"/>
            <a:pathLst>
              <a:path w="196850" h="340360">
                <a:moveTo>
                  <a:pt x="0" y="0"/>
                </a:moveTo>
                <a:lnTo>
                  <a:pt x="0" y="339851"/>
                </a:lnTo>
                <a:lnTo>
                  <a:pt x="196595" y="169925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736" y="2948939"/>
            <a:ext cx="4932045" cy="676910"/>
          </a:xfrm>
          <a:custGeom>
            <a:avLst/>
            <a:gdLst/>
            <a:ahLst/>
            <a:cxnLst/>
            <a:rect l="l" t="t" r="r" b="b"/>
            <a:pathLst>
              <a:path w="4932045" h="676910">
                <a:moveTo>
                  <a:pt x="4931664" y="0"/>
                </a:moveTo>
                <a:lnTo>
                  <a:pt x="0" y="0"/>
                </a:lnTo>
                <a:lnTo>
                  <a:pt x="0" y="676656"/>
                </a:lnTo>
                <a:lnTo>
                  <a:pt x="4931664" y="676656"/>
                </a:lnTo>
                <a:lnTo>
                  <a:pt x="4931664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2588" y="3038932"/>
            <a:ext cx="516961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Natural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Language</a:t>
            </a: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Query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281" y="3070605"/>
            <a:ext cx="45862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02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380" y="3140964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7"/>
                </a:lnTo>
                <a:lnTo>
                  <a:pt x="196595" y="169163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736" y="3799332"/>
            <a:ext cx="4958080" cy="676910"/>
          </a:xfrm>
          <a:custGeom>
            <a:avLst/>
            <a:gdLst/>
            <a:ahLst/>
            <a:cxnLst/>
            <a:rect l="l" t="t" r="r" b="b"/>
            <a:pathLst>
              <a:path w="4958080" h="676910">
                <a:moveTo>
                  <a:pt x="4957559" y="7620"/>
                </a:moveTo>
                <a:lnTo>
                  <a:pt x="582168" y="7620"/>
                </a:lnTo>
                <a:lnTo>
                  <a:pt x="582168" y="0"/>
                </a:lnTo>
                <a:lnTo>
                  <a:pt x="0" y="0"/>
                </a:lnTo>
                <a:lnTo>
                  <a:pt x="0" y="676656"/>
                </a:lnTo>
                <a:lnTo>
                  <a:pt x="582168" y="676656"/>
                </a:lnTo>
                <a:lnTo>
                  <a:pt x="582168" y="664464"/>
                </a:lnTo>
                <a:lnTo>
                  <a:pt x="4957559" y="664464"/>
                </a:lnTo>
                <a:lnTo>
                  <a:pt x="4957559" y="762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736" y="3799332"/>
            <a:ext cx="4958080" cy="6769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90"/>
              </a:spcBef>
              <a:tabLst>
                <a:tab pos="1026794" algn="l"/>
              </a:tabLst>
            </a:pPr>
            <a:r>
              <a:rPr sz="3600" b="1" spc="-7" baseline="2314" dirty="0">
                <a:solidFill>
                  <a:srgbClr val="FFFFFF"/>
                </a:solidFill>
                <a:latin typeface="Carlito"/>
                <a:cs typeface="Carlito"/>
              </a:rPr>
              <a:t>03	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Real-time</a:t>
            </a:r>
            <a:r>
              <a:rPr sz="2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Streaming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5904" y="3992879"/>
            <a:ext cx="196850" cy="338455"/>
          </a:xfrm>
          <a:custGeom>
            <a:avLst/>
            <a:gdLst/>
            <a:ahLst/>
            <a:cxnLst/>
            <a:rect l="l" t="t" r="r" b="b"/>
            <a:pathLst>
              <a:path w="196850" h="338454">
                <a:moveTo>
                  <a:pt x="0" y="0"/>
                </a:moveTo>
                <a:lnTo>
                  <a:pt x="0" y="338328"/>
                </a:lnTo>
                <a:lnTo>
                  <a:pt x="196595" y="169164"/>
                </a:lnTo>
                <a:lnTo>
                  <a:pt x="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808" y="4657344"/>
            <a:ext cx="4342130" cy="672465"/>
          </a:xfrm>
          <a:custGeom>
            <a:avLst/>
            <a:gdLst/>
            <a:ahLst/>
            <a:cxnLst/>
            <a:rect l="l" t="t" r="r" b="b"/>
            <a:pathLst>
              <a:path w="4342130" h="672464">
                <a:moveTo>
                  <a:pt x="0" y="672083"/>
                </a:moveTo>
                <a:lnTo>
                  <a:pt x="4341876" y="672083"/>
                </a:lnTo>
                <a:lnTo>
                  <a:pt x="4341876" y="0"/>
                </a:lnTo>
                <a:lnTo>
                  <a:pt x="0" y="0"/>
                </a:lnTo>
                <a:lnTo>
                  <a:pt x="0" y="67208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22680" y="4745177"/>
            <a:ext cx="421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Custom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Visualization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3736" y="4657344"/>
            <a:ext cx="576580" cy="672465"/>
          </a:xfrm>
          <a:custGeom>
            <a:avLst/>
            <a:gdLst/>
            <a:ahLst/>
            <a:cxnLst/>
            <a:rect l="l" t="t" r="r" b="b"/>
            <a:pathLst>
              <a:path w="576580" h="672464">
                <a:moveTo>
                  <a:pt x="576072" y="0"/>
                </a:moveTo>
                <a:lnTo>
                  <a:pt x="0" y="0"/>
                </a:lnTo>
                <a:lnTo>
                  <a:pt x="0" y="672083"/>
                </a:lnTo>
                <a:lnTo>
                  <a:pt x="576072" y="672083"/>
                </a:lnTo>
                <a:lnTo>
                  <a:pt x="57607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5147" y="4778705"/>
            <a:ext cx="460757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04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9808" y="4849367"/>
            <a:ext cx="195580" cy="337185"/>
          </a:xfrm>
          <a:custGeom>
            <a:avLst/>
            <a:gdLst/>
            <a:ahLst/>
            <a:cxnLst/>
            <a:rect l="l" t="t" r="r" b="b"/>
            <a:pathLst>
              <a:path w="195580" h="337185">
                <a:moveTo>
                  <a:pt x="0" y="0"/>
                </a:moveTo>
                <a:lnTo>
                  <a:pt x="0" y="336803"/>
                </a:lnTo>
                <a:lnTo>
                  <a:pt x="195072" y="168401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955280" y="4130040"/>
            <a:ext cx="2580131" cy="2485644"/>
            <a:chOff x="7955280" y="4130040"/>
            <a:chExt cx="2580131" cy="2485644"/>
          </a:xfrm>
        </p:grpSpPr>
        <p:sp>
          <p:nvSpPr>
            <p:cNvPr id="29" name="object 29"/>
            <p:cNvSpPr/>
            <p:nvPr/>
          </p:nvSpPr>
          <p:spPr>
            <a:xfrm>
              <a:off x="7955280" y="4130040"/>
              <a:ext cx="2580131" cy="2485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0871" y="4582667"/>
              <a:ext cx="1255776" cy="12557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31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905" y="2952064"/>
            <a:ext cx="725424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Introduction to </a:t>
            </a:r>
            <a:r>
              <a:rPr spc="15" dirty="0"/>
              <a:t>Power</a:t>
            </a:r>
            <a:r>
              <a:rPr spc="-10" dirty="0"/>
              <a:t> </a:t>
            </a:r>
            <a:r>
              <a:rPr spc="10" dirty="0"/>
              <a:t>BI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52282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Introduction </a:t>
            </a:r>
            <a:r>
              <a:rPr sz="3200" b="1" spc="-15" dirty="0">
                <a:solidFill>
                  <a:srgbClr val="5F4778"/>
                </a:solidFill>
                <a:latin typeface="Carlito"/>
                <a:cs typeface="Carlito"/>
              </a:rPr>
              <a:t>to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8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2001" y="1483613"/>
            <a:ext cx="7915022" cy="954787"/>
          </a:xfrm>
          <a:custGeom>
            <a:avLst/>
            <a:gdLst/>
            <a:ahLst/>
            <a:cxnLst/>
            <a:rect l="l" t="t" r="r" b="b"/>
            <a:pathLst>
              <a:path w="7589520" h="873760">
                <a:moveTo>
                  <a:pt x="0" y="145541"/>
                </a:moveTo>
                <a:lnTo>
                  <a:pt x="7418" y="99535"/>
                </a:lnTo>
                <a:lnTo>
                  <a:pt x="28078" y="59582"/>
                </a:lnTo>
                <a:lnTo>
                  <a:pt x="59582" y="28078"/>
                </a:lnTo>
                <a:lnTo>
                  <a:pt x="99535" y="7418"/>
                </a:lnTo>
                <a:lnTo>
                  <a:pt x="145542" y="0"/>
                </a:lnTo>
                <a:lnTo>
                  <a:pt x="7443978" y="0"/>
                </a:lnTo>
                <a:lnTo>
                  <a:pt x="7489984" y="7418"/>
                </a:lnTo>
                <a:lnTo>
                  <a:pt x="7529937" y="28078"/>
                </a:lnTo>
                <a:lnTo>
                  <a:pt x="7561441" y="59582"/>
                </a:lnTo>
                <a:lnTo>
                  <a:pt x="7582101" y="99535"/>
                </a:lnTo>
                <a:lnTo>
                  <a:pt x="7589520" y="145541"/>
                </a:lnTo>
                <a:lnTo>
                  <a:pt x="7589520" y="727710"/>
                </a:lnTo>
                <a:lnTo>
                  <a:pt x="7582101" y="773716"/>
                </a:lnTo>
                <a:lnTo>
                  <a:pt x="7561441" y="813669"/>
                </a:lnTo>
                <a:lnTo>
                  <a:pt x="7529937" y="845173"/>
                </a:lnTo>
                <a:lnTo>
                  <a:pt x="7489984" y="865833"/>
                </a:lnTo>
                <a:lnTo>
                  <a:pt x="7443978" y="873251"/>
                </a:lnTo>
                <a:lnTo>
                  <a:pt x="145542" y="873251"/>
                </a:lnTo>
                <a:lnTo>
                  <a:pt x="99535" y="865833"/>
                </a:lnTo>
                <a:lnTo>
                  <a:pt x="59582" y="845173"/>
                </a:lnTo>
                <a:lnTo>
                  <a:pt x="28078" y="813669"/>
                </a:lnTo>
                <a:lnTo>
                  <a:pt x="7418" y="773716"/>
                </a:lnTo>
                <a:lnTo>
                  <a:pt x="0" y="727710"/>
                </a:lnTo>
                <a:lnTo>
                  <a:pt x="0" y="145541"/>
                </a:lnTo>
                <a:close/>
              </a:path>
            </a:pathLst>
          </a:custGeom>
          <a:ln w="28956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7017" y="1585087"/>
            <a:ext cx="7660006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3919" marR="5080" indent="-871855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Power </a:t>
            </a:r>
            <a:r>
              <a:rPr sz="2000" dirty="0">
                <a:latin typeface="Carlito"/>
                <a:cs typeface="Carlito"/>
              </a:rPr>
              <a:t>BI is a </a:t>
            </a:r>
            <a:r>
              <a:rPr sz="2000" spc="-5" dirty="0">
                <a:latin typeface="Carlito"/>
                <a:cs typeface="Carlito"/>
              </a:rPr>
              <a:t>Business </a:t>
            </a:r>
            <a:r>
              <a:rPr sz="2000" spc="-10" dirty="0">
                <a:latin typeface="Carlito"/>
                <a:cs typeface="Carlito"/>
              </a:rPr>
              <a:t>Intelligence platform,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 smtClean="0">
                <a:latin typeface="Carlito"/>
                <a:cs typeface="Carlito"/>
              </a:rPr>
              <a:t>provides</a:t>
            </a:r>
            <a:r>
              <a:rPr lang="en-IN" sz="2000" spc="-10" dirty="0" smtClean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tools</a:t>
            </a:r>
            <a:endParaRPr lang="en-IN" sz="2000" spc="-10" dirty="0" smtClean="0">
              <a:latin typeface="Carlito"/>
              <a:cs typeface="Carlito"/>
            </a:endParaRPr>
          </a:p>
          <a:p>
            <a:pPr marL="883919" marR="5080" indent="-871855">
              <a:lnSpc>
                <a:spcPct val="100000"/>
              </a:lnSpc>
              <a:spcBef>
                <a:spcPts val="105"/>
              </a:spcBef>
            </a:pPr>
            <a:r>
              <a:rPr sz="2000" spc="-15" dirty="0" smtClean="0">
                <a:latin typeface="Carlito"/>
                <a:cs typeface="Carlito"/>
              </a:rPr>
              <a:t>for </a:t>
            </a:r>
            <a:r>
              <a:rPr sz="2000" spc="-5" dirty="0" smtClean="0">
                <a:latin typeface="Carlito"/>
                <a:cs typeface="Carlito"/>
              </a:rPr>
              <a:t>aggregating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 smtClean="0">
                <a:latin typeface="Carlito"/>
                <a:cs typeface="Carlito"/>
              </a:rPr>
              <a:t>analyzing,</a:t>
            </a:r>
            <a:r>
              <a:rPr lang="en-IN" sz="2000" dirty="0">
                <a:latin typeface="Carlito"/>
                <a:cs typeface="Carlito"/>
              </a:rPr>
              <a:t> </a:t>
            </a:r>
            <a:r>
              <a:rPr sz="2000" spc="-5" dirty="0" smtClean="0">
                <a:latin typeface="Carlito"/>
                <a:cs typeface="Carlito"/>
              </a:rPr>
              <a:t>visualizing</a:t>
            </a:r>
            <a:r>
              <a:rPr lang="en-IN" sz="2000" spc="-5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and</a:t>
            </a:r>
            <a:r>
              <a:rPr lang="en-IN" sz="2000" dirty="0" smtClean="0">
                <a:latin typeface="Carlito"/>
                <a:cs typeface="Carlito"/>
              </a:rPr>
              <a:t> </a:t>
            </a:r>
            <a:r>
              <a:rPr sz="2000" spc="-5" dirty="0" smtClean="0">
                <a:latin typeface="Carlito"/>
                <a:cs typeface="Carlito"/>
              </a:rPr>
              <a:t>sharing</a:t>
            </a:r>
            <a:r>
              <a:rPr sz="2000" spc="-50" dirty="0" smtClean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5072" y="3514344"/>
            <a:ext cx="8241951" cy="1906905"/>
            <a:chOff x="1975072" y="3514344"/>
            <a:chExt cx="8241951" cy="1906905"/>
          </a:xfrm>
        </p:grpSpPr>
        <p:sp>
          <p:nvSpPr>
            <p:cNvPr id="9" name="object 9"/>
            <p:cNvSpPr/>
            <p:nvPr/>
          </p:nvSpPr>
          <p:spPr>
            <a:xfrm>
              <a:off x="1975072" y="3514344"/>
              <a:ext cx="2136775" cy="1906905"/>
            </a:xfrm>
            <a:custGeom>
              <a:avLst/>
              <a:gdLst/>
              <a:ahLst/>
              <a:cxnLst/>
              <a:rect l="l" t="t" r="r" b="b"/>
              <a:pathLst>
                <a:path w="2136775" h="1906904">
                  <a:moveTo>
                    <a:pt x="1505997" y="0"/>
                  </a:moveTo>
                  <a:lnTo>
                    <a:pt x="629570" y="0"/>
                  </a:lnTo>
                  <a:lnTo>
                    <a:pt x="581798" y="7677"/>
                  </a:lnTo>
                  <a:lnTo>
                    <a:pt x="533908" y="28559"/>
                  </a:lnTo>
                  <a:lnTo>
                    <a:pt x="491589" y="59418"/>
                  </a:lnTo>
                  <a:lnTo>
                    <a:pt x="460533" y="97027"/>
                  </a:lnTo>
                  <a:lnTo>
                    <a:pt x="22383" y="856233"/>
                  </a:lnTo>
                  <a:lnTo>
                    <a:pt x="5595" y="901521"/>
                  </a:lnTo>
                  <a:lnTo>
                    <a:pt x="0" y="953261"/>
                  </a:lnTo>
                  <a:lnTo>
                    <a:pt x="5595" y="1005002"/>
                  </a:lnTo>
                  <a:lnTo>
                    <a:pt x="22383" y="1050289"/>
                  </a:lnTo>
                  <a:lnTo>
                    <a:pt x="460533" y="1809495"/>
                  </a:lnTo>
                  <a:lnTo>
                    <a:pt x="491589" y="1847105"/>
                  </a:lnTo>
                  <a:lnTo>
                    <a:pt x="533908" y="1877964"/>
                  </a:lnTo>
                  <a:lnTo>
                    <a:pt x="581798" y="1898846"/>
                  </a:lnTo>
                  <a:lnTo>
                    <a:pt x="629570" y="1906523"/>
                  </a:lnTo>
                  <a:lnTo>
                    <a:pt x="1505997" y="1906523"/>
                  </a:lnTo>
                  <a:lnTo>
                    <a:pt x="1554412" y="1898846"/>
                  </a:lnTo>
                  <a:lnTo>
                    <a:pt x="1602232" y="1877964"/>
                  </a:lnTo>
                  <a:lnTo>
                    <a:pt x="1644193" y="1847105"/>
                  </a:lnTo>
                  <a:lnTo>
                    <a:pt x="1675034" y="1809495"/>
                  </a:lnTo>
                  <a:lnTo>
                    <a:pt x="1719304" y="1732787"/>
                  </a:lnTo>
                  <a:lnTo>
                    <a:pt x="709580" y="1732787"/>
                  </a:lnTo>
                  <a:lnTo>
                    <a:pt x="670524" y="1726493"/>
                  </a:lnTo>
                  <a:lnTo>
                    <a:pt x="631348" y="1709388"/>
                  </a:lnTo>
                  <a:lnTo>
                    <a:pt x="596745" y="1684139"/>
                  </a:lnTo>
                  <a:lnTo>
                    <a:pt x="571404" y="1653412"/>
                  </a:lnTo>
                  <a:lnTo>
                    <a:pt x="213010" y="1032636"/>
                  </a:lnTo>
                  <a:lnTo>
                    <a:pt x="199366" y="995580"/>
                  </a:lnTo>
                  <a:lnTo>
                    <a:pt x="194818" y="953261"/>
                  </a:lnTo>
                  <a:lnTo>
                    <a:pt x="199366" y="910943"/>
                  </a:lnTo>
                  <a:lnTo>
                    <a:pt x="213010" y="873886"/>
                  </a:lnTo>
                  <a:lnTo>
                    <a:pt x="571404" y="253110"/>
                  </a:lnTo>
                  <a:lnTo>
                    <a:pt x="596745" y="222384"/>
                  </a:lnTo>
                  <a:lnTo>
                    <a:pt x="631348" y="197135"/>
                  </a:lnTo>
                  <a:lnTo>
                    <a:pt x="670524" y="180030"/>
                  </a:lnTo>
                  <a:lnTo>
                    <a:pt x="709580" y="173735"/>
                  </a:lnTo>
                  <a:lnTo>
                    <a:pt x="1719272" y="173735"/>
                  </a:lnTo>
                  <a:lnTo>
                    <a:pt x="1675034" y="97027"/>
                  </a:lnTo>
                  <a:lnTo>
                    <a:pt x="1644193" y="59418"/>
                  </a:lnTo>
                  <a:lnTo>
                    <a:pt x="1602232" y="28559"/>
                  </a:lnTo>
                  <a:lnTo>
                    <a:pt x="1554412" y="7677"/>
                  </a:lnTo>
                  <a:lnTo>
                    <a:pt x="1505997" y="0"/>
                  </a:lnTo>
                  <a:close/>
                </a:path>
                <a:path w="2136775" h="1906904">
                  <a:moveTo>
                    <a:pt x="1948719" y="571372"/>
                  </a:moveTo>
                  <a:lnTo>
                    <a:pt x="1848389" y="745235"/>
                  </a:lnTo>
                  <a:lnTo>
                    <a:pt x="1880012" y="799845"/>
                  </a:lnTo>
                  <a:lnTo>
                    <a:pt x="1886743" y="811656"/>
                  </a:lnTo>
                  <a:lnTo>
                    <a:pt x="1922684" y="873886"/>
                  </a:lnTo>
                  <a:lnTo>
                    <a:pt x="1937115" y="910943"/>
                  </a:lnTo>
                  <a:lnTo>
                    <a:pt x="1941925" y="953261"/>
                  </a:lnTo>
                  <a:lnTo>
                    <a:pt x="1937115" y="995580"/>
                  </a:lnTo>
                  <a:lnTo>
                    <a:pt x="1922684" y="1032636"/>
                  </a:lnTo>
                  <a:lnTo>
                    <a:pt x="1564417" y="1653412"/>
                  </a:lnTo>
                  <a:lnTo>
                    <a:pt x="1539202" y="1684139"/>
                  </a:lnTo>
                  <a:lnTo>
                    <a:pt x="1504902" y="1709388"/>
                  </a:lnTo>
                  <a:lnTo>
                    <a:pt x="1465816" y="1726493"/>
                  </a:lnTo>
                  <a:lnTo>
                    <a:pt x="1426241" y="1732787"/>
                  </a:lnTo>
                  <a:lnTo>
                    <a:pt x="1719304" y="1732787"/>
                  </a:lnTo>
                  <a:lnTo>
                    <a:pt x="2113184" y="1050289"/>
                  </a:lnTo>
                  <a:lnTo>
                    <a:pt x="2130829" y="1005002"/>
                  </a:lnTo>
                  <a:lnTo>
                    <a:pt x="2136711" y="953261"/>
                  </a:lnTo>
                  <a:lnTo>
                    <a:pt x="2130829" y="901521"/>
                  </a:lnTo>
                  <a:lnTo>
                    <a:pt x="2113184" y="856233"/>
                  </a:lnTo>
                  <a:lnTo>
                    <a:pt x="2090070" y="816228"/>
                  </a:lnTo>
                  <a:lnTo>
                    <a:pt x="2087530" y="811656"/>
                  </a:lnTo>
                  <a:lnTo>
                    <a:pt x="2078386" y="796035"/>
                  </a:lnTo>
                  <a:lnTo>
                    <a:pt x="1970817" y="609472"/>
                  </a:lnTo>
                  <a:lnTo>
                    <a:pt x="1948719" y="571372"/>
                  </a:lnTo>
                  <a:close/>
                </a:path>
                <a:path w="2136775" h="1906904">
                  <a:moveTo>
                    <a:pt x="1719272" y="173735"/>
                  </a:moveTo>
                  <a:lnTo>
                    <a:pt x="1426241" y="173735"/>
                  </a:lnTo>
                  <a:lnTo>
                    <a:pt x="1465816" y="180030"/>
                  </a:lnTo>
                  <a:lnTo>
                    <a:pt x="1504902" y="197135"/>
                  </a:lnTo>
                  <a:lnTo>
                    <a:pt x="1539202" y="222384"/>
                  </a:lnTo>
                  <a:lnTo>
                    <a:pt x="1564417" y="253110"/>
                  </a:lnTo>
                  <a:lnTo>
                    <a:pt x="1713642" y="511682"/>
                  </a:lnTo>
                  <a:lnTo>
                    <a:pt x="1730406" y="482472"/>
                  </a:lnTo>
                  <a:lnTo>
                    <a:pt x="1813972" y="337819"/>
                  </a:lnTo>
                  <a:lnTo>
                    <a:pt x="1719272" y="173735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2152" y="3514344"/>
              <a:ext cx="2135505" cy="1906905"/>
            </a:xfrm>
            <a:custGeom>
              <a:avLst/>
              <a:gdLst/>
              <a:ahLst/>
              <a:cxnLst/>
              <a:rect l="l" t="t" r="r" b="b"/>
              <a:pathLst>
                <a:path w="2135504" h="1906904">
                  <a:moveTo>
                    <a:pt x="421639" y="1394713"/>
                  </a:moveTo>
                  <a:lnTo>
                    <a:pt x="321310" y="1568703"/>
                  </a:lnTo>
                  <a:lnTo>
                    <a:pt x="378078" y="1667001"/>
                  </a:lnTo>
                  <a:lnTo>
                    <a:pt x="383159" y="1675891"/>
                  </a:lnTo>
                  <a:lnTo>
                    <a:pt x="460121" y="1809495"/>
                  </a:lnTo>
                  <a:lnTo>
                    <a:pt x="491174" y="1847105"/>
                  </a:lnTo>
                  <a:lnTo>
                    <a:pt x="533479" y="1877964"/>
                  </a:lnTo>
                  <a:lnTo>
                    <a:pt x="581332" y="1898846"/>
                  </a:lnTo>
                  <a:lnTo>
                    <a:pt x="629031" y="1906523"/>
                  </a:lnTo>
                  <a:lnTo>
                    <a:pt x="1504823" y="1906523"/>
                  </a:lnTo>
                  <a:lnTo>
                    <a:pt x="1553235" y="1898846"/>
                  </a:lnTo>
                  <a:lnTo>
                    <a:pt x="1601041" y="1877964"/>
                  </a:lnTo>
                  <a:lnTo>
                    <a:pt x="1642965" y="1847105"/>
                  </a:lnTo>
                  <a:lnTo>
                    <a:pt x="1673733" y="1809495"/>
                  </a:lnTo>
                  <a:lnTo>
                    <a:pt x="1717976" y="1732787"/>
                  </a:lnTo>
                  <a:lnTo>
                    <a:pt x="709040" y="1732787"/>
                  </a:lnTo>
                  <a:lnTo>
                    <a:pt x="679936" y="1729188"/>
                  </a:lnTo>
                  <a:lnTo>
                    <a:pt x="650128" y="1719135"/>
                  </a:lnTo>
                  <a:lnTo>
                    <a:pt x="621583" y="1703748"/>
                  </a:lnTo>
                  <a:lnTo>
                    <a:pt x="596258" y="1684139"/>
                  </a:lnTo>
                  <a:lnTo>
                    <a:pt x="582168" y="1667001"/>
                  </a:lnTo>
                  <a:lnTo>
                    <a:pt x="570864" y="1653412"/>
                  </a:lnTo>
                  <a:lnTo>
                    <a:pt x="421639" y="1394713"/>
                  </a:lnTo>
                  <a:close/>
                </a:path>
                <a:path w="2135504" h="1906904">
                  <a:moveTo>
                    <a:pt x="1947290" y="571372"/>
                  </a:moveTo>
                  <a:lnTo>
                    <a:pt x="1847088" y="745235"/>
                  </a:lnTo>
                  <a:lnTo>
                    <a:pt x="1862709" y="772413"/>
                  </a:lnTo>
                  <a:lnTo>
                    <a:pt x="1882139" y="805941"/>
                  </a:lnTo>
                  <a:lnTo>
                    <a:pt x="1891157" y="821689"/>
                  </a:lnTo>
                  <a:lnTo>
                    <a:pt x="1891284" y="821943"/>
                  </a:lnTo>
                  <a:lnTo>
                    <a:pt x="1921383" y="873886"/>
                  </a:lnTo>
                  <a:lnTo>
                    <a:pt x="1935741" y="910943"/>
                  </a:lnTo>
                  <a:lnTo>
                    <a:pt x="1940528" y="953261"/>
                  </a:lnTo>
                  <a:lnTo>
                    <a:pt x="1935741" y="995580"/>
                  </a:lnTo>
                  <a:lnTo>
                    <a:pt x="1921383" y="1032636"/>
                  </a:lnTo>
                  <a:lnTo>
                    <a:pt x="1563243" y="1653412"/>
                  </a:lnTo>
                  <a:lnTo>
                    <a:pt x="1538072" y="1684146"/>
                  </a:lnTo>
                  <a:lnTo>
                    <a:pt x="1503791" y="1709388"/>
                  </a:lnTo>
                  <a:lnTo>
                    <a:pt x="1464712" y="1726493"/>
                  </a:lnTo>
                  <a:lnTo>
                    <a:pt x="1425194" y="1732787"/>
                  </a:lnTo>
                  <a:lnTo>
                    <a:pt x="1717976" y="1732787"/>
                  </a:lnTo>
                  <a:lnTo>
                    <a:pt x="2111629" y="1050289"/>
                  </a:lnTo>
                  <a:lnTo>
                    <a:pt x="2129274" y="1005002"/>
                  </a:lnTo>
                  <a:lnTo>
                    <a:pt x="2135155" y="953261"/>
                  </a:lnTo>
                  <a:lnTo>
                    <a:pt x="2129269" y="901509"/>
                  </a:lnTo>
                  <a:lnTo>
                    <a:pt x="2111629" y="856233"/>
                  </a:lnTo>
                  <a:lnTo>
                    <a:pt x="2098294" y="832992"/>
                  </a:lnTo>
                  <a:lnTo>
                    <a:pt x="2091689" y="821689"/>
                  </a:lnTo>
                  <a:lnTo>
                    <a:pt x="1959483" y="592327"/>
                  </a:lnTo>
                  <a:lnTo>
                    <a:pt x="1947290" y="571372"/>
                  </a:lnTo>
                  <a:close/>
                </a:path>
                <a:path w="2135504" h="1906904">
                  <a:moveTo>
                    <a:pt x="1504823" y="0"/>
                  </a:moveTo>
                  <a:lnTo>
                    <a:pt x="629031" y="0"/>
                  </a:lnTo>
                  <a:lnTo>
                    <a:pt x="581332" y="7677"/>
                  </a:lnTo>
                  <a:lnTo>
                    <a:pt x="533479" y="28559"/>
                  </a:lnTo>
                  <a:lnTo>
                    <a:pt x="491174" y="59418"/>
                  </a:lnTo>
                  <a:lnTo>
                    <a:pt x="460121" y="97027"/>
                  </a:lnTo>
                  <a:lnTo>
                    <a:pt x="22225" y="856233"/>
                  </a:lnTo>
                  <a:lnTo>
                    <a:pt x="5538" y="901521"/>
                  </a:lnTo>
                  <a:lnTo>
                    <a:pt x="0" y="953261"/>
                  </a:lnTo>
                  <a:lnTo>
                    <a:pt x="3556" y="985900"/>
                  </a:lnTo>
                  <a:lnTo>
                    <a:pt x="5587" y="1005077"/>
                  </a:lnTo>
                  <a:lnTo>
                    <a:pt x="22225" y="1050289"/>
                  </a:lnTo>
                  <a:lnTo>
                    <a:pt x="186689" y="1335404"/>
                  </a:lnTo>
                  <a:lnTo>
                    <a:pt x="287147" y="1161287"/>
                  </a:lnTo>
                  <a:lnTo>
                    <a:pt x="276606" y="1143126"/>
                  </a:lnTo>
                  <a:lnTo>
                    <a:pt x="212851" y="1032636"/>
                  </a:lnTo>
                  <a:lnTo>
                    <a:pt x="199136" y="995552"/>
                  </a:lnTo>
                  <a:lnTo>
                    <a:pt x="198120" y="985900"/>
                  </a:lnTo>
                  <a:lnTo>
                    <a:pt x="194563" y="953261"/>
                  </a:lnTo>
                  <a:lnTo>
                    <a:pt x="199136" y="910907"/>
                  </a:lnTo>
                  <a:lnTo>
                    <a:pt x="212851" y="873886"/>
                  </a:lnTo>
                  <a:lnTo>
                    <a:pt x="570864" y="253110"/>
                  </a:lnTo>
                  <a:lnTo>
                    <a:pt x="596259" y="222384"/>
                  </a:lnTo>
                  <a:lnTo>
                    <a:pt x="630856" y="197135"/>
                  </a:lnTo>
                  <a:lnTo>
                    <a:pt x="670002" y="180030"/>
                  </a:lnTo>
                  <a:lnTo>
                    <a:pt x="709040" y="173735"/>
                  </a:lnTo>
                  <a:lnTo>
                    <a:pt x="1718006" y="173735"/>
                  </a:lnTo>
                  <a:lnTo>
                    <a:pt x="1673733" y="97027"/>
                  </a:lnTo>
                  <a:lnTo>
                    <a:pt x="1642965" y="59418"/>
                  </a:lnTo>
                  <a:lnTo>
                    <a:pt x="1601041" y="28559"/>
                  </a:lnTo>
                  <a:lnTo>
                    <a:pt x="1553235" y="7677"/>
                  </a:lnTo>
                  <a:lnTo>
                    <a:pt x="1504823" y="0"/>
                  </a:lnTo>
                  <a:close/>
                </a:path>
                <a:path w="2135504" h="1906904">
                  <a:moveTo>
                    <a:pt x="1718006" y="173735"/>
                  </a:moveTo>
                  <a:lnTo>
                    <a:pt x="1425194" y="173735"/>
                  </a:lnTo>
                  <a:lnTo>
                    <a:pt x="1464712" y="180030"/>
                  </a:lnTo>
                  <a:lnTo>
                    <a:pt x="1503791" y="197135"/>
                  </a:lnTo>
                  <a:lnTo>
                    <a:pt x="1538083" y="222384"/>
                  </a:lnTo>
                  <a:lnTo>
                    <a:pt x="1563243" y="253110"/>
                  </a:lnTo>
                  <a:lnTo>
                    <a:pt x="1571498" y="267334"/>
                  </a:lnTo>
                  <a:lnTo>
                    <a:pt x="1712340" y="511682"/>
                  </a:lnTo>
                  <a:lnTo>
                    <a:pt x="1812671" y="337819"/>
                  </a:lnTo>
                  <a:lnTo>
                    <a:pt x="1718006" y="173735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7676" y="3514344"/>
              <a:ext cx="2136775" cy="1906905"/>
            </a:xfrm>
            <a:custGeom>
              <a:avLst/>
              <a:gdLst/>
              <a:ahLst/>
              <a:cxnLst/>
              <a:rect l="l" t="t" r="r" b="b"/>
              <a:pathLst>
                <a:path w="2136775" h="1906904">
                  <a:moveTo>
                    <a:pt x="422021" y="1394713"/>
                  </a:moveTo>
                  <a:lnTo>
                    <a:pt x="321563" y="1568703"/>
                  </a:lnTo>
                  <a:lnTo>
                    <a:pt x="378333" y="1667001"/>
                  </a:lnTo>
                  <a:lnTo>
                    <a:pt x="383413" y="1675891"/>
                  </a:lnTo>
                  <a:lnTo>
                    <a:pt x="460501" y="1809495"/>
                  </a:lnTo>
                  <a:lnTo>
                    <a:pt x="491557" y="1847105"/>
                  </a:lnTo>
                  <a:lnTo>
                    <a:pt x="533876" y="1877964"/>
                  </a:lnTo>
                  <a:lnTo>
                    <a:pt x="581767" y="1898846"/>
                  </a:lnTo>
                  <a:lnTo>
                    <a:pt x="629538" y="1906523"/>
                  </a:lnTo>
                  <a:lnTo>
                    <a:pt x="1505966" y="1906523"/>
                  </a:lnTo>
                  <a:lnTo>
                    <a:pt x="1554380" y="1898846"/>
                  </a:lnTo>
                  <a:lnTo>
                    <a:pt x="1602200" y="1877964"/>
                  </a:lnTo>
                  <a:lnTo>
                    <a:pt x="1644161" y="1847105"/>
                  </a:lnTo>
                  <a:lnTo>
                    <a:pt x="1675002" y="1809495"/>
                  </a:lnTo>
                  <a:lnTo>
                    <a:pt x="1719272" y="1732787"/>
                  </a:lnTo>
                  <a:lnTo>
                    <a:pt x="709549" y="1732787"/>
                  </a:lnTo>
                  <a:lnTo>
                    <a:pt x="680442" y="1729188"/>
                  </a:lnTo>
                  <a:lnTo>
                    <a:pt x="650621" y="1719135"/>
                  </a:lnTo>
                  <a:lnTo>
                    <a:pt x="622038" y="1703748"/>
                  </a:lnTo>
                  <a:lnTo>
                    <a:pt x="596639" y="1684139"/>
                  </a:lnTo>
                  <a:lnTo>
                    <a:pt x="571373" y="1653412"/>
                  </a:lnTo>
                  <a:lnTo>
                    <a:pt x="422021" y="1394713"/>
                  </a:lnTo>
                  <a:close/>
                </a:path>
                <a:path w="2136775" h="1906904">
                  <a:moveTo>
                    <a:pt x="1948688" y="571372"/>
                  </a:moveTo>
                  <a:lnTo>
                    <a:pt x="1848357" y="745235"/>
                  </a:lnTo>
                  <a:lnTo>
                    <a:pt x="1874424" y="790273"/>
                  </a:lnTo>
                  <a:lnTo>
                    <a:pt x="1883409" y="805941"/>
                  </a:lnTo>
                  <a:lnTo>
                    <a:pt x="1892553" y="821689"/>
                  </a:lnTo>
                  <a:lnTo>
                    <a:pt x="1892680" y="821943"/>
                  </a:lnTo>
                  <a:lnTo>
                    <a:pt x="1922652" y="873886"/>
                  </a:lnTo>
                  <a:lnTo>
                    <a:pt x="1937083" y="910943"/>
                  </a:lnTo>
                  <a:lnTo>
                    <a:pt x="1941893" y="953261"/>
                  </a:lnTo>
                  <a:lnTo>
                    <a:pt x="1937083" y="995580"/>
                  </a:lnTo>
                  <a:lnTo>
                    <a:pt x="1922652" y="1032636"/>
                  </a:lnTo>
                  <a:lnTo>
                    <a:pt x="1564385" y="1653412"/>
                  </a:lnTo>
                  <a:lnTo>
                    <a:pt x="1539159" y="1684146"/>
                  </a:lnTo>
                  <a:lnTo>
                    <a:pt x="1504870" y="1709388"/>
                  </a:lnTo>
                  <a:lnTo>
                    <a:pt x="1465784" y="1726493"/>
                  </a:lnTo>
                  <a:lnTo>
                    <a:pt x="1426210" y="1732787"/>
                  </a:lnTo>
                  <a:lnTo>
                    <a:pt x="1719272" y="1732787"/>
                  </a:lnTo>
                  <a:lnTo>
                    <a:pt x="2113153" y="1050289"/>
                  </a:lnTo>
                  <a:lnTo>
                    <a:pt x="2130798" y="1005002"/>
                  </a:lnTo>
                  <a:lnTo>
                    <a:pt x="2136679" y="953261"/>
                  </a:lnTo>
                  <a:lnTo>
                    <a:pt x="2130793" y="901509"/>
                  </a:lnTo>
                  <a:lnTo>
                    <a:pt x="2113153" y="856233"/>
                  </a:lnTo>
                  <a:lnTo>
                    <a:pt x="2099818" y="832992"/>
                  </a:lnTo>
                  <a:lnTo>
                    <a:pt x="2093214" y="821689"/>
                  </a:lnTo>
                  <a:lnTo>
                    <a:pt x="2075942" y="791844"/>
                  </a:lnTo>
                  <a:lnTo>
                    <a:pt x="1960879" y="592327"/>
                  </a:lnTo>
                  <a:lnTo>
                    <a:pt x="1948688" y="571372"/>
                  </a:lnTo>
                  <a:close/>
                </a:path>
                <a:path w="2136775" h="1906904">
                  <a:moveTo>
                    <a:pt x="1505966" y="0"/>
                  </a:moveTo>
                  <a:lnTo>
                    <a:pt x="629538" y="0"/>
                  </a:lnTo>
                  <a:lnTo>
                    <a:pt x="581767" y="7677"/>
                  </a:lnTo>
                  <a:lnTo>
                    <a:pt x="533876" y="28559"/>
                  </a:lnTo>
                  <a:lnTo>
                    <a:pt x="491557" y="59418"/>
                  </a:lnTo>
                  <a:lnTo>
                    <a:pt x="460501" y="97027"/>
                  </a:lnTo>
                  <a:lnTo>
                    <a:pt x="22351" y="856233"/>
                  </a:lnTo>
                  <a:lnTo>
                    <a:pt x="5601" y="901521"/>
                  </a:lnTo>
                  <a:lnTo>
                    <a:pt x="0" y="953261"/>
                  </a:lnTo>
                  <a:lnTo>
                    <a:pt x="3556" y="985900"/>
                  </a:lnTo>
                  <a:lnTo>
                    <a:pt x="5587" y="1005077"/>
                  </a:lnTo>
                  <a:lnTo>
                    <a:pt x="22351" y="1050289"/>
                  </a:lnTo>
                  <a:lnTo>
                    <a:pt x="186816" y="1335404"/>
                  </a:lnTo>
                  <a:lnTo>
                    <a:pt x="287274" y="1161287"/>
                  </a:lnTo>
                  <a:lnTo>
                    <a:pt x="276733" y="1143126"/>
                  </a:lnTo>
                  <a:lnTo>
                    <a:pt x="212978" y="1032636"/>
                  </a:lnTo>
                  <a:lnTo>
                    <a:pt x="199262" y="995552"/>
                  </a:lnTo>
                  <a:lnTo>
                    <a:pt x="194818" y="953261"/>
                  </a:lnTo>
                  <a:lnTo>
                    <a:pt x="195941" y="931751"/>
                  </a:lnTo>
                  <a:lnTo>
                    <a:pt x="204997" y="891397"/>
                  </a:lnTo>
                  <a:lnTo>
                    <a:pt x="571373" y="253110"/>
                  </a:lnTo>
                  <a:lnTo>
                    <a:pt x="596713" y="222384"/>
                  </a:lnTo>
                  <a:lnTo>
                    <a:pt x="631316" y="197135"/>
                  </a:lnTo>
                  <a:lnTo>
                    <a:pt x="670492" y="180030"/>
                  </a:lnTo>
                  <a:lnTo>
                    <a:pt x="709549" y="173735"/>
                  </a:lnTo>
                  <a:lnTo>
                    <a:pt x="1719246" y="173735"/>
                  </a:lnTo>
                  <a:lnTo>
                    <a:pt x="1675002" y="97027"/>
                  </a:lnTo>
                  <a:lnTo>
                    <a:pt x="1644161" y="59418"/>
                  </a:lnTo>
                  <a:lnTo>
                    <a:pt x="1602200" y="28559"/>
                  </a:lnTo>
                  <a:lnTo>
                    <a:pt x="1554380" y="7677"/>
                  </a:lnTo>
                  <a:lnTo>
                    <a:pt x="1505966" y="0"/>
                  </a:lnTo>
                  <a:close/>
                </a:path>
                <a:path w="2136775" h="1906904">
                  <a:moveTo>
                    <a:pt x="1719246" y="173735"/>
                  </a:moveTo>
                  <a:lnTo>
                    <a:pt x="1426210" y="173735"/>
                  </a:lnTo>
                  <a:lnTo>
                    <a:pt x="1465784" y="180030"/>
                  </a:lnTo>
                  <a:lnTo>
                    <a:pt x="1504870" y="197135"/>
                  </a:lnTo>
                  <a:lnTo>
                    <a:pt x="1539170" y="222384"/>
                  </a:lnTo>
                  <a:lnTo>
                    <a:pt x="1564385" y="253110"/>
                  </a:lnTo>
                  <a:lnTo>
                    <a:pt x="1572641" y="267334"/>
                  </a:lnTo>
                  <a:lnTo>
                    <a:pt x="1713610" y="511682"/>
                  </a:lnTo>
                  <a:lnTo>
                    <a:pt x="1730375" y="482472"/>
                  </a:lnTo>
                  <a:lnTo>
                    <a:pt x="1813941" y="337819"/>
                  </a:lnTo>
                  <a:lnTo>
                    <a:pt x="1719246" y="173735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80248" y="3514344"/>
              <a:ext cx="2136775" cy="1906905"/>
            </a:xfrm>
            <a:custGeom>
              <a:avLst/>
              <a:gdLst/>
              <a:ahLst/>
              <a:cxnLst/>
              <a:rect l="l" t="t" r="r" b="b"/>
              <a:pathLst>
                <a:path w="2136775" h="1906904">
                  <a:moveTo>
                    <a:pt x="422021" y="1394713"/>
                  </a:moveTo>
                  <a:lnTo>
                    <a:pt x="321563" y="1568703"/>
                  </a:lnTo>
                  <a:lnTo>
                    <a:pt x="378332" y="1667001"/>
                  </a:lnTo>
                  <a:lnTo>
                    <a:pt x="383412" y="1675891"/>
                  </a:lnTo>
                  <a:lnTo>
                    <a:pt x="460501" y="1809495"/>
                  </a:lnTo>
                  <a:lnTo>
                    <a:pt x="491557" y="1847105"/>
                  </a:lnTo>
                  <a:lnTo>
                    <a:pt x="533876" y="1877964"/>
                  </a:lnTo>
                  <a:lnTo>
                    <a:pt x="581767" y="1898846"/>
                  </a:lnTo>
                  <a:lnTo>
                    <a:pt x="629538" y="1906523"/>
                  </a:lnTo>
                  <a:lnTo>
                    <a:pt x="1505966" y="1906523"/>
                  </a:lnTo>
                  <a:lnTo>
                    <a:pt x="1554380" y="1898846"/>
                  </a:lnTo>
                  <a:lnTo>
                    <a:pt x="1602200" y="1877964"/>
                  </a:lnTo>
                  <a:lnTo>
                    <a:pt x="1644161" y="1847105"/>
                  </a:lnTo>
                  <a:lnTo>
                    <a:pt x="1675002" y="1809495"/>
                  </a:lnTo>
                  <a:lnTo>
                    <a:pt x="1719272" y="1732787"/>
                  </a:lnTo>
                  <a:lnTo>
                    <a:pt x="709549" y="1732787"/>
                  </a:lnTo>
                  <a:lnTo>
                    <a:pt x="680442" y="1729188"/>
                  </a:lnTo>
                  <a:lnTo>
                    <a:pt x="650621" y="1719135"/>
                  </a:lnTo>
                  <a:lnTo>
                    <a:pt x="622038" y="1703748"/>
                  </a:lnTo>
                  <a:lnTo>
                    <a:pt x="596639" y="1684139"/>
                  </a:lnTo>
                  <a:lnTo>
                    <a:pt x="571373" y="1653412"/>
                  </a:lnTo>
                  <a:lnTo>
                    <a:pt x="422021" y="1394713"/>
                  </a:lnTo>
                  <a:close/>
                </a:path>
                <a:path w="2136775" h="1906904">
                  <a:moveTo>
                    <a:pt x="1719272" y="173735"/>
                  </a:moveTo>
                  <a:lnTo>
                    <a:pt x="1426209" y="173735"/>
                  </a:lnTo>
                  <a:lnTo>
                    <a:pt x="1465784" y="180030"/>
                  </a:lnTo>
                  <a:lnTo>
                    <a:pt x="1504870" y="197135"/>
                  </a:lnTo>
                  <a:lnTo>
                    <a:pt x="1539170" y="222384"/>
                  </a:lnTo>
                  <a:lnTo>
                    <a:pt x="1564385" y="253110"/>
                  </a:lnTo>
                  <a:lnTo>
                    <a:pt x="1922652" y="873886"/>
                  </a:lnTo>
                  <a:lnTo>
                    <a:pt x="1937083" y="910943"/>
                  </a:lnTo>
                  <a:lnTo>
                    <a:pt x="1941893" y="953261"/>
                  </a:lnTo>
                  <a:lnTo>
                    <a:pt x="1937083" y="995580"/>
                  </a:lnTo>
                  <a:lnTo>
                    <a:pt x="1922652" y="1032636"/>
                  </a:lnTo>
                  <a:lnTo>
                    <a:pt x="1564385" y="1653412"/>
                  </a:lnTo>
                  <a:lnTo>
                    <a:pt x="1539159" y="1684146"/>
                  </a:lnTo>
                  <a:lnTo>
                    <a:pt x="1504870" y="1709388"/>
                  </a:lnTo>
                  <a:lnTo>
                    <a:pt x="1465784" y="1726493"/>
                  </a:lnTo>
                  <a:lnTo>
                    <a:pt x="1426209" y="1732787"/>
                  </a:lnTo>
                  <a:lnTo>
                    <a:pt x="1719272" y="1732787"/>
                  </a:lnTo>
                  <a:lnTo>
                    <a:pt x="2113153" y="1050289"/>
                  </a:lnTo>
                  <a:lnTo>
                    <a:pt x="2130798" y="1005002"/>
                  </a:lnTo>
                  <a:lnTo>
                    <a:pt x="2136679" y="953261"/>
                  </a:lnTo>
                  <a:lnTo>
                    <a:pt x="2130793" y="901509"/>
                  </a:lnTo>
                  <a:lnTo>
                    <a:pt x="2113153" y="856233"/>
                  </a:lnTo>
                  <a:lnTo>
                    <a:pt x="1719272" y="173735"/>
                  </a:lnTo>
                  <a:close/>
                </a:path>
                <a:path w="2136775" h="1906904">
                  <a:moveTo>
                    <a:pt x="1505966" y="0"/>
                  </a:moveTo>
                  <a:lnTo>
                    <a:pt x="629538" y="0"/>
                  </a:lnTo>
                  <a:lnTo>
                    <a:pt x="581767" y="7677"/>
                  </a:lnTo>
                  <a:lnTo>
                    <a:pt x="533876" y="28559"/>
                  </a:lnTo>
                  <a:lnTo>
                    <a:pt x="491557" y="59418"/>
                  </a:lnTo>
                  <a:lnTo>
                    <a:pt x="460501" y="97027"/>
                  </a:lnTo>
                  <a:lnTo>
                    <a:pt x="22351" y="856233"/>
                  </a:lnTo>
                  <a:lnTo>
                    <a:pt x="5601" y="901521"/>
                  </a:lnTo>
                  <a:lnTo>
                    <a:pt x="0" y="953261"/>
                  </a:lnTo>
                  <a:lnTo>
                    <a:pt x="3555" y="985900"/>
                  </a:lnTo>
                  <a:lnTo>
                    <a:pt x="5587" y="1005077"/>
                  </a:lnTo>
                  <a:lnTo>
                    <a:pt x="22351" y="1050289"/>
                  </a:lnTo>
                  <a:lnTo>
                    <a:pt x="186817" y="1335404"/>
                  </a:lnTo>
                  <a:lnTo>
                    <a:pt x="287274" y="1161287"/>
                  </a:lnTo>
                  <a:lnTo>
                    <a:pt x="276732" y="1143126"/>
                  </a:lnTo>
                  <a:lnTo>
                    <a:pt x="212978" y="1032636"/>
                  </a:lnTo>
                  <a:lnTo>
                    <a:pt x="199262" y="995552"/>
                  </a:lnTo>
                  <a:lnTo>
                    <a:pt x="194818" y="953261"/>
                  </a:lnTo>
                  <a:lnTo>
                    <a:pt x="195941" y="931751"/>
                  </a:lnTo>
                  <a:lnTo>
                    <a:pt x="204997" y="891397"/>
                  </a:lnTo>
                  <a:lnTo>
                    <a:pt x="571373" y="253110"/>
                  </a:lnTo>
                  <a:lnTo>
                    <a:pt x="596713" y="222384"/>
                  </a:lnTo>
                  <a:lnTo>
                    <a:pt x="631317" y="197135"/>
                  </a:lnTo>
                  <a:lnTo>
                    <a:pt x="670492" y="180030"/>
                  </a:lnTo>
                  <a:lnTo>
                    <a:pt x="709549" y="173735"/>
                  </a:lnTo>
                  <a:lnTo>
                    <a:pt x="1719272" y="173735"/>
                  </a:lnTo>
                  <a:lnTo>
                    <a:pt x="1675002" y="97027"/>
                  </a:lnTo>
                  <a:lnTo>
                    <a:pt x="1644161" y="59418"/>
                  </a:lnTo>
                  <a:lnTo>
                    <a:pt x="1602200" y="28559"/>
                  </a:lnTo>
                  <a:lnTo>
                    <a:pt x="1554380" y="7677"/>
                  </a:lnTo>
                  <a:lnTo>
                    <a:pt x="15059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4724" y="3514344"/>
              <a:ext cx="2135505" cy="1906905"/>
            </a:xfrm>
            <a:custGeom>
              <a:avLst/>
              <a:gdLst/>
              <a:ahLst/>
              <a:cxnLst/>
              <a:rect l="l" t="t" r="r" b="b"/>
              <a:pathLst>
                <a:path w="2135504" h="1906904">
                  <a:moveTo>
                    <a:pt x="421640" y="1394713"/>
                  </a:moveTo>
                  <a:lnTo>
                    <a:pt x="321309" y="1568703"/>
                  </a:lnTo>
                  <a:lnTo>
                    <a:pt x="378078" y="1667001"/>
                  </a:lnTo>
                  <a:lnTo>
                    <a:pt x="383158" y="1675891"/>
                  </a:lnTo>
                  <a:lnTo>
                    <a:pt x="460121" y="1809495"/>
                  </a:lnTo>
                  <a:lnTo>
                    <a:pt x="491174" y="1847105"/>
                  </a:lnTo>
                  <a:lnTo>
                    <a:pt x="533479" y="1877964"/>
                  </a:lnTo>
                  <a:lnTo>
                    <a:pt x="581332" y="1898846"/>
                  </a:lnTo>
                  <a:lnTo>
                    <a:pt x="629030" y="1906523"/>
                  </a:lnTo>
                  <a:lnTo>
                    <a:pt x="1504823" y="1906523"/>
                  </a:lnTo>
                  <a:lnTo>
                    <a:pt x="1553235" y="1898846"/>
                  </a:lnTo>
                  <a:lnTo>
                    <a:pt x="1601041" y="1877964"/>
                  </a:lnTo>
                  <a:lnTo>
                    <a:pt x="1642965" y="1847105"/>
                  </a:lnTo>
                  <a:lnTo>
                    <a:pt x="1673732" y="1809495"/>
                  </a:lnTo>
                  <a:lnTo>
                    <a:pt x="1717976" y="1732787"/>
                  </a:lnTo>
                  <a:lnTo>
                    <a:pt x="709041" y="1732787"/>
                  </a:lnTo>
                  <a:lnTo>
                    <a:pt x="679936" y="1729188"/>
                  </a:lnTo>
                  <a:lnTo>
                    <a:pt x="650128" y="1719135"/>
                  </a:lnTo>
                  <a:lnTo>
                    <a:pt x="621583" y="1703748"/>
                  </a:lnTo>
                  <a:lnTo>
                    <a:pt x="596258" y="1684139"/>
                  </a:lnTo>
                  <a:lnTo>
                    <a:pt x="582168" y="1667001"/>
                  </a:lnTo>
                  <a:lnTo>
                    <a:pt x="570865" y="1653412"/>
                  </a:lnTo>
                  <a:lnTo>
                    <a:pt x="421640" y="1394713"/>
                  </a:lnTo>
                  <a:close/>
                </a:path>
                <a:path w="2135504" h="1906904">
                  <a:moveTo>
                    <a:pt x="1947291" y="571372"/>
                  </a:moveTo>
                  <a:lnTo>
                    <a:pt x="1847087" y="745235"/>
                  </a:lnTo>
                  <a:lnTo>
                    <a:pt x="1862708" y="772413"/>
                  </a:lnTo>
                  <a:lnTo>
                    <a:pt x="1882140" y="805941"/>
                  </a:lnTo>
                  <a:lnTo>
                    <a:pt x="1891156" y="821689"/>
                  </a:lnTo>
                  <a:lnTo>
                    <a:pt x="1891283" y="821943"/>
                  </a:lnTo>
                  <a:lnTo>
                    <a:pt x="1921382" y="873886"/>
                  </a:lnTo>
                  <a:lnTo>
                    <a:pt x="1935741" y="910943"/>
                  </a:lnTo>
                  <a:lnTo>
                    <a:pt x="1940528" y="953261"/>
                  </a:lnTo>
                  <a:lnTo>
                    <a:pt x="1935741" y="995580"/>
                  </a:lnTo>
                  <a:lnTo>
                    <a:pt x="1921382" y="1032636"/>
                  </a:lnTo>
                  <a:lnTo>
                    <a:pt x="1563243" y="1653412"/>
                  </a:lnTo>
                  <a:lnTo>
                    <a:pt x="1538072" y="1684146"/>
                  </a:lnTo>
                  <a:lnTo>
                    <a:pt x="1503791" y="1709388"/>
                  </a:lnTo>
                  <a:lnTo>
                    <a:pt x="1464712" y="1726493"/>
                  </a:lnTo>
                  <a:lnTo>
                    <a:pt x="1425194" y="1732787"/>
                  </a:lnTo>
                  <a:lnTo>
                    <a:pt x="1717976" y="1732787"/>
                  </a:lnTo>
                  <a:lnTo>
                    <a:pt x="2111629" y="1050289"/>
                  </a:lnTo>
                  <a:lnTo>
                    <a:pt x="2129274" y="1005002"/>
                  </a:lnTo>
                  <a:lnTo>
                    <a:pt x="2135155" y="953261"/>
                  </a:lnTo>
                  <a:lnTo>
                    <a:pt x="2129269" y="901509"/>
                  </a:lnTo>
                  <a:lnTo>
                    <a:pt x="2111629" y="856233"/>
                  </a:lnTo>
                  <a:lnTo>
                    <a:pt x="2098294" y="832992"/>
                  </a:lnTo>
                  <a:lnTo>
                    <a:pt x="2091690" y="821689"/>
                  </a:lnTo>
                  <a:lnTo>
                    <a:pt x="1959482" y="592327"/>
                  </a:lnTo>
                  <a:lnTo>
                    <a:pt x="1947291" y="571372"/>
                  </a:lnTo>
                  <a:close/>
                </a:path>
                <a:path w="2135504" h="1906904">
                  <a:moveTo>
                    <a:pt x="1504823" y="0"/>
                  </a:moveTo>
                  <a:lnTo>
                    <a:pt x="629030" y="0"/>
                  </a:lnTo>
                  <a:lnTo>
                    <a:pt x="581332" y="7677"/>
                  </a:lnTo>
                  <a:lnTo>
                    <a:pt x="533479" y="28559"/>
                  </a:lnTo>
                  <a:lnTo>
                    <a:pt x="491174" y="59418"/>
                  </a:lnTo>
                  <a:lnTo>
                    <a:pt x="460121" y="97027"/>
                  </a:lnTo>
                  <a:lnTo>
                    <a:pt x="22225" y="856233"/>
                  </a:lnTo>
                  <a:lnTo>
                    <a:pt x="5538" y="901521"/>
                  </a:lnTo>
                  <a:lnTo>
                    <a:pt x="0" y="953261"/>
                  </a:lnTo>
                  <a:lnTo>
                    <a:pt x="3555" y="985900"/>
                  </a:lnTo>
                  <a:lnTo>
                    <a:pt x="5587" y="1005077"/>
                  </a:lnTo>
                  <a:lnTo>
                    <a:pt x="22225" y="1050289"/>
                  </a:lnTo>
                  <a:lnTo>
                    <a:pt x="186690" y="1335404"/>
                  </a:lnTo>
                  <a:lnTo>
                    <a:pt x="287147" y="1161287"/>
                  </a:lnTo>
                  <a:lnTo>
                    <a:pt x="276605" y="1143126"/>
                  </a:lnTo>
                  <a:lnTo>
                    <a:pt x="212851" y="1032636"/>
                  </a:lnTo>
                  <a:lnTo>
                    <a:pt x="199135" y="995552"/>
                  </a:lnTo>
                  <a:lnTo>
                    <a:pt x="198120" y="985900"/>
                  </a:lnTo>
                  <a:lnTo>
                    <a:pt x="194564" y="953261"/>
                  </a:lnTo>
                  <a:lnTo>
                    <a:pt x="199136" y="910907"/>
                  </a:lnTo>
                  <a:lnTo>
                    <a:pt x="212851" y="873886"/>
                  </a:lnTo>
                  <a:lnTo>
                    <a:pt x="570865" y="253110"/>
                  </a:lnTo>
                  <a:lnTo>
                    <a:pt x="596259" y="222384"/>
                  </a:lnTo>
                  <a:lnTo>
                    <a:pt x="630856" y="197135"/>
                  </a:lnTo>
                  <a:lnTo>
                    <a:pt x="670002" y="180030"/>
                  </a:lnTo>
                  <a:lnTo>
                    <a:pt x="709041" y="173735"/>
                  </a:lnTo>
                  <a:lnTo>
                    <a:pt x="1718006" y="173735"/>
                  </a:lnTo>
                  <a:lnTo>
                    <a:pt x="1673732" y="97027"/>
                  </a:lnTo>
                  <a:lnTo>
                    <a:pt x="1642965" y="59418"/>
                  </a:lnTo>
                  <a:lnTo>
                    <a:pt x="1601041" y="28559"/>
                  </a:lnTo>
                  <a:lnTo>
                    <a:pt x="1553235" y="7677"/>
                  </a:lnTo>
                  <a:lnTo>
                    <a:pt x="1504823" y="0"/>
                  </a:lnTo>
                  <a:close/>
                </a:path>
                <a:path w="2135504" h="1906904">
                  <a:moveTo>
                    <a:pt x="1718006" y="173735"/>
                  </a:moveTo>
                  <a:lnTo>
                    <a:pt x="1425194" y="173735"/>
                  </a:lnTo>
                  <a:lnTo>
                    <a:pt x="1464712" y="180030"/>
                  </a:lnTo>
                  <a:lnTo>
                    <a:pt x="1503791" y="197135"/>
                  </a:lnTo>
                  <a:lnTo>
                    <a:pt x="1538083" y="222384"/>
                  </a:lnTo>
                  <a:lnTo>
                    <a:pt x="1563243" y="253110"/>
                  </a:lnTo>
                  <a:lnTo>
                    <a:pt x="1571498" y="267334"/>
                  </a:lnTo>
                  <a:lnTo>
                    <a:pt x="1712341" y="511682"/>
                  </a:lnTo>
                  <a:lnTo>
                    <a:pt x="1812671" y="337819"/>
                  </a:lnTo>
                  <a:lnTo>
                    <a:pt x="1718006" y="173735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86400" y="5475833"/>
            <a:ext cx="12954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lang="en-IN" spc="-15" dirty="0" smtClean="0">
                <a:latin typeface="Carlito"/>
                <a:cs typeface="Carlito"/>
              </a:rPr>
              <a:t>  </a:t>
            </a:r>
            <a:r>
              <a:rPr lang="en-IN" b="1" spc="-15" dirty="0" smtClean="0">
                <a:latin typeface="Carlito"/>
                <a:cs typeface="Carlito"/>
              </a:rPr>
              <a:t>Data</a:t>
            </a:r>
          </a:p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lang="en-IN" sz="1800" b="1" spc="-15" dirty="0" smtClean="0">
                <a:latin typeface="Carlito"/>
                <a:cs typeface="Carlito"/>
              </a:rPr>
              <a:t>Modeling</a:t>
            </a:r>
            <a:endParaRPr sz="1800" b="1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34200" y="2886913"/>
            <a:ext cx="14478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 smtClean="0">
                <a:latin typeface="Carlito"/>
                <a:cs typeface="Carlito"/>
              </a:rPr>
              <a:t>Data </a:t>
            </a:r>
          </a:p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lang="en-IN" sz="1800" b="1" spc="-10" dirty="0" smtClean="0">
                <a:latin typeface="Carlito"/>
                <a:cs typeface="Carlito"/>
              </a:rPr>
              <a:t>Visualization</a:t>
            </a:r>
            <a:endParaRPr sz="1800" b="1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84704" y="3977640"/>
            <a:ext cx="7132318" cy="981456"/>
            <a:chOff x="2584704" y="3977640"/>
            <a:chExt cx="7132318" cy="981456"/>
          </a:xfrm>
        </p:grpSpPr>
        <p:sp>
          <p:nvSpPr>
            <p:cNvPr id="31" name="object 31"/>
            <p:cNvSpPr/>
            <p:nvPr/>
          </p:nvSpPr>
          <p:spPr>
            <a:xfrm>
              <a:off x="2584704" y="4104132"/>
              <a:ext cx="723899" cy="722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39767" y="4174235"/>
              <a:ext cx="659891" cy="658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95188" y="4030979"/>
              <a:ext cx="801624" cy="801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64323" y="3977640"/>
              <a:ext cx="931164" cy="9814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3395" y="3977640"/>
              <a:ext cx="833627" cy="8336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2118" y="55742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rlito"/>
              </a:rPr>
              <a:t>Data Connection</a:t>
            </a:r>
            <a:endParaRPr lang="en-IN" b="1" dirty="0">
              <a:latin typeface="Carli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2714" y="2886913"/>
            <a:ext cx="192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rlito"/>
              </a:rPr>
              <a:t>          Data</a:t>
            </a:r>
          </a:p>
          <a:p>
            <a:r>
              <a:rPr lang="en-IN" b="1" dirty="0" smtClean="0">
                <a:latin typeface="Carlito"/>
              </a:rPr>
              <a:t> Transformation</a:t>
            </a:r>
            <a:endParaRPr lang="en-IN" b="1" dirty="0">
              <a:latin typeface="Carli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90229" y="299207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rlito"/>
              </a:rPr>
              <a:t>Sharing Reports</a:t>
            </a:r>
            <a:endParaRPr lang="en-IN" b="1" dirty="0">
              <a:latin typeface="Carlito"/>
            </a:endParaRPr>
          </a:p>
        </p:txBody>
      </p:sp>
      <p:sp>
        <p:nvSpPr>
          <p:cNvPr id="26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092" y="2952064"/>
            <a:ext cx="680085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Power </a:t>
            </a:r>
            <a:r>
              <a:rPr spc="10" dirty="0"/>
              <a:t>BI</a:t>
            </a:r>
            <a:r>
              <a:rPr spc="-45" dirty="0"/>
              <a:t> </a:t>
            </a:r>
            <a:r>
              <a:rPr spc="1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6" y="319481"/>
            <a:ext cx="4663187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5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Components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8653" y="1790693"/>
            <a:ext cx="7911080" cy="4140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8167" y="2887979"/>
            <a:ext cx="559307" cy="387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99894" y="1812798"/>
            <a:ext cx="7793990" cy="4032885"/>
            <a:chOff x="2199894" y="1812798"/>
            <a:chExt cx="7793990" cy="4032885"/>
          </a:xfrm>
        </p:grpSpPr>
        <p:sp>
          <p:nvSpPr>
            <p:cNvPr id="6" name="object 6"/>
            <p:cNvSpPr/>
            <p:nvPr/>
          </p:nvSpPr>
          <p:spPr>
            <a:xfrm>
              <a:off x="2199894" y="1812798"/>
              <a:ext cx="1949450" cy="2013585"/>
            </a:xfrm>
            <a:custGeom>
              <a:avLst/>
              <a:gdLst/>
              <a:ahLst/>
              <a:cxnLst/>
              <a:rect l="l" t="t" r="r" b="b"/>
              <a:pathLst>
                <a:path w="1949450" h="2013585">
                  <a:moveTo>
                    <a:pt x="1949195" y="0"/>
                  </a:moveTo>
                  <a:lnTo>
                    <a:pt x="0" y="0"/>
                  </a:lnTo>
                  <a:lnTo>
                    <a:pt x="0" y="2013203"/>
                  </a:lnTo>
                  <a:lnTo>
                    <a:pt x="1949195" y="2013203"/>
                  </a:lnTo>
                  <a:lnTo>
                    <a:pt x="1949195" y="0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9090" y="1812797"/>
              <a:ext cx="5844540" cy="2013585"/>
            </a:xfrm>
            <a:custGeom>
              <a:avLst/>
              <a:gdLst/>
              <a:ahLst/>
              <a:cxnLst/>
              <a:rect l="l" t="t" r="r" b="b"/>
              <a:pathLst>
                <a:path w="5844540" h="2013585">
                  <a:moveTo>
                    <a:pt x="1947672" y="0"/>
                  </a:moveTo>
                  <a:lnTo>
                    <a:pt x="0" y="0"/>
                  </a:lnTo>
                  <a:lnTo>
                    <a:pt x="0" y="2013204"/>
                  </a:lnTo>
                  <a:lnTo>
                    <a:pt x="1947672" y="2013204"/>
                  </a:lnTo>
                  <a:lnTo>
                    <a:pt x="1947672" y="0"/>
                  </a:lnTo>
                  <a:close/>
                </a:path>
                <a:path w="5844540" h="2013585">
                  <a:moveTo>
                    <a:pt x="5844540" y="0"/>
                  </a:moveTo>
                  <a:lnTo>
                    <a:pt x="3895344" y="0"/>
                  </a:lnTo>
                  <a:lnTo>
                    <a:pt x="3895344" y="2013204"/>
                  </a:lnTo>
                  <a:lnTo>
                    <a:pt x="5844540" y="2013204"/>
                  </a:lnTo>
                  <a:lnTo>
                    <a:pt x="5844540" y="0"/>
                  </a:lnTo>
                  <a:close/>
                </a:path>
              </a:pathLst>
            </a:custGeom>
            <a:solidFill>
              <a:srgbClr val="B45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9090" y="1812797"/>
              <a:ext cx="5844540" cy="4032885"/>
            </a:xfrm>
            <a:custGeom>
              <a:avLst/>
              <a:gdLst/>
              <a:ahLst/>
              <a:cxnLst/>
              <a:rect l="l" t="t" r="r" b="b"/>
              <a:pathLst>
                <a:path w="5844540" h="4032885">
                  <a:moveTo>
                    <a:pt x="1947672" y="2013216"/>
                  </a:moveTo>
                  <a:lnTo>
                    <a:pt x="0" y="2013216"/>
                  </a:lnTo>
                  <a:lnTo>
                    <a:pt x="0" y="4027932"/>
                  </a:lnTo>
                  <a:lnTo>
                    <a:pt x="1947672" y="4027932"/>
                  </a:lnTo>
                  <a:lnTo>
                    <a:pt x="1947672" y="2013216"/>
                  </a:lnTo>
                  <a:close/>
                </a:path>
                <a:path w="5844540" h="4032885">
                  <a:moveTo>
                    <a:pt x="3895344" y="0"/>
                  </a:moveTo>
                  <a:lnTo>
                    <a:pt x="1947672" y="0"/>
                  </a:lnTo>
                  <a:lnTo>
                    <a:pt x="1947672" y="2013204"/>
                  </a:lnTo>
                  <a:lnTo>
                    <a:pt x="3895344" y="2013204"/>
                  </a:lnTo>
                  <a:lnTo>
                    <a:pt x="3895344" y="0"/>
                  </a:lnTo>
                  <a:close/>
                </a:path>
                <a:path w="5844540" h="4032885">
                  <a:moveTo>
                    <a:pt x="5844540" y="2019300"/>
                  </a:moveTo>
                  <a:lnTo>
                    <a:pt x="3895344" y="2019300"/>
                  </a:lnTo>
                  <a:lnTo>
                    <a:pt x="3895344" y="4032504"/>
                  </a:lnTo>
                  <a:lnTo>
                    <a:pt x="5844540" y="4032504"/>
                  </a:lnTo>
                  <a:lnTo>
                    <a:pt x="5844540" y="2019300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6761" y="3826002"/>
              <a:ext cx="1948180" cy="2014855"/>
            </a:xfrm>
            <a:custGeom>
              <a:avLst/>
              <a:gdLst/>
              <a:ahLst/>
              <a:cxnLst/>
              <a:rect l="l" t="t" r="r" b="b"/>
              <a:pathLst>
                <a:path w="1948179" h="2014854">
                  <a:moveTo>
                    <a:pt x="1947672" y="0"/>
                  </a:moveTo>
                  <a:lnTo>
                    <a:pt x="0" y="0"/>
                  </a:lnTo>
                  <a:lnTo>
                    <a:pt x="0" y="2014728"/>
                  </a:lnTo>
                  <a:lnTo>
                    <a:pt x="1947672" y="2014728"/>
                  </a:lnTo>
                  <a:lnTo>
                    <a:pt x="1947672" y="0"/>
                  </a:lnTo>
                  <a:close/>
                </a:path>
              </a:pathLst>
            </a:custGeom>
            <a:solidFill>
              <a:srgbClr val="B45F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0820" y="2819400"/>
              <a:ext cx="794004" cy="792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5360" y="2819400"/>
              <a:ext cx="726948" cy="726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2259" y="2769108"/>
              <a:ext cx="813816" cy="813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77655" y="2872740"/>
              <a:ext cx="763524" cy="7635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5360" y="4898136"/>
              <a:ext cx="579120" cy="5440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1214" y="5011674"/>
              <a:ext cx="390525" cy="480059"/>
            </a:xfrm>
            <a:custGeom>
              <a:avLst/>
              <a:gdLst/>
              <a:ahLst/>
              <a:cxnLst/>
              <a:rect l="l" t="t" r="r" b="b"/>
              <a:pathLst>
                <a:path w="390525" h="480060">
                  <a:moveTo>
                    <a:pt x="342011" y="403351"/>
                  </a:moveTo>
                  <a:lnTo>
                    <a:pt x="313816" y="403351"/>
                  </a:lnTo>
                  <a:lnTo>
                    <a:pt x="351916" y="479551"/>
                  </a:lnTo>
                  <a:lnTo>
                    <a:pt x="383666" y="416051"/>
                  </a:lnTo>
                  <a:lnTo>
                    <a:pt x="342011" y="416051"/>
                  </a:lnTo>
                  <a:lnTo>
                    <a:pt x="342011" y="403351"/>
                  </a:lnTo>
                  <a:close/>
                </a:path>
                <a:path w="390525" h="480060">
                  <a:moveTo>
                    <a:pt x="342011" y="239775"/>
                  </a:moveTo>
                  <a:lnTo>
                    <a:pt x="342011" y="416051"/>
                  </a:lnTo>
                  <a:lnTo>
                    <a:pt x="361823" y="416051"/>
                  </a:lnTo>
                  <a:lnTo>
                    <a:pt x="361823" y="249681"/>
                  </a:lnTo>
                  <a:lnTo>
                    <a:pt x="351916" y="249681"/>
                  </a:lnTo>
                  <a:lnTo>
                    <a:pt x="342011" y="239775"/>
                  </a:lnTo>
                  <a:close/>
                </a:path>
                <a:path w="390525" h="480060">
                  <a:moveTo>
                    <a:pt x="390016" y="403351"/>
                  </a:moveTo>
                  <a:lnTo>
                    <a:pt x="361823" y="403351"/>
                  </a:lnTo>
                  <a:lnTo>
                    <a:pt x="361823" y="416051"/>
                  </a:lnTo>
                  <a:lnTo>
                    <a:pt x="383666" y="416051"/>
                  </a:lnTo>
                  <a:lnTo>
                    <a:pt x="390016" y="403351"/>
                  </a:lnTo>
                  <a:close/>
                </a:path>
                <a:path w="390525" h="480060">
                  <a:moveTo>
                    <a:pt x="48006" y="63500"/>
                  </a:moveTo>
                  <a:lnTo>
                    <a:pt x="28194" y="63500"/>
                  </a:lnTo>
                  <a:lnTo>
                    <a:pt x="28194" y="249681"/>
                  </a:lnTo>
                  <a:lnTo>
                    <a:pt x="342011" y="249681"/>
                  </a:lnTo>
                  <a:lnTo>
                    <a:pt x="342011" y="239775"/>
                  </a:lnTo>
                  <a:lnTo>
                    <a:pt x="48006" y="239775"/>
                  </a:lnTo>
                  <a:lnTo>
                    <a:pt x="38100" y="229869"/>
                  </a:lnTo>
                  <a:lnTo>
                    <a:pt x="48006" y="229869"/>
                  </a:lnTo>
                  <a:lnTo>
                    <a:pt x="48006" y="63500"/>
                  </a:lnTo>
                  <a:close/>
                </a:path>
                <a:path w="390525" h="480060">
                  <a:moveTo>
                    <a:pt x="361823" y="229869"/>
                  </a:moveTo>
                  <a:lnTo>
                    <a:pt x="48006" y="229869"/>
                  </a:lnTo>
                  <a:lnTo>
                    <a:pt x="48006" y="239775"/>
                  </a:lnTo>
                  <a:lnTo>
                    <a:pt x="342011" y="239775"/>
                  </a:lnTo>
                  <a:lnTo>
                    <a:pt x="351916" y="249681"/>
                  </a:lnTo>
                  <a:lnTo>
                    <a:pt x="361823" y="249681"/>
                  </a:lnTo>
                  <a:lnTo>
                    <a:pt x="361823" y="229869"/>
                  </a:lnTo>
                  <a:close/>
                </a:path>
                <a:path w="390525" h="480060">
                  <a:moveTo>
                    <a:pt x="48006" y="229869"/>
                  </a:moveTo>
                  <a:lnTo>
                    <a:pt x="38100" y="229869"/>
                  </a:lnTo>
                  <a:lnTo>
                    <a:pt x="48006" y="239775"/>
                  </a:lnTo>
                  <a:lnTo>
                    <a:pt x="48006" y="229869"/>
                  </a:lnTo>
                  <a:close/>
                </a:path>
                <a:path w="390525" h="480060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390525" h="48006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355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8376" y="4803648"/>
              <a:ext cx="722376" cy="72389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11767" y="4898136"/>
              <a:ext cx="509016" cy="390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24912"/>
              </p:ext>
            </p:extLst>
          </p:nvPr>
        </p:nvGraphicFramePr>
        <p:xfrm>
          <a:off x="2185416" y="1798320"/>
          <a:ext cx="7795258" cy="4027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0"/>
                <a:gridCol w="1948179"/>
                <a:gridCol w="1948179"/>
                <a:gridCol w="1949450"/>
              </a:tblGrid>
              <a:tr h="2013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Desktop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Service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Gateway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Report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Server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</a:tr>
              <a:tr h="2014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768350" marR="193675" indent="-593090">
                        <a:lnSpc>
                          <a:spcPct val="100000"/>
                        </a:lnSpc>
                      </a:pPr>
                      <a:r>
                        <a:rPr sz="1600" b="1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</a:t>
                      </a:r>
                      <a:r>
                        <a:rPr lang="en-IN" sz="1600" b="1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 BI</a:t>
                      </a:r>
                    </a:p>
                    <a:p>
                      <a:pPr marL="768350" marR="193675" indent="-593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Mobile</a:t>
                      </a:r>
                      <a:r>
                        <a:rPr lang="en-IN" sz="1600" b="1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  <a:solidFill>
                      <a:srgbClr val="B45F0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527050" marR="278765" indent="-243840">
                        <a:lnSpc>
                          <a:spcPct val="100000"/>
                        </a:lnSpc>
                      </a:pPr>
                      <a:r>
                        <a:rPr lang="en-IN" sz="1800" b="1" spc="-10" dirty="0" smtClean="0">
                          <a:latin typeface="Carlito"/>
                          <a:cs typeface="Carlito"/>
                        </a:rPr>
                        <a:t>   </a:t>
                      </a:r>
                      <a:r>
                        <a:rPr sz="1800" b="1" spc="-10" dirty="0" smtClean="0">
                          <a:latin typeface="Carlito"/>
                          <a:cs typeface="Carlito"/>
                        </a:rPr>
                        <a:t>Power </a:t>
                      </a:r>
                      <a:r>
                        <a:rPr lang="en-IN" sz="1800" b="1" spc="0" baseline="0" dirty="0" smtClean="0">
                          <a:latin typeface="Carlito"/>
                          <a:cs typeface="Carlito"/>
                        </a:rPr>
                        <a:t> Query</a:t>
                      </a:r>
                      <a:endParaRPr lang="en-IN" sz="1800" b="1" spc="0" dirty="0" smtClean="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Report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Builder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437515" marR="484505" indent="-635" algn="ctr">
                        <a:lnSpc>
                          <a:spcPct val="100000"/>
                        </a:lnSpc>
                      </a:pPr>
                      <a:r>
                        <a:rPr lang="en-IN" sz="1600" b="1" spc="-10" dirty="0" smtClean="0">
                          <a:latin typeface="Carlito"/>
                          <a:cs typeface="Carlito"/>
                        </a:rPr>
                        <a:t>Power</a:t>
                      </a:r>
                      <a:r>
                        <a:rPr lang="en-IN" sz="1600" b="1" spc="-10" baseline="0" dirty="0" smtClean="0">
                          <a:latin typeface="Carlito"/>
                          <a:cs typeface="Carlito"/>
                        </a:rPr>
                        <a:t> BI</a:t>
                      </a:r>
                    </a:p>
                    <a:p>
                      <a:pPr marL="437515" marR="484505" indent="-635" algn="ctr">
                        <a:lnSpc>
                          <a:spcPct val="100000"/>
                        </a:lnSpc>
                      </a:pPr>
                      <a:r>
                        <a:rPr lang="en-IN" sz="1600" b="1" spc="-10" baseline="0" dirty="0" smtClean="0">
                          <a:latin typeface="Carlito"/>
                          <a:cs typeface="Carlito"/>
                        </a:rPr>
                        <a:t>Embedded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b="1" spc="-10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400" b="1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400" b="1" spc="-50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Embedded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2720339" y="4794503"/>
            <a:ext cx="923544" cy="9235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185988" y="1798638"/>
          <a:ext cx="7795258" cy="4027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0"/>
                <a:gridCol w="1948179"/>
                <a:gridCol w="1948179"/>
                <a:gridCol w="1949450"/>
              </a:tblGrid>
              <a:tr h="2013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Desktop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Service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Gateway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Report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Server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</a:tr>
              <a:tr h="2014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768350" marR="193675" indent="-593090">
                        <a:lnSpc>
                          <a:spcPct val="100000"/>
                        </a:lnSpc>
                      </a:pPr>
                      <a:r>
                        <a:rPr sz="1600" b="1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</a:t>
                      </a:r>
                      <a:r>
                        <a:rPr lang="en-IN" sz="1600" b="1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 BI</a:t>
                      </a:r>
                    </a:p>
                    <a:p>
                      <a:pPr marL="768350" marR="193675" indent="-593090">
                        <a:lnSpc>
                          <a:spcPct val="100000"/>
                        </a:lnSpc>
                      </a:pP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Mobile</a:t>
                      </a:r>
                      <a:r>
                        <a:rPr lang="en-IN" sz="1600" b="1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  <a:solidFill>
                      <a:srgbClr val="B45F0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527050" marR="278765" indent="-243840">
                        <a:lnSpc>
                          <a:spcPct val="100000"/>
                        </a:lnSpc>
                      </a:pPr>
                      <a:r>
                        <a:rPr lang="en-IN" sz="1800" b="1" spc="-10" dirty="0" smtClean="0">
                          <a:latin typeface="Carlito"/>
                          <a:cs typeface="Carlito"/>
                        </a:rPr>
                        <a:t>   </a:t>
                      </a:r>
                      <a:r>
                        <a:rPr sz="1800" b="1" spc="-10" dirty="0" smtClean="0">
                          <a:latin typeface="Carlito"/>
                          <a:cs typeface="Carlito"/>
                        </a:rPr>
                        <a:t>Power </a:t>
                      </a:r>
                      <a:r>
                        <a:rPr lang="en-IN" sz="1800" b="1" spc="0" baseline="0" dirty="0" smtClean="0">
                          <a:latin typeface="Carlito"/>
                          <a:cs typeface="Carlito"/>
                        </a:rPr>
                        <a:t> Query</a:t>
                      </a:r>
                      <a:endParaRPr lang="en-IN" sz="1800" b="1" spc="0" dirty="0" smtClean="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Report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Builder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437515" marR="484505" indent="-635" algn="ctr">
                        <a:lnSpc>
                          <a:spcPct val="100000"/>
                        </a:lnSpc>
                      </a:pPr>
                      <a:r>
                        <a:rPr lang="en-IN" sz="1600" b="1" spc="-10" dirty="0" smtClean="0">
                          <a:latin typeface="Carlito"/>
                          <a:cs typeface="Carlito"/>
                        </a:rPr>
                        <a:t>Power</a:t>
                      </a:r>
                      <a:r>
                        <a:rPr lang="en-IN" sz="1600" b="1" spc="-10" baseline="0" dirty="0" smtClean="0">
                          <a:latin typeface="Carlito"/>
                          <a:cs typeface="Carlito"/>
                        </a:rPr>
                        <a:t> BI</a:t>
                      </a:r>
                    </a:p>
                    <a:p>
                      <a:pPr marL="437515" marR="484505" indent="-635" algn="ctr">
                        <a:lnSpc>
                          <a:spcPct val="100000"/>
                        </a:lnSpc>
                      </a:pPr>
                      <a:r>
                        <a:rPr lang="en-IN" sz="1600" b="1" spc="-10" baseline="0" dirty="0" smtClean="0">
                          <a:latin typeface="Carlito"/>
                          <a:cs typeface="Carlito"/>
                        </a:rPr>
                        <a:t>Embedded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b="1" spc="-10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1400" b="1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1400" b="1" spc="-50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13425D"/>
                          </a:solidFill>
                          <a:latin typeface="Carlito"/>
                          <a:cs typeface="Carlito"/>
                        </a:rPr>
                        <a:t>Embedded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38100">
                      <a:solidFill>
                        <a:srgbClr val="EF7E09"/>
                      </a:solidFill>
                      <a:prstDash val="solid"/>
                    </a:lnL>
                    <a:lnR w="38100">
                      <a:solidFill>
                        <a:srgbClr val="EF7E09"/>
                      </a:solidFill>
                      <a:prstDash val="solid"/>
                    </a:lnR>
                    <a:lnT w="38100">
                      <a:solidFill>
                        <a:srgbClr val="EF7E09"/>
                      </a:solidFill>
                      <a:prstDash val="solid"/>
                    </a:lnT>
                    <a:lnB w="38100">
                      <a:solidFill>
                        <a:srgbClr val="EF7E0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5" y="156971"/>
            <a:ext cx="2220468" cy="774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58111" y="175260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731519" y="0"/>
                </a:moveTo>
                <a:lnTo>
                  <a:pt x="0" y="0"/>
                </a:lnTo>
                <a:lnTo>
                  <a:pt x="0" y="731520"/>
                </a:lnTo>
                <a:lnTo>
                  <a:pt x="731519" y="731520"/>
                </a:lnTo>
                <a:lnTo>
                  <a:pt x="731519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41754" y="1915795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9007" y="1897126"/>
            <a:ext cx="273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r>
              <a:rPr sz="2000" b="1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Components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8628" y="284378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731520" y="0"/>
                </a:moveTo>
                <a:lnTo>
                  <a:pt x="0" y="0"/>
                </a:lnTo>
                <a:lnTo>
                  <a:pt x="0" y="731520"/>
                </a:lnTo>
                <a:lnTo>
                  <a:pt x="731520" y="731520"/>
                </a:lnTo>
                <a:lnTo>
                  <a:pt x="73152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731889" y="3006674"/>
            <a:ext cx="363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3239" y="2877057"/>
            <a:ext cx="18307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Architecture</a:t>
            </a:r>
            <a:r>
              <a:rPr sz="2000" b="1" spc="-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of  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</a:t>
            </a:r>
            <a:r>
              <a:rPr sz="20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48628" y="175260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731520" y="0"/>
                </a:moveTo>
                <a:lnTo>
                  <a:pt x="0" y="0"/>
                </a:lnTo>
                <a:lnTo>
                  <a:pt x="0" y="731520"/>
                </a:lnTo>
                <a:lnTo>
                  <a:pt x="731520" y="731520"/>
                </a:lnTo>
                <a:lnTo>
                  <a:pt x="73152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731889" y="1915795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6573" y="1924253"/>
            <a:ext cx="20415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Power BI</a:t>
            </a:r>
            <a:r>
              <a:rPr sz="2000" b="1" spc="-1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Arial"/>
                <a:cs typeface="Arial"/>
              </a:rPr>
              <a:t>Pricing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8111" y="4041647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731519" y="0"/>
                </a:moveTo>
                <a:lnTo>
                  <a:pt x="0" y="0"/>
                </a:lnTo>
                <a:lnTo>
                  <a:pt x="0" y="731519"/>
                </a:lnTo>
                <a:lnTo>
                  <a:pt x="731519" y="731519"/>
                </a:lnTo>
                <a:lnTo>
                  <a:pt x="73151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850898" y="4205478"/>
            <a:ext cx="334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9007" y="4185030"/>
            <a:ext cx="2185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r>
              <a:rPr sz="2000" b="1" spc="-1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Desktop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8111" y="289712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731519" y="0"/>
                </a:moveTo>
                <a:lnTo>
                  <a:pt x="0" y="0"/>
                </a:lnTo>
                <a:lnTo>
                  <a:pt x="0" y="731519"/>
                </a:lnTo>
                <a:lnTo>
                  <a:pt x="731519" y="731519"/>
                </a:lnTo>
                <a:lnTo>
                  <a:pt x="731519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658111" y="2897123"/>
            <a:ext cx="731520" cy="731520"/>
          </a:xfrm>
          <a:prstGeom prst="rect">
            <a:avLst/>
          </a:prstGeom>
          <a:ln w="12191">
            <a:solidFill>
              <a:srgbClr val="6F2F9F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38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4501" y="2951733"/>
            <a:ext cx="22548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Building Blocks</a:t>
            </a:r>
            <a:r>
              <a:rPr sz="2000" b="1" spc="-11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of  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</a:t>
            </a:r>
            <a:r>
              <a:rPr sz="20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879594" y="431114"/>
            <a:ext cx="235902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Agenda</a:t>
            </a:r>
          </a:p>
        </p:txBody>
      </p:sp>
      <p:sp>
        <p:nvSpPr>
          <p:cNvPr id="19" name="object 19"/>
          <p:cNvSpPr/>
          <p:nvPr/>
        </p:nvSpPr>
        <p:spPr>
          <a:xfrm>
            <a:off x="6548628" y="400812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731520" y="0"/>
                </a:moveTo>
                <a:lnTo>
                  <a:pt x="0" y="0"/>
                </a:lnTo>
                <a:lnTo>
                  <a:pt x="0" y="731519"/>
                </a:lnTo>
                <a:lnTo>
                  <a:pt x="731520" y="731519"/>
                </a:lnTo>
                <a:lnTo>
                  <a:pt x="73152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731889" y="41719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73239" y="4043552"/>
            <a:ext cx="2185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r>
              <a:rPr sz="2000" b="1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Desktop  Installation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30679" y="5198364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731519" y="0"/>
                </a:moveTo>
                <a:lnTo>
                  <a:pt x="0" y="0"/>
                </a:lnTo>
                <a:lnTo>
                  <a:pt x="0" y="731520"/>
                </a:lnTo>
                <a:lnTo>
                  <a:pt x="731519" y="731520"/>
                </a:lnTo>
                <a:lnTo>
                  <a:pt x="731519" y="0"/>
                </a:lnTo>
                <a:close/>
              </a:path>
            </a:pathLst>
          </a:custGeom>
          <a:solidFill>
            <a:srgbClr val="783E0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814322" y="5362752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5926" y="5247894"/>
            <a:ext cx="2381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Creating Reports</a:t>
            </a:r>
            <a:r>
              <a:rPr sz="2000" b="1" spc="-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in  </a:t>
            </a:r>
            <a:r>
              <a:rPr sz="2000" b="1" spc="5" dirty="0">
                <a:solidFill>
                  <a:srgbClr val="7E7E7E"/>
                </a:solidFill>
                <a:latin typeface="Arial"/>
                <a:cs typeface="Arial"/>
              </a:rPr>
              <a:t>Power</a:t>
            </a:r>
            <a:r>
              <a:rPr sz="20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E7E7E"/>
                </a:solidFill>
                <a:latin typeface="Arial"/>
                <a:cs typeface="Arial"/>
              </a:rPr>
              <a:t>BI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6" y="319481"/>
            <a:ext cx="470357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5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Components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04950" y="1331956"/>
            <a:ext cx="2507066" cy="2407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14400" y="1728216"/>
            <a:ext cx="4996180" cy="1292860"/>
            <a:chOff x="914400" y="1728216"/>
            <a:chExt cx="4996180" cy="1292860"/>
          </a:xfrm>
        </p:grpSpPr>
        <p:sp>
          <p:nvSpPr>
            <p:cNvPr id="5" name="object 5"/>
            <p:cNvSpPr/>
            <p:nvPr/>
          </p:nvSpPr>
          <p:spPr>
            <a:xfrm>
              <a:off x="914400" y="2098548"/>
              <a:ext cx="4996180" cy="922019"/>
            </a:xfrm>
            <a:custGeom>
              <a:avLst/>
              <a:gdLst/>
              <a:ahLst/>
              <a:cxnLst/>
              <a:rect l="l" t="t" r="r" b="b"/>
              <a:pathLst>
                <a:path w="4996180" h="922019">
                  <a:moveTo>
                    <a:pt x="4995672" y="0"/>
                  </a:moveTo>
                  <a:lnTo>
                    <a:pt x="0" y="0"/>
                  </a:lnTo>
                  <a:lnTo>
                    <a:pt x="0" y="922019"/>
                  </a:lnTo>
                  <a:lnTo>
                    <a:pt x="4995672" y="922019"/>
                  </a:lnTo>
                  <a:lnTo>
                    <a:pt x="4995672" y="0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1728216"/>
              <a:ext cx="2192020" cy="370840"/>
            </a:xfrm>
            <a:custGeom>
              <a:avLst/>
              <a:gdLst/>
              <a:ahLst/>
              <a:cxnLst/>
              <a:rect l="l" t="t" r="r" b="b"/>
              <a:pathLst>
                <a:path w="2192020" h="370839">
                  <a:moveTo>
                    <a:pt x="219151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191512" y="370332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FA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62700" y="4399788"/>
            <a:ext cx="4954905" cy="1012190"/>
            <a:chOff x="6362700" y="4399788"/>
            <a:chExt cx="4954905" cy="1012190"/>
          </a:xfrm>
        </p:grpSpPr>
        <p:sp>
          <p:nvSpPr>
            <p:cNvPr id="8" name="object 8"/>
            <p:cNvSpPr/>
            <p:nvPr/>
          </p:nvSpPr>
          <p:spPr>
            <a:xfrm>
              <a:off x="6362700" y="4765548"/>
              <a:ext cx="4954905" cy="646430"/>
            </a:xfrm>
            <a:custGeom>
              <a:avLst/>
              <a:gdLst/>
              <a:ahLst/>
              <a:cxnLst/>
              <a:rect l="l" t="t" r="r" b="b"/>
              <a:pathLst>
                <a:path w="4954905" h="646429">
                  <a:moveTo>
                    <a:pt x="495452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4954524" y="646176"/>
                  </a:lnTo>
                  <a:lnTo>
                    <a:pt x="4954524" y="0"/>
                  </a:lnTo>
                  <a:close/>
                </a:path>
              </a:pathLst>
            </a:custGeom>
            <a:solidFill>
              <a:srgbClr val="E1F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2700" y="4399788"/>
              <a:ext cx="2192020" cy="368935"/>
            </a:xfrm>
            <a:custGeom>
              <a:avLst/>
              <a:gdLst/>
              <a:ahLst/>
              <a:cxnLst/>
              <a:rect l="l" t="t" r="r" b="b"/>
              <a:pathLst>
                <a:path w="2192020" h="368935">
                  <a:moveTo>
                    <a:pt x="219151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191511" y="368807"/>
                  </a:lnTo>
                  <a:lnTo>
                    <a:pt x="2191511" y="0"/>
                  </a:lnTo>
                  <a:close/>
                </a:path>
              </a:pathLst>
            </a:custGeom>
            <a:solidFill>
              <a:srgbClr val="C5E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2835" y="1651761"/>
            <a:ext cx="4621530" cy="13131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850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Desktop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rlito"/>
                <a:cs typeface="Carlito"/>
              </a:rPr>
              <a:t>It is a </a:t>
            </a:r>
            <a:r>
              <a:rPr sz="1800" spc="-10" dirty="0">
                <a:latin typeface="Carlito"/>
                <a:cs typeface="Carlito"/>
              </a:rPr>
              <a:t>free </a:t>
            </a:r>
            <a:r>
              <a:rPr sz="1800" spc="-5" dirty="0">
                <a:latin typeface="Carlito"/>
                <a:cs typeface="Carlito"/>
              </a:rPr>
              <a:t>application that </a:t>
            </a:r>
            <a:r>
              <a:rPr sz="1800" spc="-10" dirty="0">
                <a:latin typeface="Carlito"/>
                <a:cs typeface="Carlito"/>
              </a:rPr>
              <a:t>helps </a:t>
            </a:r>
            <a:r>
              <a:rPr sz="1800" spc="-5" dirty="0">
                <a:latin typeface="Carlito"/>
                <a:cs typeface="Carlito"/>
              </a:rPr>
              <a:t>us </a:t>
            </a:r>
            <a:r>
              <a:rPr sz="1800" spc="-10" dirty="0">
                <a:latin typeface="Carlito"/>
                <a:cs typeface="Carlito"/>
              </a:rPr>
              <a:t>connect to  </a:t>
            </a:r>
            <a:r>
              <a:rPr sz="1800" spc="-5" dirty="0">
                <a:latin typeface="Carlito"/>
                <a:cs typeface="Carlito"/>
              </a:rPr>
              <a:t>multiple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sources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transform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visualize  </a:t>
            </a:r>
            <a:r>
              <a:rPr sz="1800" spc="-5" dirty="0">
                <a:latin typeface="Carlito"/>
                <a:cs typeface="Carlito"/>
              </a:rPr>
              <a:t>our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1694" y="4327016"/>
            <a:ext cx="4472305" cy="10318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819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Service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Carlito"/>
                <a:cs typeface="Carlito"/>
              </a:rPr>
              <a:t>It is a </a:t>
            </a:r>
            <a:r>
              <a:rPr sz="1800" spc="-5" dirty="0">
                <a:latin typeface="Carlito"/>
                <a:cs typeface="Carlito"/>
              </a:rPr>
              <a:t>cloud-based service where </a:t>
            </a:r>
            <a:r>
              <a:rPr sz="1800" spc="-10" dirty="0">
                <a:latin typeface="Carlito"/>
                <a:cs typeface="Carlito"/>
              </a:rPr>
              <a:t>users </a:t>
            </a:r>
            <a:r>
              <a:rPr sz="1800" spc="-5" dirty="0">
                <a:latin typeface="Carlito"/>
                <a:cs typeface="Carlito"/>
              </a:rPr>
              <a:t>view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10" dirty="0">
                <a:latin typeface="Carlito"/>
                <a:cs typeface="Carlito"/>
              </a:rPr>
              <a:t>share </a:t>
            </a:r>
            <a:r>
              <a:rPr sz="1800" dirty="0">
                <a:latin typeface="Carlito"/>
                <a:cs typeface="Carlito"/>
              </a:rPr>
              <a:t>their </a:t>
            </a:r>
            <a:r>
              <a:rPr sz="1800" spc="-10" dirty="0">
                <a:latin typeface="Carlito"/>
                <a:cs typeface="Carlito"/>
              </a:rPr>
              <a:t>reports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dashboards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05551" y="1513331"/>
            <a:ext cx="7813580" cy="4611652"/>
            <a:chOff x="2005551" y="1513331"/>
            <a:chExt cx="7813580" cy="4611652"/>
          </a:xfrm>
        </p:grpSpPr>
        <p:sp>
          <p:nvSpPr>
            <p:cNvPr id="13" name="object 13"/>
            <p:cNvSpPr/>
            <p:nvPr/>
          </p:nvSpPr>
          <p:spPr>
            <a:xfrm>
              <a:off x="2005551" y="3717016"/>
              <a:ext cx="2511632" cy="2407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0007" y="4009644"/>
              <a:ext cx="1510283" cy="1510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3211" y="1513331"/>
              <a:ext cx="1645920" cy="16459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18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6" y="319481"/>
            <a:ext cx="490169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5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Components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728216"/>
            <a:ext cx="4465320" cy="739140"/>
            <a:chOff x="914400" y="1728216"/>
            <a:chExt cx="4465320" cy="739140"/>
          </a:xfrm>
        </p:grpSpPr>
        <p:sp>
          <p:nvSpPr>
            <p:cNvPr id="4" name="object 4"/>
            <p:cNvSpPr/>
            <p:nvPr/>
          </p:nvSpPr>
          <p:spPr>
            <a:xfrm>
              <a:off x="914400" y="2098548"/>
              <a:ext cx="4465320" cy="368935"/>
            </a:xfrm>
            <a:custGeom>
              <a:avLst/>
              <a:gdLst/>
              <a:ahLst/>
              <a:cxnLst/>
              <a:rect l="l" t="t" r="r" b="b"/>
              <a:pathLst>
                <a:path w="4465320" h="368935">
                  <a:moveTo>
                    <a:pt x="446532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465320" y="368808"/>
                  </a:lnTo>
                  <a:lnTo>
                    <a:pt x="4465320" y="0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728216"/>
              <a:ext cx="2192020" cy="370840"/>
            </a:xfrm>
            <a:custGeom>
              <a:avLst/>
              <a:gdLst/>
              <a:ahLst/>
              <a:cxnLst/>
              <a:rect l="l" t="t" r="r" b="b"/>
              <a:pathLst>
                <a:path w="2192020" h="370839">
                  <a:moveTo>
                    <a:pt x="219151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191512" y="370332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FA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4400" y="1651761"/>
            <a:ext cx="4724400" cy="7527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850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Gateway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rlito"/>
                <a:cs typeface="Carlito"/>
              </a:rPr>
              <a:t>It is </a:t>
            </a:r>
            <a:r>
              <a:rPr sz="1800" spc="-5" dirty="0">
                <a:latin typeface="Carlito"/>
                <a:cs typeface="Carlito"/>
              </a:rPr>
              <a:t>mainly used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scheduled </a:t>
            </a:r>
            <a:r>
              <a:rPr sz="1800" spc="-15" dirty="0">
                <a:latin typeface="Carlito"/>
                <a:cs typeface="Carlito"/>
              </a:rPr>
              <a:t>data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referesh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62700" y="4399788"/>
            <a:ext cx="5278120" cy="1012190"/>
            <a:chOff x="6362700" y="4399788"/>
            <a:chExt cx="5278120" cy="1012190"/>
          </a:xfrm>
        </p:grpSpPr>
        <p:sp>
          <p:nvSpPr>
            <p:cNvPr id="8" name="object 8"/>
            <p:cNvSpPr/>
            <p:nvPr/>
          </p:nvSpPr>
          <p:spPr>
            <a:xfrm>
              <a:off x="6362700" y="4765548"/>
              <a:ext cx="5278120" cy="646430"/>
            </a:xfrm>
            <a:custGeom>
              <a:avLst/>
              <a:gdLst/>
              <a:ahLst/>
              <a:cxnLst/>
              <a:rect l="l" t="t" r="r" b="b"/>
              <a:pathLst>
                <a:path w="5278120" h="646429">
                  <a:moveTo>
                    <a:pt x="5277611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277611" y="646176"/>
                  </a:lnTo>
                  <a:lnTo>
                    <a:pt x="5277611" y="0"/>
                  </a:lnTo>
                  <a:close/>
                </a:path>
              </a:pathLst>
            </a:custGeom>
            <a:solidFill>
              <a:srgbClr val="E1F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2700" y="4399788"/>
              <a:ext cx="2490470" cy="368935"/>
            </a:xfrm>
            <a:custGeom>
              <a:avLst/>
              <a:gdLst/>
              <a:ahLst/>
              <a:cxnLst/>
              <a:rect l="l" t="t" r="r" b="b"/>
              <a:pathLst>
                <a:path w="2490470" h="368935">
                  <a:moveTo>
                    <a:pt x="249021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490216" y="368807"/>
                  </a:lnTo>
                  <a:lnTo>
                    <a:pt x="2490216" y="0"/>
                  </a:lnTo>
                  <a:close/>
                </a:path>
              </a:pathLst>
            </a:custGeom>
            <a:solidFill>
              <a:srgbClr val="C5E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62700" y="4327016"/>
            <a:ext cx="5141849" cy="1025921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19"/>
              </a:spcBef>
            </a:pPr>
            <a:r>
              <a:rPr sz="1800" spc="-15" dirty="0" smtClean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10" dirty="0">
                <a:latin typeface="Carlito"/>
                <a:cs typeface="Carlito"/>
              </a:rPr>
              <a:t>Report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Server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Carlito"/>
                <a:cs typeface="Carlito"/>
              </a:rPr>
              <a:t>It is an </a:t>
            </a:r>
            <a:r>
              <a:rPr sz="1800" spc="-5" dirty="0">
                <a:latin typeface="Carlito"/>
                <a:cs typeface="Carlito"/>
              </a:rPr>
              <a:t>on-premises web </a:t>
            </a:r>
            <a:r>
              <a:rPr sz="1800" spc="-10" dirty="0">
                <a:latin typeface="Carlito"/>
                <a:cs typeface="Carlito"/>
              </a:rPr>
              <a:t>interface </a:t>
            </a:r>
            <a:r>
              <a:rPr sz="1800" dirty="0">
                <a:latin typeface="Carlito"/>
                <a:cs typeface="Carlito"/>
              </a:rPr>
              <a:t>and an </a:t>
            </a:r>
            <a:r>
              <a:rPr sz="1800" spc="-10" dirty="0">
                <a:latin typeface="Carlito"/>
                <a:cs typeface="Carlito"/>
              </a:rPr>
              <a:t>alternate </a:t>
            </a:r>
            <a:r>
              <a:rPr sz="1800" spc="-15" dirty="0">
                <a:latin typeface="Carlito"/>
                <a:cs typeface="Carlito"/>
              </a:rPr>
              <a:t>for  Power </a:t>
            </a:r>
            <a:r>
              <a:rPr sz="1800" dirty="0">
                <a:latin typeface="Carlito"/>
                <a:cs typeface="Carlito"/>
              </a:rPr>
              <a:t>BI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Service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5551" y="1331956"/>
            <a:ext cx="8406465" cy="4793027"/>
            <a:chOff x="2005551" y="1331956"/>
            <a:chExt cx="8406465" cy="4793027"/>
          </a:xfrm>
        </p:grpSpPr>
        <p:sp>
          <p:nvSpPr>
            <p:cNvPr id="12" name="object 12"/>
            <p:cNvSpPr/>
            <p:nvPr/>
          </p:nvSpPr>
          <p:spPr>
            <a:xfrm>
              <a:off x="7904950" y="1331956"/>
              <a:ext cx="2507066" cy="2407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22335" y="1421891"/>
              <a:ext cx="1956816" cy="1956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5551" y="3717016"/>
              <a:ext cx="2511632" cy="2407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6188" y="3889247"/>
              <a:ext cx="1679448" cy="1679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18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6" y="319481"/>
            <a:ext cx="455117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5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Components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728216"/>
            <a:ext cx="4890770" cy="1569720"/>
            <a:chOff x="914400" y="1728216"/>
            <a:chExt cx="4890770" cy="1569720"/>
          </a:xfrm>
        </p:grpSpPr>
        <p:sp>
          <p:nvSpPr>
            <p:cNvPr id="4" name="object 4"/>
            <p:cNvSpPr/>
            <p:nvPr/>
          </p:nvSpPr>
          <p:spPr>
            <a:xfrm>
              <a:off x="914400" y="2098548"/>
              <a:ext cx="4890770" cy="1199515"/>
            </a:xfrm>
            <a:custGeom>
              <a:avLst/>
              <a:gdLst/>
              <a:ahLst/>
              <a:cxnLst/>
              <a:rect l="l" t="t" r="r" b="b"/>
              <a:pathLst>
                <a:path w="4890770" h="1199514">
                  <a:moveTo>
                    <a:pt x="4890516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4890516" y="1199388"/>
                  </a:lnTo>
                  <a:lnTo>
                    <a:pt x="4890516" y="0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728216"/>
              <a:ext cx="2192020" cy="370840"/>
            </a:xfrm>
            <a:custGeom>
              <a:avLst/>
              <a:gdLst/>
              <a:ahLst/>
              <a:cxnLst/>
              <a:rect l="l" t="t" r="r" b="b"/>
              <a:pathLst>
                <a:path w="2192020" h="370839">
                  <a:moveTo>
                    <a:pt x="219151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191512" y="370332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FA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4400" y="1651761"/>
            <a:ext cx="4625035" cy="15875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850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5" dirty="0">
                <a:latin typeface="Carlito"/>
                <a:cs typeface="Carlito"/>
              </a:rPr>
              <a:t>Mobile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App</a:t>
            </a: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20" dirty="0">
                <a:latin typeface="Carlito"/>
                <a:cs typeface="Carlito"/>
              </a:rPr>
              <a:t>offers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set of mobile </a:t>
            </a:r>
            <a:r>
              <a:rPr sz="1800" dirty="0">
                <a:latin typeface="Carlito"/>
                <a:cs typeface="Carlito"/>
              </a:rPr>
              <a:t>apps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Android,  </a:t>
            </a:r>
            <a:r>
              <a:rPr sz="1800" spc="-5" dirty="0">
                <a:latin typeface="Carlito"/>
                <a:cs typeface="Carlito"/>
              </a:rPr>
              <a:t>iOS,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Windows </a:t>
            </a:r>
            <a:r>
              <a:rPr sz="1800" spc="-5" dirty="0">
                <a:latin typeface="Carlito"/>
                <a:cs typeface="Carlito"/>
              </a:rPr>
              <a:t>mobile devices </a:t>
            </a:r>
            <a:r>
              <a:rPr sz="1800" spc="-10" dirty="0">
                <a:latin typeface="Carlito"/>
                <a:cs typeface="Carlito"/>
              </a:rPr>
              <a:t>through </a:t>
            </a:r>
            <a:r>
              <a:rPr sz="1800" spc="-5" dirty="0">
                <a:latin typeface="Carlito"/>
                <a:cs typeface="Carlito"/>
              </a:rPr>
              <a:t>which  </a:t>
            </a:r>
            <a:r>
              <a:rPr sz="1800" spc="-10" dirty="0">
                <a:latin typeface="Carlito"/>
                <a:cs typeface="Carlito"/>
              </a:rPr>
              <a:t>users </a:t>
            </a:r>
            <a:r>
              <a:rPr sz="1800" spc="-5" dirty="0">
                <a:latin typeface="Carlito"/>
                <a:cs typeface="Carlito"/>
              </a:rPr>
              <a:t>can securely access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view their </a:t>
            </a:r>
            <a:r>
              <a:rPr sz="1800" spc="-10" dirty="0">
                <a:latin typeface="Carlito"/>
                <a:cs typeface="Carlito"/>
              </a:rPr>
              <a:t>live  dashboards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reports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62700" y="4399788"/>
            <a:ext cx="5448300" cy="1848612"/>
            <a:chOff x="6362700" y="4399788"/>
            <a:chExt cx="5021580" cy="1012190"/>
          </a:xfrm>
        </p:grpSpPr>
        <p:sp>
          <p:nvSpPr>
            <p:cNvPr id="8" name="object 8"/>
            <p:cNvSpPr/>
            <p:nvPr/>
          </p:nvSpPr>
          <p:spPr>
            <a:xfrm>
              <a:off x="6362700" y="4399788"/>
              <a:ext cx="2490470" cy="368935"/>
            </a:xfrm>
            <a:custGeom>
              <a:avLst/>
              <a:gdLst/>
              <a:ahLst/>
              <a:cxnLst/>
              <a:rect l="l" t="t" r="r" b="b"/>
              <a:pathLst>
                <a:path w="2490470" h="368935">
                  <a:moveTo>
                    <a:pt x="249021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490216" y="368807"/>
                  </a:lnTo>
                  <a:lnTo>
                    <a:pt x="2490216" y="0"/>
                  </a:lnTo>
                  <a:close/>
                </a:path>
              </a:pathLst>
            </a:custGeom>
            <a:solidFill>
              <a:srgbClr val="C5E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2700" y="4765548"/>
              <a:ext cx="5021580" cy="646430"/>
            </a:xfrm>
            <a:custGeom>
              <a:avLst/>
              <a:gdLst/>
              <a:ahLst/>
              <a:cxnLst/>
              <a:rect l="l" t="t" r="r" b="b"/>
              <a:pathLst>
                <a:path w="5021580" h="646429">
                  <a:moveTo>
                    <a:pt x="502158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021580" y="646176"/>
                  </a:lnTo>
                  <a:lnTo>
                    <a:pt x="5021580" y="0"/>
                  </a:lnTo>
                  <a:close/>
                </a:path>
              </a:pathLst>
            </a:custGeom>
            <a:solidFill>
              <a:srgbClr val="E1F3CC"/>
            </a:solidFill>
          </p:spPr>
          <p:txBody>
            <a:bodyPr wrap="square" lIns="0" tIns="0" rIns="0" bIns="0" rtlCol="0"/>
            <a:lstStyle/>
            <a:p>
              <a:r>
                <a:rPr lang="en-US" b="1" dirty="0" smtClean="0">
                  <a:latin typeface="Carlito"/>
                </a:rPr>
                <a:t> </a:t>
              </a:r>
              <a:r>
                <a:rPr lang="en-US" dirty="0" smtClean="0">
                  <a:latin typeface="Carlito"/>
                </a:rPr>
                <a:t>Power </a:t>
              </a:r>
              <a:r>
                <a:rPr lang="en-US" dirty="0">
                  <a:latin typeface="Carlito"/>
                </a:rPr>
                <a:t>BI accepts data </a:t>
              </a:r>
              <a:r>
                <a:rPr lang="en-US" dirty="0" smtClean="0">
                  <a:latin typeface="Carlito"/>
                </a:rPr>
                <a:t>from </a:t>
              </a:r>
              <a:r>
                <a:rPr lang="en-US" dirty="0">
                  <a:latin typeface="Carlito"/>
                </a:rPr>
                <a:t>a variety of </a:t>
              </a:r>
              <a:r>
                <a:rPr lang="en-US" dirty="0" smtClean="0">
                  <a:latin typeface="Carlito"/>
                </a:rPr>
                <a:t>other   </a:t>
              </a:r>
            </a:p>
            <a:p>
              <a:r>
                <a:rPr lang="en-US" dirty="0" smtClean="0">
                  <a:latin typeface="Carlito"/>
                </a:rPr>
                <a:t> data sources such </a:t>
              </a:r>
              <a:r>
                <a:rPr lang="en-US" dirty="0">
                  <a:latin typeface="Carlito"/>
                </a:rPr>
                <a:t>as excel. </a:t>
              </a:r>
              <a:r>
                <a:rPr lang="en-US" dirty="0" smtClean="0">
                  <a:latin typeface="Carlito"/>
                </a:rPr>
                <a:t>Power Query </a:t>
              </a:r>
              <a:r>
                <a:rPr lang="en-US" dirty="0">
                  <a:latin typeface="Carlito"/>
                </a:rPr>
                <a:t>allows </a:t>
              </a:r>
              <a:r>
                <a:rPr lang="en-US" dirty="0" smtClean="0">
                  <a:latin typeface="Carlito"/>
                </a:rPr>
                <a:t> </a:t>
              </a:r>
            </a:p>
            <a:p>
              <a:r>
                <a:rPr lang="en-US" dirty="0" smtClean="0">
                  <a:latin typeface="Carlito"/>
                </a:rPr>
                <a:t> you </a:t>
              </a:r>
              <a:r>
                <a:rPr lang="en-US" dirty="0">
                  <a:latin typeface="Carlito"/>
                </a:rPr>
                <a:t>to search </a:t>
              </a:r>
              <a:r>
                <a:rPr lang="en-US" dirty="0" smtClean="0">
                  <a:latin typeface="Carlito"/>
                </a:rPr>
                <a:t>data </a:t>
              </a:r>
              <a:r>
                <a:rPr lang="en-US" dirty="0">
                  <a:latin typeface="Carlito"/>
                </a:rPr>
                <a:t>from various sources </a:t>
              </a:r>
              <a:r>
                <a:rPr lang="en-US" dirty="0" smtClean="0">
                  <a:latin typeface="Carlito"/>
                </a:rPr>
                <a:t>such as </a:t>
              </a:r>
            </a:p>
            <a:p>
              <a:r>
                <a:rPr lang="en-US" dirty="0" smtClean="0">
                  <a:latin typeface="Carlito"/>
                </a:rPr>
                <a:t> social </a:t>
              </a:r>
              <a:r>
                <a:rPr lang="en-US" dirty="0">
                  <a:latin typeface="Carlito"/>
                </a:rPr>
                <a:t>media websites, </a:t>
              </a:r>
              <a:r>
                <a:rPr lang="en-US" dirty="0" smtClean="0">
                  <a:latin typeface="Carlito"/>
                </a:rPr>
                <a:t>big data </a:t>
              </a:r>
              <a:r>
                <a:rPr lang="en-US" dirty="0">
                  <a:latin typeface="Carlito"/>
                </a:rPr>
                <a:t>and so on.</a:t>
              </a:r>
              <a:endParaRPr dirty="0">
                <a:latin typeface="Carlito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10400" y="4518093"/>
            <a:ext cx="1752599" cy="3821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19"/>
              </a:spcBef>
            </a:pPr>
            <a:r>
              <a:rPr sz="1800" spc="-15" dirty="0" smtClean="0">
                <a:latin typeface="Carlito"/>
                <a:cs typeface="Carlito"/>
              </a:rPr>
              <a:t>Power </a:t>
            </a:r>
            <a:r>
              <a:rPr lang="en-IN" dirty="0" smtClean="0">
                <a:latin typeface="Carlito"/>
                <a:cs typeface="Carlito"/>
              </a:rPr>
              <a:t>Query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5551" y="1331956"/>
            <a:ext cx="8406465" cy="4793027"/>
            <a:chOff x="2005551" y="1331956"/>
            <a:chExt cx="8406465" cy="4793027"/>
          </a:xfrm>
        </p:grpSpPr>
        <p:sp>
          <p:nvSpPr>
            <p:cNvPr id="12" name="object 12"/>
            <p:cNvSpPr/>
            <p:nvPr/>
          </p:nvSpPr>
          <p:spPr>
            <a:xfrm>
              <a:off x="7904950" y="1331956"/>
              <a:ext cx="2507066" cy="2407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9600" y="1609344"/>
              <a:ext cx="1543811" cy="1542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5551" y="3717016"/>
              <a:ext cx="2511632" cy="2407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6292" y="3995928"/>
              <a:ext cx="1537716" cy="1537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6" y="319481"/>
            <a:ext cx="432257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5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Components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728216"/>
            <a:ext cx="4996180" cy="1016635"/>
            <a:chOff x="914400" y="1728216"/>
            <a:chExt cx="4996180" cy="1016635"/>
          </a:xfrm>
        </p:grpSpPr>
        <p:sp>
          <p:nvSpPr>
            <p:cNvPr id="4" name="object 4"/>
            <p:cNvSpPr/>
            <p:nvPr/>
          </p:nvSpPr>
          <p:spPr>
            <a:xfrm>
              <a:off x="914400" y="1728216"/>
              <a:ext cx="2531745" cy="370840"/>
            </a:xfrm>
            <a:custGeom>
              <a:avLst/>
              <a:gdLst/>
              <a:ahLst/>
              <a:cxnLst/>
              <a:rect l="l" t="t" r="r" b="b"/>
              <a:pathLst>
                <a:path w="2531745" h="370839">
                  <a:moveTo>
                    <a:pt x="2531364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531364" y="370332"/>
                  </a:lnTo>
                  <a:lnTo>
                    <a:pt x="2531364" y="0"/>
                  </a:lnTo>
                  <a:close/>
                </a:path>
              </a:pathLst>
            </a:custGeom>
            <a:solidFill>
              <a:srgbClr val="FA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2098548"/>
              <a:ext cx="4996180" cy="646430"/>
            </a:xfrm>
            <a:custGeom>
              <a:avLst/>
              <a:gdLst/>
              <a:ahLst/>
              <a:cxnLst/>
              <a:rect l="l" t="t" r="r" b="b"/>
              <a:pathLst>
                <a:path w="4996180" h="646430">
                  <a:moveTo>
                    <a:pt x="499567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4995672" y="646176"/>
                  </a:lnTo>
                  <a:lnTo>
                    <a:pt x="4995672" y="0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4401" y="1651761"/>
            <a:ext cx="4524070" cy="10297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850"/>
              </a:spcBef>
            </a:pPr>
            <a:r>
              <a:rPr sz="1800" spc="-15" dirty="0" smtClean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10" dirty="0">
                <a:latin typeface="Carlito"/>
                <a:cs typeface="Carlito"/>
              </a:rPr>
              <a:t>Report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Builder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helps in developing </a:t>
            </a:r>
            <a:r>
              <a:rPr sz="1800" spc="-10" dirty="0">
                <a:latin typeface="Carlito"/>
                <a:cs typeface="Carlito"/>
              </a:rPr>
              <a:t>paginated reports </a:t>
            </a:r>
            <a:r>
              <a:rPr sz="1800" spc="-5" dirty="0">
                <a:latin typeface="Carlito"/>
                <a:cs typeface="Carlito"/>
              </a:rPr>
              <a:t>such </a:t>
            </a:r>
            <a:r>
              <a:rPr sz="1800" dirty="0">
                <a:latin typeface="Carlito"/>
                <a:cs typeface="Carlito"/>
              </a:rPr>
              <a:t>as  </a:t>
            </a:r>
            <a:r>
              <a:rPr sz="1800" spc="-10" dirty="0">
                <a:latin typeface="Carlito"/>
                <a:cs typeface="Carlito"/>
              </a:rPr>
              <a:t>invoices, </a:t>
            </a:r>
            <a:r>
              <a:rPr sz="1800" spc="-5" dirty="0">
                <a:latin typeface="Carlito"/>
                <a:cs typeface="Carlito"/>
              </a:rPr>
              <a:t>receipts, delivery </a:t>
            </a:r>
            <a:r>
              <a:rPr sz="1800" spc="-10" dirty="0">
                <a:latin typeface="Carlito"/>
                <a:cs typeface="Carlito"/>
              </a:rPr>
              <a:t>notes,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etc.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62700" y="4399788"/>
            <a:ext cx="5278120" cy="1012190"/>
            <a:chOff x="6362700" y="4399788"/>
            <a:chExt cx="5278120" cy="1012190"/>
          </a:xfrm>
        </p:grpSpPr>
        <p:sp>
          <p:nvSpPr>
            <p:cNvPr id="8" name="object 8"/>
            <p:cNvSpPr/>
            <p:nvPr/>
          </p:nvSpPr>
          <p:spPr>
            <a:xfrm>
              <a:off x="6362700" y="4399788"/>
              <a:ext cx="2490470" cy="368935"/>
            </a:xfrm>
            <a:custGeom>
              <a:avLst/>
              <a:gdLst/>
              <a:ahLst/>
              <a:cxnLst/>
              <a:rect l="l" t="t" r="r" b="b"/>
              <a:pathLst>
                <a:path w="2490470" h="368935">
                  <a:moveTo>
                    <a:pt x="249021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490216" y="368807"/>
                  </a:lnTo>
                  <a:lnTo>
                    <a:pt x="2490216" y="0"/>
                  </a:lnTo>
                  <a:close/>
                </a:path>
              </a:pathLst>
            </a:custGeom>
            <a:solidFill>
              <a:srgbClr val="C5E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2700" y="4765548"/>
              <a:ext cx="5278120" cy="646430"/>
            </a:xfrm>
            <a:custGeom>
              <a:avLst/>
              <a:gdLst/>
              <a:ahLst/>
              <a:cxnLst/>
              <a:rect l="l" t="t" r="r" b="b"/>
              <a:pathLst>
                <a:path w="5278120" h="646429">
                  <a:moveTo>
                    <a:pt x="5277611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277611" y="646176"/>
                  </a:lnTo>
                  <a:lnTo>
                    <a:pt x="5277611" y="0"/>
                  </a:lnTo>
                  <a:close/>
                </a:path>
              </a:pathLst>
            </a:custGeom>
            <a:solidFill>
              <a:srgbClr val="E1F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1694" y="4327016"/>
            <a:ext cx="4597400" cy="10318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819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Embedded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helps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integration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10" dirty="0">
                <a:latin typeface="Carlito"/>
                <a:cs typeface="Carlito"/>
              </a:rPr>
              <a:t>reports </a:t>
            </a:r>
            <a:r>
              <a:rPr sz="1800" spc="-5" dirty="0">
                <a:latin typeface="Carlito"/>
                <a:cs typeface="Carlito"/>
              </a:rPr>
              <a:t>with other  </a:t>
            </a:r>
            <a:r>
              <a:rPr sz="1800" spc="-10" dirty="0">
                <a:latin typeface="Carlito"/>
                <a:cs typeface="Carlito"/>
              </a:rPr>
              <a:t>applications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5551" y="1331956"/>
            <a:ext cx="8406465" cy="4793027"/>
            <a:chOff x="2005551" y="1331956"/>
            <a:chExt cx="8406465" cy="4793027"/>
          </a:xfrm>
        </p:grpSpPr>
        <p:sp>
          <p:nvSpPr>
            <p:cNvPr id="12" name="object 12"/>
            <p:cNvSpPr/>
            <p:nvPr/>
          </p:nvSpPr>
          <p:spPr>
            <a:xfrm>
              <a:off x="7904950" y="1331956"/>
              <a:ext cx="2507066" cy="2407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44840" y="1571244"/>
              <a:ext cx="1804416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5551" y="3717016"/>
              <a:ext cx="2511632" cy="2407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6479" y="3976115"/>
              <a:ext cx="1577340" cy="15788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18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013" y="2952064"/>
            <a:ext cx="503174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Power </a:t>
            </a:r>
            <a:r>
              <a:rPr spc="10" dirty="0"/>
              <a:t>BI</a:t>
            </a:r>
            <a:r>
              <a:rPr spc="-40" dirty="0"/>
              <a:t> </a:t>
            </a:r>
            <a:r>
              <a:rPr spc="10" dirty="0"/>
              <a:t>Pricing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37053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4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Pricing</a:t>
            </a:r>
            <a:endParaRPr sz="3200" dirty="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29754"/>
              </p:ext>
            </p:extLst>
          </p:nvPr>
        </p:nvGraphicFramePr>
        <p:xfrm>
          <a:off x="762000" y="1282317"/>
          <a:ext cx="11224260" cy="503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5806"/>
                <a:gridCol w="1816324"/>
                <a:gridCol w="1883708"/>
                <a:gridCol w="2012962"/>
                <a:gridCol w="1775460"/>
              </a:tblGrid>
              <a:tr h="5787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10" dirty="0" smtClean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Power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Premium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n-IN" sz="2000" dirty="0" smtClean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Power BI </a:t>
                      </a:r>
                      <a:r>
                        <a:rPr lang="en-IN" sz="2000" baseline="0" dirty="0" smtClean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 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Premium</a:t>
                      </a:r>
                      <a:endParaRPr sz="20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577B"/>
                    </a:solidFill>
                  </a:tcPr>
                </a:tc>
              </a:tr>
              <a:tr h="4879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License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Per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user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Per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user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Capacity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based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dirty="0" smtClean="0">
                          <a:latin typeface="Carlito"/>
                          <a:cs typeface="Carlito"/>
                        </a:rPr>
                        <a:t>Per User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6"/>
                    </a:solidFill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70+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sources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B"/>
                    </a:solidFill>
                  </a:tcPr>
                </a:tc>
              </a:tr>
              <a:tr h="8632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 smtClean="0">
                          <a:latin typeface="Carlito"/>
                          <a:cs typeface="Carlito"/>
                        </a:rPr>
                        <a:t>Ability </a:t>
                      </a:r>
                      <a:r>
                        <a:rPr sz="2000" spc="-10" dirty="0" smtClean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5" dirty="0" smtClean="0">
                          <a:latin typeface="Carlito"/>
                          <a:cs typeface="Carlito"/>
                        </a:rPr>
                        <a:t>publish</a:t>
                      </a:r>
                      <a:r>
                        <a:rPr lang="en-IN" sz="2000" spc="-5" baseline="0" dirty="0" smtClean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2000" spc="-5" dirty="0" smtClean="0">
                          <a:latin typeface="Carlito"/>
                          <a:cs typeface="Carlito"/>
                        </a:rPr>
                        <a:t>reports to share and collaborate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6"/>
                    </a:solidFill>
                  </a:tcPr>
                </a:tc>
              </a:tr>
              <a:tr h="4879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Cost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dirty="0" smtClean="0">
                          <a:latin typeface="Carlito"/>
                          <a:cs typeface="Carlito"/>
                        </a:rPr>
                        <a:t>US$9.99/month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5" dirty="0" smtClean="0">
                          <a:latin typeface="Carlito"/>
                          <a:cs typeface="Carlito"/>
                        </a:rPr>
                        <a:t>US$4,995/month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2000" dirty="0" smtClean="0">
                          <a:latin typeface="Carlito"/>
                          <a:cs typeface="Carlito"/>
                        </a:rPr>
                        <a:t> US$20/month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B"/>
                    </a:solidFill>
                  </a:tcPr>
                </a:tc>
              </a:tr>
              <a:tr h="4879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Storage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limit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GB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GB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TB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2000" dirty="0" smtClean="0">
                          <a:latin typeface="Carlito"/>
                          <a:cs typeface="Carlito"/>
                        </a:rPr>
                        <a:t>100 TB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6"/>
                    </a:solidFill>
                  </a:tcPr>
                </a:tc>
              </a:tr>
              <a:tr h="4879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refresh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rate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8/day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8/day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48/day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IN" sz="2000" dirty="0" smtClean="0">
                          <a:latin typeface="Carlito"/>
                          <a:cs typeface="Carlito"/>
                        </a:rPr>
                        <a:t>48/day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B"/>
                    </a:solidFill>
                  </a:tcPr>
                </a:tc>
              </a:tr>
              <a:tr h="7009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Ability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 export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content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 Excel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 smtClean="0">
                          <a:latin typeface="Carlito"/>
                          <a:cs typeface="Carlito"/>
                        </a:rPr>
                        <a:t>CSV</a:t>
                      </a:r>
                      <a:r>
                        <a:rPr lang="en-IN" sz="2000" spc="0" baseline="0" dirty="0" smtClean="0">
                          <a:latin typeface="Carlito"/>
                          <a:cs typeface="Carlito"/>
                        </a:rPr>
                        <a:t> f</a:t>
                      </a:r>
                      <a:r>
                        <a:rPr sz="2000" spc="-5" dirty="0" smtClean="0">
                          <a:latin typeface="Carlito"/>
                          <a:cs typeface="Carlito"/>
                        </a:rPr>
                        <a:t>iles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6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960001" y="2614410"/>
            <a:ext cx="6152488" cy="3631983"/>
            <a:chOff x="4843170" y="2431503"/>
            <a:chExt cx="6152488" cy="3631983"/>
          </a:xfrm>
        </p:grpSpPr>
        <p:sp>
          <p:nvSpPr>
            <p:cNvPr id="5" name="object 5"/>
            <p:cNvSpPr/>
            <p:nvPr/>
          </p:nvSpPr>
          <p:spPr>
            <a:xfrm>
              <a:off x="4843170" y="2477195"/>
              <a:ext cx="566927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3170" y="5445008"/>
              <a:ext cx="566927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27206" y="5496558"/>
              <a:ext cx="566927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64470" y="5458297"/>
              <a:ext cx="568451" cy="566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27207" y="3304032"/>
              <a:ext cx="566927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8731" y="2497835"/>
              <a:ext cx="566927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76131" y="2431503"/>
              <a:ext cx="566927" cy="5684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17" name="object 5"/>
          <p:cNvSpPr/>
          <p:nvPr/>
        </p:nvSpPr>
        <p:spPr>
          <a:xfrm>
            <a:off x="6781800" y="2573968"/>
            <a:ext cx="566927" cy="56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6678459" y="5630725"/>
            <a:ext cx="566927" cy="566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8809726" y="3503702"/>
            <a:ext cx="550163" cy="550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/>
          <p:nvPr/>
        </p:nvSpPr>
        <p:spPr>
          <a:xfrm>
            <a:off x="6784471" y="3470470"/>
            <a:ext cx="566927" cy="56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/>
          <p:cNvSpPr/>
          <p:nvPr/>
        </p:nvSpPr>
        <p:spPr>
          <a:xfrm>
            <a:off x="4960000" y="3482996"/>
            <a:ext cx="566927" cy="568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348" y="2952064"/>
            <a:ext cx="830770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Building Blocks of </a:t>
            </a:r>
            <a:r>
              <a:rPr spc="15" dirty="0"/>
              <a:t>Power</a:t>
            </a:r>
            <a:r>
              <a:rPr spc="10" dirty="0"/>
              <a:t> BI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647268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Building </a:t>
            </a:r>
            <a:r>
              <a:rPr sz="3200" b="1" spc="-5" dirty="0">
                <a:solidFill>
                  <a:srgbClr val="5F4778"/>
                </a:solidFill>
                <a:latin typeface="Carlito"/>
                <a:cs typeface="Carlito"/>
              </a:rPr>
              <a:t>Blocks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of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8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1436" y="1501139"/>
            <a:ext cx="10543032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8880" y="1562353"/>
            <a:ext cx="2233930" cy="1948814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b="1" spc="-10" dirty="0">
                <a:latin typeface="Carlito"/>
                <a:cs typeface="Carlito"/>
              </a:rPr>
              <a:t>Dashboards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dashboard collects </a:t>
            </a:r>
            <a:r>
              <a:rPr sz="1600" spc="-5" dirty="0">
                <a:latin typeface="Carlito"/>
                <a:cs typeface="Carlito"/>
              </a:rPr>
              <a:t>the  </a:t>
            </a:r>
            <a:r>
              <a:rPr sz="1600" spc="-10" dirty="0">
                <a:latin typeface="Carlito"/>
                <a:cs typeface="Carlito"/>
              </a:rPr>
              <a:t>most important metrics on  one </a:t>
            </a:r>
            <a:r>
              <a:rPr sz="1600" spc="-15" dirty="0">
                <a:latin typeface="Carlito"/>
                <a:cs typeface="Carlito"/>
              </a:rPr>
              <a:t>screen </a:t>
            </a:r>
            <a:r>
              <a:rPr sz="1600" spc="-10" dirty="0">
                <a:latin typeface="Carlito"/>
                <a:cs typeface="Carlito"/>
              </a:rPr>
              <a:t>to answer </a:t>
            </a:r>
            <a:r>
              <a:rPr sz="1600" spc="-15" dirty="0" smtClean="0">
                <a:latin typeface="Carlito"/>
                <a:cs typeface="Carlito"/>
              </a:rPr>
              <a:t>users</a:t>
            </a:r>
            <a:r>
              <a:rPr sz="1600" spc="-15" dirty="0">
                <a:latin typeface="Carlito"/>
                <a:cs typeface="Carlito"/>
              </a:rPr>
              <a:t>’ </a:t>
            </a:r>
            <a:r>
              <a:rPr sz="1600" spc="-10" dirty="0">
                <a:latin typeface="Carlito"/>
                <a:cs typeface="Carlito"/>
              </a:rPr>
              <a:t>questions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tell  them a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story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7953" y="1552754"/>
            <a:ext cx="2209800" cy="195580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b="1" spc="-10" dirty="0">
                <a:latin typeface="Carlito"/>
                <a:cs typeface="Carlito"/>
              </a:rPr>
              <a:t>Datasets</a:t>
            </a:r>
            <a:endParaRPr sz="2400" dirty="0">
              <a:latin typeface="Carlito"/>
              <a:cs typeface="Carlito"/>
            </a:endParaRPr>
          </a:p>
          <a:p>
            <a:pPr marL="19050" marR="508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datasets </a:t>
            </a:r>
            <a:r>
              <a:rPr sz="1600" spc="-5" dirty="0">
                <a:latin typeface="Carlito"/>
                <a:cs typeface="Carlito"/>
              </a:rPr>
              <a:t>is the </a:t>
            </a:r>
            <a:r>
              <a:rPr sz="1600" spc="-10" dirty="0">
                <a:latin typeface="Carlito"/>
                <a:cs typeface="Carlito"/>
              </a:rPr>
              <a:t>container </a:t>
            </a:r>
            <a:r>
              <a:rPr sz="1600" spc="-5" dirty="0" smtClean="0">
                <a:latin typeface="Carlito"/>
                <a:cs typeface="Carlito"/>
              </a:rPr>
              <a:t>of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data. </a:t>
            </a:r>
            <a:r>
              <a:rPr sz="1600" spc="-5" dirty="0">
                <a:latin typeface="Carlito"/>
                <a:cs typeface="Carlito"/>
              </a:rPr>
              <a:t>It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Excel  </a:t>
            </a:r>
            <a:r>
              <a:rPr sz="1600" spc="-10" dirty="0">
                <a:latin typeface="Carlito"/>
                <a:cs typeface="Carlito"/>
              </a:rPr>
              <a:t>sheets </a:t>
            </a:r>
            <a:r>
              <a:rPr sz="1600" spc="-5" dirty="0">
                <a:latin typeface="Carlito"/>
                <a:cs typeface="Carlito"/>
              </a:rPr>
              <a:t>or a </a:t>
            </a:r>
            <a:r>
              <a:rPr sz="1600" spc="-10" dirty="0" smtClean="0">
                <a:latin typeface="Carlito"/>
                <a:cs typeface="Carlito"/>
              </a:rPr>
              <a:t>company</a:t>
            </a:r>
            <a:r>
              <a:rPr lang="en-IN" sz="1600" spc="-10" dirty="0" smtClean="0">
                <a:latin typeface="Carlito"/>
                <a:cs typeface="Carlito"/>
              </a:rPr>
              <a:t> </a:t>
            </a:r>
            <a:r>
              <a:rPr sz="1600" spc="-10" dirty="0" smtClean="0">
                <a:latin typeface="Carlito"/>
                <a:cs typeface="Carlito"/>
              </a:rPr>
              <a:t>-</a:t>
            </a:r>
            <a:r>
              <a:rPr lang="en-IN" sz="1600" spc="-10" dirty="0" smtClean="0">
                <a:latin typeface="Carlito"/>
                <a:cs typeface="Carlito"/>
              </a:rPr>
              <a:t> </a:t>
            </a:r>
            <a:r>
              <a:rPr sz="1600" spc="-10" dirty="0" smtClean="0">
                <a:latin typeface="Carlito"/>
                <a:cs typeface="Carlito"/>
              </a:rPr>
              <a:t>owned </a:t>
            </a:r>
            <a:r>
              <a:rPr sz="1600" spc="-10" dirty="0">
                <a:latin typeface="Carlito"/>
                <a:cs typeface="Carlito"/>
              </a:rPr>
              <a:t>database of  customers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1572997"/>
            <a:ext cx="2877819" cy="168443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b="1" spc="-10" dirty="0">
                <a:latin typeface="Carlito"/>
                <a:cs typeface="Carlito"/>
              </a:rPr>
              <a:t>Visualization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975"/>
              </a:spcBef>
            </a:pPr>
            <a:r>
              <a:rPr sz="1600" spc="-10" dirty="0">
                <a:latin typeface="Carlito"/>
                <a:cs typeface="Carlito"/>
              </a:rPr>
              <a:t>Visualization </a:t>
            </a:r>
            <a:r>
              <a:rPr sz="1600" spc="-5" dirty="0">
                <a:latin typeface="Carlito"/>
                <a:cs typeface="Carlito"/>
              </a:rPr>
              <a:t>is the </a:t>
            </a:r>
            <a:r>
              <a:rPr sz="1600" spc="-10" dirty="0" smtClean="0">
                <a:latin typeface="Carlito"/>
                <a:cs typeface="Carlito"/>
              </a:rPr>
              <a:t>graphical representation</a:t>
            </a:r>
            <a:r>
              <a:rPr lang="en-IN" sz="1600" spc="-10" dirty="0" smtClean="0">
                <a:latin typeface="Carlito"/>
                <a:cs typeface="Carlito"/>
              </a:rPr>
              <a:t> </a:t>
            </a:r>
            <a:r>
              <a:rPr sz="1600" spc="-10" dirty="0" smtClean="0">
                <a:latin typeface="Carlito"/>
                <a:cs typeface="Carlito"/>
              </a:rPr>
              <a:t>of information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spc="-10" dirty="0">
                <a:latin typeface="Carlito"/>
                <a:cs typeface="Carlito"/>
              </a:rPr>
              <a:t>using </a:t>
            </a:r>
            <a:r>
              <a:rPr sz="1600" spc="-5" dirty="0" smtClean="0">
                <a:latin typeface="Carlito"/>
                <a:cs typeface="Carlito"/>
              </a:rPr>
              <a:t>charts,</a:t>
            </a:r>
            <a:r>
              <a:rPr lang="en-IN" sz="1600" spc="-5" dirty="0" smtClean="0">
                <a:latin typeface="Carlito"/>
                <a:cs typeface="Carlito"/>
              </a:rPr>
              <a:t> </a:t>
            </a:r>
            <a:r>
              <a:rPr sz="1600" spc="-10" dirty="0" smtClean="0">
                <a:latin typeface="Carlito"/>
                <a:cs typeface="Carlito"/>
              </a:rPr>
              <a:t>graphs</a:t>
            </a:r>
            <a:r>
              <a:rPr sz="1600" spc="-10" dirty="0">
                <a:latin typeface="Carlito"/>
                <a:cs typeface="Carlito"/>
              </a:rPr>
              <a:t>, maps,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etc.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2439" y="3460767"/>
            <a:ext cx="1587500" cy="217816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85"/>
              </a:spcBef>
            </a:pPr>
            <a:r>
              <a:rPr sz="2400" b="1" spc="-10" dirty="0">
                <a:latin typeface="Carlito"/>
                <a:cs typeface="Carlito"/>
              </a:rPr>
              <a:t>Reports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980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report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dirty="0">
                <a:latin typeface="Carlito"/>
                <a:cs typeface="Carlito"/>
              </a:rPr>
              <a:t>multi- </a:t>
            </a:r>
            <a:r>
              <a:rPr sz="1600" spc="-10" dirty="0" smtClean="0">
                <a:latin typeface="Carlito"/>
                <a:cs typeface="Carlito"/>
              </a:rPr>
              <a:t>perspective </a:t>
            </a:r>
            <a:r>
              <a:rPr sz="1600" spc="-10" dirty="0">
                <a:latin typeface="Carlito"/>
                <a:cs typeface="Carlito"/>
              </a:rPr>
              <a:t>view  </a:t>
            </a:r>
            <a:r>
              <a:rPr sz="1600" spc="-5" dirty="0">
                <a:latin typeface="Carlito"/>
                <a:cs typeface="Carlito"/>
              </a:rPr>
              <a:t>with visuals </a:t>
            </a:r>
            <a:r>
              <a:rPr sz="1600" spc="-10" dirty="0">
                <a:latin typeface="Carlito"/>
                <a:cs typeface="Carlito"/>
              </a:rPr>
              <a:t>that  </a:t>
            </a:r>
            <a:r>
              <a:rPr sz="1600" spc="-15" dirty="0">
                <a:latin typeface="Carlito"/>
                <a:cs typeface="Carlito"/>
              </a:rPr>
              <a:t>represent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different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2130" y="3649726"/>
            <a:ext cx="172593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Tiles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46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Power </a:t>
            </a:r>
            <a:r>
              <a:rPr sz="1600" spc="-5" dirty="0">
                <a:latin typeface="Carlito"/>
                <a:cs typeface="Carlito"/>
              </a:rPr>
              <a:t>BI tile is a  </a:t>
            </a:r>
            <a:r>
              <a:rPr sz="1600" spc="-5" dirty="0" smtClean="0">
                <a:latin typeface="Carlito"/>
                <a:cs typeface="Carlito"/>
              </a:rPr>
              <a:t>snapshot</a:t>
            </a:r>
            <a:r>
              <a:rPr lang="en-IN" sz="1600" spc="-5" dirty="0" smtClean="0">
                <a:latin typeface="Carlito"/>
                <a:cs typeface="Carlito"/>
              </a:rPr>
              <a:t> </a:t>
            </a:r>
            <a:r>
              <a:rPr sz="1600" spc="-5" dirty="0" smtClean="0">
                <a:latin typeface="Carlito"/>
                <a:cs typeface="Carlito"/>
              </a:rPr>
              <a:t>of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  </a:t>
            </a:r>
            <a:r>
              <a:rPr sz="1600" spc="-5" dirty="0">
                <a:latin typeface="Carlito"/>
                <a:cs typeface="Carlito"/>
              </a:rPr>
              <a:t>pinned </a:t>
            </a:r>
            <a:r>
              <a:rPr sz="1600" spc="-10" dirty="0">
                <a:latin typeface="Carlito"/>
                <a:cs typeface="Carlito"/>
              </a:rPr>
              <a:t>to the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2130" y="4933950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dashboard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25296" y="3361944"/>
            <a:ext cx="7911465" cy="2467610"/>
          </a:xfrm>
          <a:custGeom>
            <a:avLst/>
            <a:gdLst/>
            <a:ahLst/>
            <a:cxnLst/>
            <a:rect l="l" t="t" r="r" b="b"/>
            <a:pathLst>
              <a:path w="7911465" h="2467610">
                <a:moveTo>
                  <a:pt x="3852671" y="729996"/>
                </a:moveTo>
                <a:lnTo>
                  <a:pt x="4482083" y="729996"/>
                </a:lnTo>
                <a:lnTo>
                  <a:pt x="4482083" y="172212"/>
                </a:lnTo>
                <a:lnTo>
                  <a:pt x="3852671" y="172212"/>
                </a:lnTo>
                <a:lnTo>
                  <a:pt x="3852671" y="729996"/>
                </a:lnTo>
                <a:close/>
              </a:path>
              <a:path w="7911465" h="2467610">
                <a:moveTo>
                  <a:pt x="0" y="729996"/>
                </a:moveTo>
                <a:lnTo>
                  <a:pt x="659891" y="729996"/>
                </a:lnTo>
                <a:lnTo>
                  <a:pt x="659891" y="0"/>
                </a:lnTo>
                <a:lnTo>
                  <a:pt x="0" y="0"/>
                </a:lnTo>
                <a:lnTo>
                  <a:pt x="0" y="729996"/>
                </a:lnTo>
                <a:close/>
              </a:path>
              <a:path w="7911465" h="2467610">
                <a:moveTo>
                  <a:pt x="3339083" y="2467356"/>
                </a:moveTo>
                <a:lnTo>
                  <a:pt x="4049267" y="2467356"/>
                </a:lnTo>
                <a:lnTo>
                  <a:pt x="4049267" y="1840992"/>
                </a:lnTo>
                <a:lnTo>
                  <a:pt x="3339083" y="1840992"/>
                </a:lnTo>
                <a:lnTo>
                  <a:pt x="3339083" y="2467356"/>
                </a:lnTo>
                <a:close/>
              </a:path>
              <a:path w="7911465" h="2467610">
                <a:moveTo>
                  <a:pt x="7286244" y="2452116"/>
                </a:moveTo>
                <a:lnTo>
                  <a:pt x="7911084" y="2452116"/>
                </a:lnTo>
                <a:lnTo>
                  <a:pt x="7911084" y="1836420"/>
                </a:lnTo>
                <a:lnTo>
                  <a:pt x="7286244" y="1836420"/>
                </a:lnTo>
                <a:lnTo>
                  <a:pt x="7286244" y="245211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25296" y="3361944"/>
            <a:ext cx="8404859" cy="2467354"/>
            <a:chOff x="1225296" y="3361944"/>
            <a:chExt cx="8404859" cy="2467354"/>
          </a:xfrm>
        </p:grpSpPr>
        <p:sp>
          <p:nvSpPr>
            <p:cNvPr id="13" name="object 13"/>
            <p:cNvSpPr/>
            <p:nvPr/>
          </p:nvSpPr>
          <p:spPr>
            <a:xfrm>
              <a:off x="5077967" y="3534155"/>
              <a:ext cx="629412" cy="557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5296" y="3361944"/>
              <a:ext cx="659891" cy="7299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75776" y="3500628"/>
              <a:ext cx="754379" cy="656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64379" y="5202935"/>
              <a:ext cx="710184" cy="6263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1540" y="5198364"/>
              <a:ext cx="624840" cy="6156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18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186" y="2952064"/>
            <a:ext cx="732980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Architecture of </a:t>
            </a:r>
            <a:r>
              <a:rPr spc="15" dirty="0"/>
              <a:t>Power</a:t>
            </a:r>
            <a:r>
              <a:rPr dirty="0"/>
              <a:t> </a:t>
            </a:r>
            <a:r>
              <a:rPr spc="10" dirty="0"/>
              <a:t>BI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5112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5F4778"/>
                </a:solidFill>
                <a:latin typeface="Carlito"/>
                <a:cs typeface="Carlito"/>
              </a:rPr>
              <a:t>Architecture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of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4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70020" y="3422903"/>
            <a:ext cx="623570" cy="251460"/>
            <a:chOff x="3970020" y="3422903"/>
            <a:chExt cx="623570" cy="251460"/>
          </a:xfrm>
        </p:grpSpPr>
        <p:sp>
          <p:nvSpPr>
            <p:cNvPr id="4" name="object 4"/>
            <p:cNvSpPr/>
            <p:nvPr/>
          </p:nvSpPr>
          <p:spPr>
            <a:xfrm>
              <a:off x="3984498" y="3437381"/>
              <a:ext cx="594360" cy="222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84498" y="3437381"/>
              <a:ext cx="594360" cy="222885"/>
            </a:xfrm>
            <a:custGeom>
              <a:avLst/>
              <a:gdLst/>
              <a:ahLst/>
              <a:cxnLst/>
              <a:rect l="l" t="t" r="r" b="b"/>
              <a:pathLst>
                <a:path w="594360" h="222885">
                  <a:moveTo>
                    <a:pt x="0" y="55625"/>
                  </a:moveTo>
                  <a:lnTo>
                    <a:pt x="483107" y="55625"/>
                  </a:lnTo>
                  <a:lnTo>
                    <a:pt x="483107" y="0"/>
                  </a:lnTo>
                  <a:lnTo>
                    <a:pt x="594360" y="111251"/>
                  </a:lnTo>
                  <a:lnTo>
                    <a:pt x="483107" y="222503"/>
                  </a:lnTo>
                  <a:lnTo>
                    <a:pt x="483107" y="166877"/>
                  </a:lnTo>
                  <a:lnTo>
                    <a:pt x="0" y="166877"/>
                  </a:lnTo>
                  <a:lnTo>
                    <a:pt x="0" y="5562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843498" y="3733853"/>
            <a:ext cx="930275" cy="495300"/>
            <a:chOff x="3843498" y="3733853"/>
            <a:chExt cx="930275" cy="495300"/>
          </a:xfrm>
        </p:grpSpPr>
        <p:sp>
          <p:nvSpPr>
            <p:cNvPr id="7" name="object 7"/>
            <p:cNvSpPr/>
            <p:nvPr/>
          </p:nvSpPr>
          <p:spPr>
            <a:xfrm>
              <a:off x="3843498" y="3733853"/>
              <a:ext cx="929698" cy="495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0396" y="3787140"/>
              <a:ext cx="754379" cy="4267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4770" y="3755898"/>
              <a:ext cx="812800" cy="387350"/>
            </a:xfrm>
            <a:custGeom>
              <a:avLst/>
              <a:gdLst/>
              <a:ahLst/>
              <a:cxnLst/>
              <a:rect l="l" t="t" r="r" b="b"/>
              <a:pathLst>
                <a:path w="812800" h="387350">
                  <a:moveTo>
                    <a:pt x="747776" y="0"/>
                  </a:moveTo>
                  <a:lnTo>
                    <a:pt x="64515" y="0"/>
                  </a:lnTo>
                  <a:lnTo>
                    <a:pt x="39379" y="5062"/>
                  </a:lnTo>
                  <a:lnTo>
                    <a:pt x="18875" y="18875"/>
                  </a:lnTo>
                  <a:lnTo>
                    <a:pt x="5062" y="39379"/>
                  </a:lnTo>
                  <a:lnTo>
                    <a:pt x="0" y="64515"/>
                  </a:lnTo>
                  <a:lnTo>
                    <a:pt x="0" y="322579"/>
                  </a:lnTo>
                  <a:lnTo>
                    <a:pt x="5062" y="347716"/>
                  </a:lnTo>
                  <a:lnTo>
                    <a:pt x="18875" y="368220"/>
                  </a:lnTo>
                  <a:lnTo>
                    <a:pt x="39379" y="382033"/>
                  </a:lnTo>
                  <a:lnTo>
                    <a:pt x="64515" y="387095"/>
                  </a:lnTo>
                  <a:lnTo>
                    <a:pt x="747776" y="387095"/>
                  </a:lnTo>
                  <a:lnTo>
                    <a:pt x="772912" y="382033"/>
                  </a:lnTo>
                  <a:lnTo>
                    <a:pt x="793416" y="368220"/>
                  </a:lnTo>
                  <a:lnTo>
                    <a:pt x="807229" y="347716"/>
                  </a:lnTo>
                  <a:lnTo>
                    <a:pt x="812291" y="322579"/>
                  </a:lnTo>
                  <a:lnTo>
                    <a:pt x="812291" y="64515"/>
                  </a:lnTo>
                  <a:lnTo>
                    <a:pt x="807229" y="39379"/>
                  </a:lnTo>
                  <a:lnTo>
                    <a:pt x="793416" y="18875"/>
                  </a:lnTo>
                  <a:lnTo>
                    <a:pt x="772912" y="5062"/>
                  </a:lnTo>
                  <a:lnTo>
                    <a:pt x="747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4770" y="3755898"/>
              <a:ext cx="812800" cy="387350"/>
            </a:xfrm>
            <a:custGeom>
              <a:avLst/>
              <a:gdLst/>
              <a:ahLst/>
              <a:cxnLst/>
              <a:rect l="l" t="t" r="r" b="b"/>
              <a:pathLst>
                <a:path w="812800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5" y="0"/>
                  </a:lnTo>
                  <a:lnTo>
                    <a:pt x="747776" y="0"/>
                  </a:lnTo>
                  <a:lnTo>
                    <a:pt x="772912" y="5062"/>
                  </a:lnTo>
                  <a:lnTo>
                    <a:pt x="793416" y="18875"/>
                  </a:lnTo>
                  <a:lnTo>
                    <a:pt x="807229" y="39379"/>
                  </a:lnTo>
                  <a:lnTo>
                    <a:pt x="812291" y="64515"/>
                  </a:lnTo>
                  <a:lnTo>
                    <a:pt x="812291" y="322579"/>
                  </a:lnTo>
                  <a:lnTo>
                    <a:pt x="807229" y="347716"/>
                  </a:lnTo>
                  <a:lnTo>
                    <a:pt x="793416" y="368220"/>
                  </a:lnTo>
                  <a:lnTo>
                    <a:pt x="772912" y="382033"/>
                  </a:lnTo>
                  <a:lnTo>
                    <a:pt x="747776" y="387095"/>
                  </a:lnTo>
                  <a:lnTo>
                    <a:pt x="64515" y="387095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36314" y="3836670"/>
            <a:ext cx="6512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Publish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80562" y="2950517"/>
            <a:ext cx="983615" cy="495300"/>
            <a:chOff x="7880562" y="2950517"/>
            <a:chExt cx="983615" cy="495300"/>
          </a:xfrm>
        </p:grpSpPr>
        <p:sp>
          <p:nvSpPr>
            <p:cNvPr id="13" name="object 13"/>
            <p:cNvSpPr/>
            <p:nvPr/>
          </p:nvSpPr>
          <p:spPr>
            <a:xfrm>
              <a:off x="7880562" y="2950517"/>
              <a:ext cx="983063" cy="495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6239" y="3003803"/>
              <a:ext cx="708659" cy="426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11845" y="2972561"/>
              <a:ext cx="866140" cy="387350"/>
            </a:xfrm>
            <a:custGeom>
              <a:avLst/>
              <a:gdLst/>
              <a:ahLst/>
              <a:cxnLst/>
              <a:rect l="l" t="t" r="r" b="b"/>
              <a:pathLst>
                <a:path w="866140" h="387350">
                  <a:moveTo>
                    <a:pt x="801115" y="0"/>
                  </a:moveTo>
                  <a:lnTo>
                    <a:pt x="64515" y="0"/>
                  </a:lnTo>
                  <a:lnTo>
                    <a:pt x="39379" y="5062"/>
                  </a:lnTo>
                  <a:lnTo>
                    <a:pt x="18875" y="18875"/>
                  </a:lnTo>
                  <a:lnTo>
                    <a:pt x="5062" y="39379"/>
                  </a:lnTo>
                  <a:lnTo>
                    <a:pt x="0" y="64515"/>
                  </a:lnTo>
                  <a:lnTo>
                    <a:pt x="0" y="322579"/>
                  </a:lnTo>
                  <a:lnTo>
                    <a:pt x="5062" y="347716"/>
                  </a:lnTo>
                  <a:lnTo>
                    <a:pt x="18875" y="368220"/>
                  </a:lnTo>
                  <a:lnTo>
                    <a:pt x="39379" y="382033"/>
                  </a:lnTo>
                  <a:lnTo>
                    <a:pt x="64515" y="387096"/>
                  </a:lnTo>
                  <a:lnTo>
                    <a:pt x="801115" y="387096"/>
                  </a:lnTo>
                  <a:lnTo>
                    <a:pt x="826252" y="382033"/>
                  </a:lnTo>
                  <a:lnTo>
                    <a:pt x="846756" y="368220"/>
                  </a:lnTo>
                  <a:lnTo>
                    <a:pt x="860569" y="347716"/>
                  </a:lnTo>
                  <a:lnTo>
                    <a:pt x="865631" y="322579"/>
                  </a:lnTo>
                  <a:lnTo>
                    <a:pt x="865631" y="64515"/>
                  </a:lnTo>
                  <a:lnTo>
                    <a:pt x="860569" y="39379"/>
                  </a:lnTo>
                  <a:lnTo>
                    <a:pt x="846756" y="18875"/>
                  </a:lnTo>
                  <a:lnTo>
                    <a:pt x="826252" y="5062"/>
                  </a:lnTo>
                  <a:lnTo>
                    <a:pt x="801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1845" y="2972561"/>
              <a:ext cx="866140" cy="387350"/>
            </a:xfrm>
            <a:custGeom>
              <a:avLst/>
              <a:gdLst/>
              <a:ahLst/>
              <a:cxnLst/>
              <a:rect l="l" t="t" r="r" b="b"/>
              <a:pathLst>
                <a:path w="866140" h="387350">
                  <a:moveTo>
                    <a:pt x="0" y="64515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5" y="0"/>
                  </a:lnTo>
                  <a:lnTo>
                    <a:pt x="801115" y="0"/>
                  </a:lnTo>
                  <a:lnTo>
                    <a:pt x="826252" y="5062"/>
                  </a:lnTo>
                  <a:lnTo>
                    <a:pt x="846756" y="18875"/>
                  </a:lnTo>
                  <a:lnTo>
                    <a:pt x="860569" y="39379"/>
                  </a:lnTo>
                  <a:lnTo>
                    <a:pt x="865631" y="64515"/>
                  </a:lnTo>
                  <a:lnTo>
                    <a:pt x="865631" y="322579"/>
                  </a:lnTo>
                  <a:lnTo>
                    <a:pt x="860569" y="347716"/>
                  </a:lnTo>
                  <a:lnTo>
                    <a:pt x="846756" y="368220"/>
                  </a:lnTo>
                  <a:lnTo>
                    <a:pt x="826252" y="382033"/>
                  </a:lnTo>
                  <a:lnTo>
                    <a:pt x="801115" y="387096"/>
                  </a:lnTo>
                  <a:lnTo>
                    <a:pt x="64515" y="387096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79"/>
                  </a:lnTo>
                  <a:lnTo>
                    <a:pt x="0" y="64515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22157" y="3052698"/>
            <a:ext cx="65582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Carlito"/>
                <a:cs typeface="Carlito"/>
              </a:rPr>
              <a:t>A</a:t>
            </a:r>
            <a:r>
              <a:rPr sz="1200" b="1" spc="-5" dirty="0">
                <a:latin typeface="Carlito"/>
                <a:cs typeface="Carlito"/>
              </a:rPr>
              <a:t>c</a:t>
            </a:r>
            <a:r>
              <a:rPr sz="1200" b="1" dirty="0">
                <a:latin typeface="Carlito"/>
                <a:cs typeface="Carlito"/>
              </a:rPr>
              <a:t>c</a:t>
            </a:r>
            <a:r>
              <a:rPr sz="1200" b="1" spc="-5" dirty="0">
                <a:latin typeface="Carlito"/>
                <a:cs typeface="Carlito"/>
              </a:rPr>
              <a:t>e</a:t>
            </a:r>
            <a:r>
              <a:rPr sz="1200" b="1" dirty="0">
                <a:latin typeface="Carlito"/>
                <a:cs typeface="Carlito"/>
              </a:rPr>
              <a:t>ss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78019" y="1847626"/>
            <a:ext cx="1742439" cy="1663064"/>
            <a:chOff x="5463492" y="1836420"/>
            <a:chExt cx="1742439" cy="1663064"/>
          </a:xfrm>
        </p:grpSpPr>
        <p:sp>
          <p:nvSpPr>
            <p:cNvPr id="19" name="object 19"/>
            <p:cNvSpPr/>
            <p:nvPr/>
          </p:nvSpPr>
          <p:spPr>
            <a:xfrm>
              <a:off x="5463492" y="2065884"/>
              <a:ext cx="1742002" cy="12494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1160" y="1836420"/>
              <a:ext cx="1662684" cy="16626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67221" y="2577464"/>
            <a:ext cx="102038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rlito"/>
                <a:cs typeface="Carlito"/>
              </a:rPr>
              <a:t>Power</a:t>
            </a:r>
            <a:r>
              <a:rPr sz="1600" b="1" spc="-7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BI  Service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11010" y="4859401"/>
            <a:ext cx="1176655" cy="1176655"/>
            <a:chOff x="5756101" y="4568906"/>
            <a:chExt cx="1176655" cy="1176655"/>
          </a:xfrm>
        </p:grpSpPr>
        <p:sp>
          <p:nvSpPr>
            <p:cNvPr id="23" name="object 23"/>
            <p:cNvSpPr/>
            <p:nvPr/>
          </p:nvSpPr>
          <p:spPr>
            <a:xfrm>
              <a:off x="5756101" y="4568906"/>
              <a:ext cx="1176597" cy="11765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63767" y="4576572"/>
              <a:ext cx="1097280" cy="10972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324855" y="3322320"/>
            <a:ext cx="2148840" cy="1080770"/>
            <a:chOff x="5324855" y="3322320"/>
            <a:chExt cx="2148840" cy="1080770"/>
          </a:xfrm>
        </p:grpSpPr>
        <p:sp>
          <p:nvSpPr>
            <p:cNvPr id="26" name="object 26"/>
            <p:cNvSpPr/>
            <p:nvPr/>
          </p:nvSpPr>
          <p:spPr>
            <a:xfrm>
              <a:off x="6230353" y="3852720"/>
              <a:ext cx="412568" cy="5500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4580" y="3860292"/>
              <a:ext cx="470915" cy="4709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25083" y="4061460"/>
              <a:ext cx="710184" cy="1447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51753" y="4106418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3946" y="0"/>
                  </a:lnTo>
                </a:path>
              </a:pathLst>
            </a:custGeom>
            <a:ln w="38100">
              <a:solidFill>
                <a:srgbClr val="EF7E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09588" y="4061460"/>
              <a:ext cx="710183" cy="1447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36258" y="4106418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3946" y="0"/>
                  </a:lnTo>
                </a:path>
              </a:pathLst>
            </a:custGeom>
            <a:ln w="38100">
              <a:solidFill>
                <a:srgbClr val="EF7E0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37631" y="3840480"/>
              <a:ext cx="297179" cy="533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1159" y="3870960"/>
              <a:ext cx="175260" cy="4191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71159" y="3870960"/>
              <a:ext cx="175260" cy="419100"/>
            </a:xfrm>
            <a:custGeom>
              <a:avLst/>
              <a:gdLst/>
              <a:ahLst/>
              <a:cxnLst/>
              <a:rect l="l" t="t" r="r" b="b"/>
              <a:pathLst>
                <a:path w="175260" h="419100">
                  <a:moveTo>
                    <a:pt x="0" y="87629"/>
                  </a:moveTo>
                  <a:lnTo>
                    <a:pt x="87629" y="0"/>
                  </a:lnTo>
                  <a:lnTo>
                    <a:pt x="175260" y="87629"/>
                  </a:lnTo>
                  <a:lnTo>
                    <a:pt x="131444" y="87629"/>
                  </a:lnTo>
                  <a:lnTo>
                    <a:pt x="131444" y="419100"/>
                  </a:lnTo>
                  <a:lnTo>
                    <a:pt x="43814" y="419100"/>
                  </a:lnTo>
                  <a:lnTo>
                    <a:pt x="43814" y="87629"/>
                  </a:lnTo>
                  <a:lnTo>
                    <a:pt x="0" y="87629"/>
                  </a:lnTo>
                  <a:close/>
                </a:path>
              </a:pathLst>
            </a:custGeom>
            <a:ln w="6096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47560" y="3829812"/>
              <a:ext cx="288035" cy="5699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81088" y="3858768"/>
              <a:ext cx="166115" cy="4556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81088" y="3858768"/>
              <a:ext cx="166370" cy="455930"/>
            </a:xfrm>
            <a:custGeom>
              <a:avLst/>
              <a:gdLst/>
              <a:ahLst/>
              <a:cxnLst/>
              <a:rect l="l" t="t" r="r" b="b"/>
              <a:pathLst>
                <a:path w="166370" h="455929">
                  <a:moveTo>
                    <a:pt x="0" y="372617"/>
                  </a:moveTo>
                  <a:lnTo>
                    <a:pt x="41528" y="372617"/>
                  </a:lnTo>
                  <a:lnTo>
                    <a:pt x="41528" y="0"/>
                  </a:lnTo>
                  <a:lnTo>
                    <a:pt x="124586" y="0"/>
                  </a:lnTo>
                  <a:lnTo>
                    <a:pt x="124586" y="372617"/>
                  </a:lnTo>
                  <a:lnTo>
                    <a:pt x="166115" y="372617"/>
                  </a:lnTo>
                  <a:lnTo>
                    <a:pt x="83057" y="455675"/>
                  </a:lnTo>
                  <a:lnTo>
                    <a:pt x="0" y="372617"/>
                  </a:lnTo>
                  <a:close/>
                </a:path>
              </a:pathLst>
            </a:custGeom>
            <a:ln w="6096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0951" y="3328416"/>
              <a:ext cx="2136775" cy="480059"/>
            </a:xfrm>
            <a:custGeom>
              <a:avLst/>
              <a:gdLst/>
              <a:ahLst/>
              <a:cxnLst/>
              <a:rect l="l" t="t" r="r" b="b"/>
              <a:pathLst>
                <a:path w="2136775" h="480060">
                  <a:moveTo>
                    <a:pt x="2056638" y="0"/>
                  </a:moveTo>
                  <a:lnTo>
                    <a:pt x="80010" y="0"/>
                  </a:ln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0" y="400050"/>
                  </a:lnTo>
                  <a:lnTo>
                    <a:pt x="6286" y="431196"/>
                  </a:lnTo>
                  <a:lnTo>
                    <a:pt x="23431" y="456628"/>
                  </a:lnTo>
                  <a:lnTo>
                    <a:pt x="48863" y="473773"/>
                  </a:lnTo>
                  <a:lnTo>
                    <a:pt x="80010" y="480060"/>
                  </a:lnTo>
                  <a:lnTo>
                    <a:pt x="2056638" y="480060"/>
                  </a:lnTo>
                  <a:lnTo>
                    <a:pt x="2087784" y="473773"/>
                  </a:lnTo>
                  <a:lnTo>
                    <a:pt x="2113216" y="456628"/>
                  </a:lnTo>
                  <a:lnTo>
                    <a:pt x="2130361" y="431196"/>
                  </a:lnTo>
                  <a:lnTo>
                    <a:pt x="2136648" y="400050"/>
                  </a:lnTo>
                  <a:lnTo>
                    <a:pt x="2136648" y="80010"/>
                  </a:lnTo>
                  <a:lnTo>
                    <a:pt x="2130361" y="48863"/>
                  </a:lnTo>
                  <a:lnTo>
                    <a:pt x="2113216" y="23431"/>
                  </a:lnTo>
                  <a:lnTo>
                    <a:pt x="2087784" y="6286"/>
                  </a:lnTo>
                  <a:lnTo>
                    <a:pt x="2056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0951" y="3328416"/>
              <a:ext cx="2136775" cy="480059"/>
            </a:xfrm>
            <a:custGeom>
              <a:avLst/>
              <a:gdLst/>
              <a:ahLst/>
              <a:cxnLst/>
              <a:rect l="l" t="t" r="r" b="b"/>
              <a:pathLst>
                <a:path w="2136775" h="480060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10" y="0"/>
                  </a:lnTo>
                  <a:lnTo>
                    <a:pt x="2056638" y="0"/>
                  </a:lnTo>
                  <a:lnTo>
                    <a:pt x="2087784" y="6286"/>
                  </a:lnTo>
                  <a:lnTo>
                    <a:pt x="2113216" y="23431"/>
                  </a:lnTo>
                  <a:lnTo>
                    <a:pt x="2130361" y="48863"/>
                  </a:lnTo>
                  <a:lnTo>
                    <a:pt x="2136648" y="80010"/>
                  </a:lnTo>
                  <a:lnTo>
                    <a:pt x="2136648" y="400050"/>
                  </a:lnTo>
                  <a:lnTo>
                    <a:pt x="2130361" y="431196"/>
                  </a:lnTo>
                  <a:lnTo>
                    <a:pt x="2113216" y="456628"/>
                  </a:lnTo>
                  <a:lnTo>
                    <a:pt x="2087784" y="473773"/>
                  </a:lnTo>
                  <a:lnTo>
                    <a:pt x="2056638" y="480060"/>
                  </a:lnTo>
                  <a:lnTo>
                    <a:pt x="80010" y="480060"/>
                  </a:lnTo>
                  <a:lnTo>
                    <a:pt x="48863" y="473773"/>
                  </a:lnTo>
                  <a:lnTo>
                    <a:pt x="23431" y="456628"/>
                  </a:lnTo>
                  <a:lnTo>
                    <a:pt x="6286" y="431196"/>
                  </a:lnTo>
                  <a:lnTo>
                    <a:pt x="0" y="400050"/>
                  </a:lnTo>
                  <a:lnTo>
                    <a:pt x="0" y="800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521833" y="3404360"/>
            <a:ext cx="22505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Power </a:t>
            </a:r>
            <a:r>
              <a:rPr sz="1800" b="1" dirty="0">
                <a:latin typeface="Carlito"/>
                <a:cs typeface="Carlito"/>
              </a:rPr>
              <a:t>BI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Gateway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95916" y="2593848"/>
            <a:ext cx="664845" cy="585470"/>
            <a:chOff x="9995916" y="2593848"/>
            <a:chExt cx="664845" cy="585470"/>
          </a:xfrm>
        </p:grpSpPr>
        <p:sp>
          <p:nvSpPr>
            <p:cNvPr id="42" name="object 42"/>
            <p:cNvSpPr/>
            <p:nvPr/>
          </p:nvSpPr>
          <p:spPr>
            <a:xfrm>
              <a:off x="10042093" y="2631948"/>
              <a:ext cx="588873" cy="5471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95916" y="2593848"/>
              <a:ext cx="664464" cy="5471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430511" y="2503932"/>
            <a:ext cx="441959" cy="859790"/>
            <a:chOff x="9430511" y="2503932"/>
            <a:chExt cx="441959" cy="859790"/>
          </a:xfrm>
        </p:grpSpPr>
        <p:sp>
          <p:nvSpPr>
            <p:cNvPr id="45" name="object 45"/>
            <p:cNvSpPr/>
            <p:nvPr/>
          </p:nvSpPr>
          <p:spPr>
            <a:xfrm>
              <a:off x="9446077" y="2531364"/>
              <a:ext cx="380348" cy="8321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30511" y="2503932"/>
              <a:ext cx="441959" cy="832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9176004" y="3486911"/>
            <a:ext cx="2022475" cy="1664335"/>
            <a:chOff x="9176004" y="3486911"/>
            <a:chExt cx="2022475" cy="1664335"/>
          </a:xfrm>
        </p:grpSpPr>
        <p:sp>
          <p:nvSpPr>
            <p:cNvPr id="48" name="object 48"/>
            <p:cNvSpPr/>
            <p:nvPr/>
          </p:nvSpPr>
          <p:spPr>
            <a:xfrm>
              <a:off x="9544789" y="3581504"/>
              <a:ext cx="1187230" cy="103458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552432" y="3525011"/>
              <a:ext cx="1107948" cy="10927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83268" y="3486911"/>
              <a:ext cx="1446276" cy="91135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82100" y="4602479"/>
              <a:ext cx="2010410" cy="542925"/>
            </a:xfrm>
            <a:custGeom>
              <a:avLst/>
              <a:gdLst/>
              <a:ahLst/>
              <a:cxnLst/>
              <a:rect l="l" t="t" r="r" b="b"/>
              <a:pathLst>
                <a:path w="2010409" h="542925">
                  <a:moveTo>
                    <a:pt x="1919731" y="0"/>
                  </a:moveTo>
                  <a:lnTo>
                    <a:pt x="90424" y="0"/>
                  </a:lnTo>
                  <a:lnTo>
                    <a:pt x="55239" y="7110"/>
                  </a:lnTo>
                  <a:lnTo>
                    <a:pt x="26495" y="26495"/>
                  </a:lnTo>
                  <a:lnTo>
                    <a:pt x="7110" y="55239"/>
                  </a:lnTo>
                  <a:lnTo>
                    <a:pt x="0" y="90424"/>
                  </a:lnTo>
                  <a:lnTo>
                    <a:pt x="0" y="452120"/>
                  </a:lnTo>
                  <a:lnTo>
                    <a:pt x="7110" y="487304"/>
                  </a:lnTo>
                  <a:lnTo>
                    <a:pt x="26495" y="516048"/>
                  </a:lnTo>
                  <a:lnTo>
                    <a:pt x="55239" y="535433"/>
                  </a:lnTo>
                  <a:lnTo>
                    <a:pt x="90424" y="542544"/>
                  </a:lnTo>
                  <a:lnTo>
                    <a:pt x="1919731" y="542544"/>
                  </a:lnTo>
                  <a:lnTo>
                    <a:pt x="1954916" y="535433"/>
                  </a:lnTo>
                  <a:lnTo>
                    <a:pt x="1983660" y="516048"/>
                  </a:lnTo>
                  <a:lnTo>
                    <a:pt x="2003045" y="487304"/>
                  </a:lnTo>
                  <a:lnTo>
                    <a:pt x="2010155" y="452120"/>
                  </a:lnTo>
                  <a:lnTo>
                    <a:pt x="2010155" y="90424"/>
                  </a:lnTo>
                  <a:lnTo>
                    <a:pt x="2003045" y="55239"/>
                  </a:lnTo>
                  <a:lnTo>
                    <a:pt x="1983660" y="26495"/>
                  </a:lnTo>
                  <a:lnTo>
                    <a:pt x="1954916" y="7110"/>
                  </a:lnTo>
                  <a:lnTo>
                    <a:pt x="1919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82100" y="4602479"/>
              <a:ext cx="2010410" cy="542925"/>
            </a:xfrm>
            <a:custGeom>
              <a:avLst/>
              <a:gdLst/>
              <a:ahLst/>
              <a:cxnLst/>
              <a:rect l="l" t="t" r="r" b="b"/>
              <a:pathLst>
                <a:path w="2010409" h="542925">
                  <a:moveTo>
                    <a:pt x="0" y="90424"/>
                  </a:moveTo>
                  <a:lnTo>
                    <a:pt x="7110" y="55239"/>
                  </a:lnTo>
                  <a:lnTo>
                    <a:pt x="26495" y="26495"/>
                  </a:lnTo>
                  <a:lnTo>
                    <a:pt x="55239" y="7110"/>
                  </a:lnTo>
                  <a:lnTo>
                    <a:pt x="90424" y="0"/>
                  </a:lnTo>
                  <a:lnTo>
                    <a:pt x="1919731" y="0"/>
                  </a:lnTo>
                  <a:lnTo>
                    <a:pt x="1954916" y="7110"/>
                  </a:lnTo>
                  <a:lnTo>
                    <a:pt x="1983660" y="26495"/>
                  </a:lnTo>
                  <a:lnTo>
                    <a:pt x="2003045" y="55239"/>
                  </a:lnTo>
                  <a:lnTo>
                    <a:pt x="2010155" y="90424"/>
                  </a:lnTo>
                  <a:lnTo>
                    <a:pt x="2010155" y="452120"/>
                  </a:lnTo>
                  <a:lnTo>
                    <a:pt x="2003045" y="487304"/>
                  </a:lnTo>
                  <a:lnTo>
                    <a:pt x="1983660" y="516048"/>
                  </a:lnTo>
                  <a:lnTo>
                    <a:pt x="1954916" y="535433"/>
                  </a:lnTo>
                  <a:lnTo>
                    <a:pt x="1919731" y="542544"/>
                  </a:lnTo>
                  <a:lnTo>
                    <a:pt x="90424" y="542544"/>
                  </a:lnTo>
                  <a:lnTo>
                    <a:pt x="55239" y="535433"/>
                  </a:lnTo>
                  <a:lnTo>
                    <a:pt x="26495" y="516048"/>
                  </a:lnTo>
                  <a:lnTo>
                    <a:pt x="7110" y="487304"/>
                  </a:lnTo>
                  <a:lnTo>
                    <a:pt x="0" y="452120"/>
                  </a:lnTo>
                  <a:lnTo>
                    <a:pt x="0" y="904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384283" y="4709541"/>
            <a:ext cx="160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Multiple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Devices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985772" y="3476244"/>
            <a:ext cx="189230" cy="349250"/>
            <a:chOff x="1985772" y="3476244"/>
            <a:chExt cx="189230" cy="349250"/>
          </a:xfrm>
        </p:grpSpPr>
        <p:sp>
          <p:nvSpPr>
            <p:cNvPr id="55" name="object 55"/>
            <p:cNvSpPr/>
            <p:nvPr/>
          </p:nvSpPr>
          <p:spPr>
            <a:xfrm>
              <a:off x="2000250" y="3490722"/>
              <a:ext cx="160020" cy="320040"/>
            </a:xfrm>
            <a:custGeom>
              <a:avLst/>
              <a:gdLst/>
              <a:ahLst/>
              <a:cxnLst/>
              <a:rect l="l" t="t" r="r" b="b"/>
              <a:pathLst>
                <a:path w="160019" h="320039">
                  <a:moveTo>
                    <a:pt x="120014" y="0"/>
                  </a:moveTo>
                  <a:lnTo>
                    <a:pt x="40005" y="0"/>
                  </a:lnTo>
                  <a:lnTo>
                    <a:pt x="40005" y="240029"/>
                  </a:lnTo>
                  <a:lnTo>
                    <a:pt x="0" y="240029"/>
                  </a:lnTo>
                  <a:lnTo>
                    <a:pt x="80010" y="320039"/>
                  </a:lnTo>
                  <a:lnTo>
                    <a:pt x="160019" y="240029"/>
                  </a:lnTo>
                  <a:lnTo>
                    <a:pt x="120014" y="240029"/>
                  </a:lnTo>
                  <a:lnTo>
                    <a:pt x="12001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00250" y="3490722"/>
              <a:ext cx="160020" cy="320040"/>
            </a:xfrm>
            <a:custGeom>
              <a:avLst/>
              <a:gdLst/>
              <a:ahLst/>
              <a:cxnLst/>
              <a:rect l="l" t="t" r="r" b="b"/>
              <a:pathLst>
                <a:path w="160019" h="320039">
                  <a:moveTo>
                    <a:pt x="0" y="240029"/>
                  </a:moveTo>
                  <a:lnTo>
                    <a:pt x="40005" y="240029"/>
                  </a:lnTo>
                  <a:lnTo>
                    <a:pt x="40005" y="0"/>
                  </a:lnTo>
                  <a:lnTo>
                    <a:pt x="120014" y="0"/>
                  </a:lnTo>
                  <a:lnTo>
                    <a:pt x="120014" y="240029"/>
                  </a:lnTo>
                  <a:lnTo>
                    <a:pt x="160019" y="240029"/>
                  </a:lnTo>
                  <a:lnTo>
                    <a:pt x="80010" y="320039"/>
                  </a:lnTo>
                  <a:lnTo>
                    <a:pt x="0" y="240029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106402" y="2007128"/>
            <a:ext cx="2329180" cy="1888489"/>
            <a:chOff x="1106402" y="2007128"/>
            <a:chExt cx="2329180" cy="1888489"/>
          </a:xfrm>
        </p:grpSpPr>
        <p:sp>
          <p:nvSpPr>
            <p:cNvPr id="58" name="object 58"/>
            <p:cNvSpPr/>
            <p:nvPr/>
          </p:nvSpPr>
          <p:spPr>
            <a:xfrm>
              <a:off x="1106402" y="2007128"/>
              <a:ext cx="1888279" cy="136394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42238" y="2033778"/>
              <a:ext cx="1762125" cy="1247140"/>
            </a:xfrm>
            <a:custGeom>
              <a:avLst/>
              <a:gdLst/>
              <a:ahLst/>
              <a:cxnLst/>
              <a:rect l="l" t="t" r="r" b="b"/>
              <a:pathLst>
                <a:path w="1762125" h="1247139">
                  <a:moveTo>
                    <a:pt x="1553972" y="0"/>
                  </a:moveTo>
                  <a:lnTo>
                    <a:pt x="207772" y="0"/>
                  </a:lnTo>
                  <a:lnTo>
                    <a:pt x="160133" y="5484"/>
                  </a:lnTo>
                  <a:lnTo>
                    <a:pt x="116401" y="21107"/>
                  </a:lnTo>
                  <a:lnTo>
                    <a:pt x="77823" y="45626"/>
                  </a:lnTo>
                  <a:lnTo>
                    <a:pt x="45646" y="77796"/>
                  </a:lnTo>
                  <a:lnTo>
                    <a:pt x="21119" y="116373"/>
                  </a:lnTo>
                  <a:lnTo>
                    <a:pt x="5487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7" y="1086518"/>
                  </a:lnTo>
                  <a:lnTo>
                    <a:pt x="21119" y="1130258"/>
                  </a:lnTo>
                  <a:lnTo>
                    <a:pt x="45646" y="1168835"/>
                  </a:lnTo>
                  <a:lnTo>
                    <a:pt x="77823" y="1201005"/>
                  </a:lnTo>
                  <a:lnTo>
                    <a:pt x="116401" y="1225524"/>
                  </a:lnTo>
                  <a:lnTo>
                    <a:pt x="160133" y="1241147"/>
                  </a:lnTo>
                  <a:lnTo>
                    <a:pt x="207772" y="1246632"/>
                  </a:lnTo>
                  <a:lnTo>
                    <a:pt x="1553972" y="1246632"/>
                  </a:lnTo>
                  <a:lnTo>
                    <a:pt x="1601630" y="1241147"/>
                  </a:lnTo>
                  <a:lnTo>
                    <a:pt x="1645370" y="1225524"/>
                  </a:lnTo>
                  <a:lnTo>
                    <a:pt x="1683947" y="1201005"/>
                  </a:lnTo>
                  <a:lnTo>
                    <a:pt x="1716117" y="1168835"/>
                  </a:lnTo>
                  <a:lnTo>
                    <a:pt x="1740636" y="1130258"/>
                  </a:lnTo>
                  <a:lnTo>
                    <a:pt x="1756259" y="1086518"/>
                  </a:lnTo>
                  <a:lnTo>
                    <a:pt x="1761744" y="1038860"/>
                  </a:lnTo>
                  <a:lnTo>
                    <a:pt x="1761744" y="207772"/>
                  </a:lnTo>
                  <a:lnTo>
                    <a:pt x="1756259" y="160113"/>
                  </a:lnTo>
                  <a:lnTo>
                    <a:pt x="1740636" y="116373"/>
                  </a:lnTo>
                  <a:lnTo>
                    <a:pt x="1716117" y="77796"/>
                  </a:lnTo>
                  <a:lnTo>
                    <a:pt x="1683947" y="45626"/>
                  </a:lnTo>
                  <a:lnTo>
                    <a:pt x="1645370" y="21107"/>
                  </a:lnTo>
                  <a:lnTo>
                    <a:pt x="1601630" y="5484"/>
                  </a:lnTo>
                  <a:lnTo>
                    <a:pt x="1553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42238" y="2033778"/>
              <a:ext cx="1762125" cy="1247140"/>
            </a:xfrm>
            <a:custGeom>
              <a:avLst/>
              <a:gdLst/>
              <a:ahLst/>
              <a:cxnLst/>
              <a:rect l="l" t="t" r="r" b="b"/>
              <a:pathLst>
                <a:path w="1762125" h="1247139">
                  <a:moveTo>
                    <a:pt x="0" y="207772"/>
                  </a:moveTo>
                  <a:lnTo>
                    <a:pt x="5487" y="160113"/>
                  </a:lnTo>
                  <a:lnTo>
                    <a:pt x="21119" y="116373"/>
                  </a:lnTo>
                  <a:lnTo>
                    <a:pt x="45646" y="77796"/>
                  </a:lnTo>
                  <a:lnTo>
                    <a:pt x="77823" y="45626"/>
                  </a:lnTo>
                  <a:lnTo>
                    <a:pt x="116401" y="21107"/>
                  </a:lnTo>
                  <a:lnTo>
                    <a:pt x="160133" y="5484"/>
                  </a:lnTo>
                  <a:lnTo>
                    <a:pt x="207772" y="0"/>
                  </a:lnTo>
                  <a:lnTo>
                    <a:pt x="1553972" y="0"/>
                  </a:lnTo>
                  <a:lnTo>
                    <a:pt x="1601630" y="5484"/>
                  </a:lnTo>
                  <a:lnTo>
                    <a:pt x="1645370" y="21107"/>
                  </a:lnTo>
                  <a:lnTo>
                    <a:pt x="1683947" y="45626"/>
                  </a:lnTo>
                  <a:lnTo>
                    <a:pt x="1716117" y="77796"/>
                  </a:lnTo>
                  <a:lnTo>
                    <a:pt x="1740636" y="116373"/>
                  </a:lnTo>
                  <a:lnTo>
                    <a:pt x="1756259" y="160113"/>
                  </a:lnTo>
                  <a:lnTo>
                    <a:pt x="1761744" y="207772"/>
                  </a:lnTo>
                  <a:lnTo>
                    <a:pt x="1761744" y="1038860"/>
                  </a:lnTo>
                  <a:lnTo>
                    <a:pt x="1756259" y="1086518"/>
                  </a:lnTo>
                  <a:lnTo>
                    <a:pt x="1740636" y="1130258"/>
                  </a:lnTo>
                  <a:lnTo>
                    <a:pt x="1716117" y="1168835"/>
                  </a:lnTo>
                  <a:lnTo>
                    <a:pt x="1683947" y="1201005"/>
                  </a:lnTo>
                  <a:lnTo>
                    <a:pt x="1645370" y="1225524"/>
                  </a:lnTo>
                  <a:lnTo>
                    <a:pt x="1601630" y="1241147"/>
                  </a:lnTo>
                  <a:lnTo>
                    <a:pt x="1553972" y="1246632"/>
                  </a:lnTo>
                  <a:lnTo>
                    <a:pt x="207772" y="1246632"/>
                  </a:lnTo>
                  <a:lnTo>
                    <a:pt x="160133" y="1241147"/>
                  </a:lnTo>
                  <a:lnTo>
                    <a:pt x="116401" y="1225524"/>
                  </a:lnTo>
                  <a:lnTo>
                    <a:pt x="77823" y="1201005"/>
                  </a:lnTo>
                  <a:lnTo>
                    <a:pt x="45646" y="1168835"/>
                  </a:lnTo>
                  <a:lnTo>
                    <a:pt x="21119" y="1130258"/>
                  </a:lnTo>
                  <a:lnTo>
                    <a:pt x="5487" y="1086518"/>
                  </a:lnTo>
                  <a:lnTo>
                    <a:pt x="0" y="1038860"/>
                  </a:lnTo>
                  <a:lnTo>
                    <a:pt x="0" y="2077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9200" y="2080260"/>
              <a:ext cx="548639" cy="54863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19427" y="2717292"/>
              <a:ext cx="402335" cy="50139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21763" y="2080260"/>
              <a:ext cx="365760" cy="45415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41447" y="2142744"/>
              <a:ext cx="371856" cy="4617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56460" y="2755392"/>
              <a:ext cx="461772" cy="46329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97212" y="3400097"/>
              <a:ext cx="1037922" cy="49521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10027" y="3453383"/>
              <a:ext cx="810768" cy="42671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8494" y="3422141"/>
              <a:ext cx="920750" cy="387350"/>
            </a:xfrm>
            <a:custGeom>
              <a:avLst/>
              <a:gdLst/>
              <a:ahLst/>
              <a:cxnLst/>
              <a:rect l="l" t="t" r="r" b="b"/>
              <a:pathLst>
                <a:path w="920750" h="387350">
                  <a:moveTo>
                    <a:pt x="855980" y="0"/>
                  </a:moveTo>
                  <a:lnTo>
                    <a:pt x="64516" y="0"/>
                  </a:lnTo>
                  <a:lnTo>
                    <a:pt x="39379" y="5062"/>
                  </a:lnTo>
                  <a:lnTo>
                    <a:pt x="18875" y="18875"/>
                  </a:lnTo>
                  <a:lnTo>
                    <a:pt x="5062" y="39379"/>
                  </a:lnTo>
                  <a:lnTo>
                    <a:pt x="0" y="64516"/>
                  </a:lnTo>
                  <a:lnTo>
                    <a:pt x="0" y="322580"/>
                  </a:lnTo>
                  <a:lnTo>
                    <a:pt x="5062" y="347716"/>
                  </a:lnTo>
                  <a:lnTo>
                    <a:pt x="18875" y="368220"/>
                  </a:lnTo>
                  <a:lnTo>
                    <a:pt x="39379" y="382033"/>
                  </a:lnTo>
                  <a:lnTo>
                    <a:pt x="64516" y="387096"/>
                  </a:lnTo>
                  <a:lnTo>
                    <a:pt x="855980" y="387096"/>
                  </a:lnTo>
                  <a:lnTo>
                    <a:pt x="881116" y="382033"/>
                  </a:lnTo>
                  <a:lnTo>
                    <a:pt x="901620" y="368220"/>
                  </a:lnTo>
                  <a:lnTo>
                    <a:pt x="915433" y="347716"/>
                  </a:lnTo>
                  <a:lnTo>
                    <a:pt x="920495" y="322580"/>
                  </a:lnTo>
                  <a:lnTo>
                    <a:pt x="920495" y="64516"/>
                  </a:lnTo>
                  <a:lnTo>
                    <a:pt x="915433" y="39379"/>
                  </a:lnTo>
                  <a:lnTo>
                    <a:pt x="901620" y="18875"/>
                  </a:lnTo>
                  <a:lnTo>
                    <a:pt x="881116" y="5062"/>
                  </a:lnTo>
                  <a:lnTo>
                    <a:pt x="855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28494" y="3422141"/>
              <a:ext cx="920750" cy="387350"/>
            </a:xfrm>
            <a:custGeom>
              <a:avLst/>
              <a:gdLst/>
              <a:ahLst/>
              <a:cxnLst/>
              <a:rect l="l" t="t" r="r" b="b"/>
              <a:pathLst>
                <a:path w="920750" h="387350">
                  <a:moveTo>
                    <a:pt x="0" y="64516"/>
                  </a:moveTo>
                  <a:lnTo>
                    <a:pt x="5062" y="39379"/>
                  </a:lnTo>
                  <a:lnTo>
                    <a:pt x="18875" y="18875"/>
                  </a:lnTo>
                  <a:lnTo>
                    <a:pt x="39379" y="5062"/>
                  </a:lnTo>
                  <a:lnTo>
                    <a:pt x="64516" y="0"/>
                  </a:lnTo>
                  <a:lnTo>
                    <a:pt x="855980" y="0"/>
                  </a:lnTo>
                  <a:lnTo>
                    <a:pt x="881116" y="5062"/>
                  </a:lnTo>
                  <a:lnTo>
                    <a:pt x="901620" y="18875"/>
                  </a:lnTo>
                  <a:lnTo>
                    <a:pt x="915433" y="39379"/>
                  </a:lnTo>
                  <a:lnTo>
                    <a:pt x="920495" y="64516"/>
                  </a:lnTo>
                  <a:lnTo>
                    <a:pt x="920495" y="322580"/>
                  </a:lnTo>
                  <a:lnTo>
                    <a:pt x="915433" y="347716"/>
                  </a:lnTo>
                  <a:lnTo>
                    <a:pt x="901620" y="368220"/>
                  </a:lnTo>
                  <a:lnTo>
                    <a:pt x="881116" y="382033"/>
                  </a:lnTo>
                  <a:lnTo>
                    <a:pt x="855980" y="387096"/>
                  </a:lnTo>
                  <a:lnTo>
                    <a:pt x="64516" y="387096"/>
                  </a:lnTo>
                  <a:lnTo>
                    <a:pt x="39379" y="382033"/>
                  </a:lnTo>
                  <a:lnTo>
                    <a:pt x="18875" y="368220"/>
                  </a:lnTo>
                  <a:lnTo>
                    <a:pt x="5062" y="347716"/>
                  </a:lnTo>
                  <a:lnTo>
                    <a:pt x="0" y="322580"/>
                  </a:lnTo>
                  <a:lnTo>
                    <a:pt x="0" y="645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614676" y="3503167"/>
            <a:ext cx="7345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C</a:t>
            </a:r>
            <a:r>
              <a:rPr sz="1200" b="1" dirty="0">
                <a:latin typeface="Carlito"/>
                <a:cs typeface="Carlito"/>
              </a:rPr>
              <a:t>onn</a:t>
            </a:r>
            <a:r>
              <a:rPr sz="1200" b="1" spc="-5" dirty="0">
                <a:latin typeface="Carlito"/>
                <a:cs typeface="Carlito"/>
              </a:rPr>
              <a:t>ect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14400" y="5395366"/>
            <a:ext cx="22457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Power </a:t>
            </a:r>
            <a:r>
              <a:rPr sz="1800" b="1" dirty="0" smtClean="0">
                <a:latin typeface="Carlito"/>
                <a:cs typeface="Carlito"/>
              </a:rPr>
              <a:t>BI</a:t>
            </a:r>
            <a:r>
              <a:rPr lang="en-IN" b="1" spc="-85" dirty="0">
                <a:latin typeface="Carlito"/>
                <a:cs typeface="Carlito"/>
              </a:rPr>
              <a:t> </a:t>
            </a:r>
            <a:r>
              <a:rPr sz="1800" b="1" spc="-5" dirty="0" smtClean="0">
                <a:latin typeface="Carlito"/>
                <a:cs typeface="Carlito"/>
              </a:rPr>
              <a:t>Desktop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8201" y="1295400"/>
            <a:ext cx="19751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Sources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411224" y="3499865"/>
            <a:ext cx="7230617" cy="1791311"/>
            <a:chOff x="1411224" y="3499865"/>
            <a:chExt cx="7230617" cy="1791311"/>
          </a:xfrm>
        </p:grpSpPr>
        <p:sp>
          <p:nvSpPr>
            <p:cNvPr id="74" name="object 74"/>
            <p:cNvSpPr/>
            <p:nvPr/>
          </p:nvSpPr>
          <p:spPr>
            <a:xfrm>
              <a:off x="1411224" y="3997603"/>
              <a:ext cx="1386839" cy="129357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05711" y="4113276"/>
              <a:ext cx="1170432" cy="62179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47481" y="3499865"/>
              <a:ext cx="594360" cy="2225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47481" y="3499865"/>
              <a:ext cx="594360" cy="222885"/>
            </a:xfrm>
            <a:custGeom>
              <a:avLst/>
              <a:gdLst/>
              <a:ahLst/>
              <a:cxnLst/>
              <a:rect l="l" t="t" r="r" b="b"/>
              <a:pathLst>
                <a:path w="594359" h="222885">
                  <a:moveTo>
                    <a:pt x="0" y="55625"/>
                  </a:moveTo>
                  <a:lnTo>
                    <a:pt x="483108" y="55625"/>
                  </a:lnTo>
                  <a:lnTo>
                    <a:pt x="483108" y="0"/>
                  </a:lnTo>
                  <a:lnTo>
                    <a:pt x="594360" y="111252"/>
                  </a:lnTo>
                  <a:lnTo>
                    <a:pt x="483108" y="222504"/>
                  </a:lnTo>
                  <a:lnTo>
                    <a:pt x="483108" y="166878"/>
                  </a:lnTo>
                  <a:lnTo>
                    <a:pt x="0" y="166878"/>
                  </a:lnTo>
                  <a:lnTo>
                    <a:pt x="0" y="5562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232660" marR="5080" indent="-696595">
              <a:lnSpc>
                <a:spcPts val="5760"/>
              </a:lnSpc>
              <a:spcBef>
                <a:spcPts val="820"/>
              </a:spcBef>
            </a:pPr>
            <a:r>
              <a:rPr spc="15" dirty="0"/>
              <a:t>What is</a:t>
            </a:r>
            <a:r>
              <a:rPr spc="-65" dirty="0"/>
              <a:t> </a:t>
            </a:r>
            <a:r>
              <a:rPr spc="10" dirty="0"/>
              <a:t>Business  Intelligence?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272" y="2952064"/>
            <a:ext cx="544639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Power </a:t>
            </a:r>
            <a:r>
              <a:rPr spc="10" dirty="0"/>
              <a:t>BI</a:t>
            </a:r>
            <a:r>
              <a:rPr spc="-55" dirty="0"/>
              <a:t> </a:t>
            </a:r>
            <a:r>
              <a:rPr spc="15" dirty="0"/>
              <a:t>Desktop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4402063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r>
              <a:rPr sz="3200" b="1" spc="-4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Desktop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8883" y="1271777"/>
            <a:ext cx="8929117" cy="769620"/>
          </a:xfrm>
          <a:custGeom>
            <a:avLst/>
            <a:gdLst/>
            <a:ahLst/>
            <a:cxnLst/>
            <a:rect l="l" t="t" r="r" b="b"/>
            <a:pathLst>
              <a:path w="8315325" h="769619">
                <a:moveTo>
                  <a:pt x="0" y="128270"/>
                </a:moveTo>
                <a:lnTo>
                  <a:pt x="10076" y="78331"/>
                </a:lnTo>
                <a:lnTo>
                  <a:pt x="37560" y="37560"/>
                </a:lnTo>
                <a:lnTo>
                  <a:pt x="78331" y="10076"/>
                </a:lnTo>
                <a:lnTo>
                  <a:pt x="128270" y="0"/>
                </a:lnTo>
                <a:lnTo>
                  <a:pt x="8186674" y="0"/>
                </a:lnTo>
                <a:lnTo>
                  <a:pt x="8236612" y="10076"/>
                </a:lnTo>
                <a:lnTo>
                  <a:pt x="8277383" y="37560"/>
                </a:lnTo>
                <a:lnTo>
                  <a:pt x="8304867" y="78331"/>
                </a:lnTo>
                <a:lnTo>
                  <a:pt x="8314944" y="128270"/>
                </a:lnTo>
                <a:lnTo>
                  <a:pt x="8314944" y="641350"/>
                </a:lnTo>
                <a:lnTo>
                  <a:pt x="8304867" y="691288"/>
                </a:lnTo>
                <a:lnTo>
                  <a:pt x="8277383" y="732059"/>
                </a:lnTo>
                <a:lnTo>
                  <a:pt x="8236612" y="759543"/>
                </a:lnTo>
                <a:lnTo>
                  <a:pt x="8186674" y="769620"/>
                </a:lnTo>
                <a:lnTo>
                  <a:pt x="128270" y="769620"/>
                </a:lnTo>
                <a:lnTo>
                  <a:pt x="78331" y="759543"/>
                </a:lnTo>
                <a:lnTo>
                  <a:pt x="37560" y="732059"/>
                </a:lnTo>
                <a:lnTo>
                  <a:pt x="10076" y="691288"/>
                </a:lnTo>
                <a:lnTo>
                  <a:pt x="0" y="641350"/>
                </a:lnTo>
                <a:lnTo>
                  <a:pt x="0" y="128270"/>
                </a:lnTo>
                <a:close/>
              </a:path>
            </a:pathLst>
          </a:custGeom>
          <a:ln w="28956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800" y="1321434"/>
            <a:ext cx="9067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IN" sz="2000" spc="-15" dirty="0" smtClean="0">
                <a:latin typeface="Carlito"/>
                <a:cs typeface="Carlito"/>
              </a:rPr>
              <a:t>  </a:t>
            </a:r>
            <a:r>
              <a:rPr sz="2000" spc="-15" dirty="0" smtClean="0">
                <a:latin typeface="Carlito"/>
                <a:cs typeface="Carlito"/>
              </a:rPr>
              <a:t>Power </a:t>
            </a:r>
            <a:r>
              <a:rPr sz="2000" dirty="0">
                <a:latin typeface="Carlito"/>
                <a:cs typeface="Carlito"/>
              </a:rPr>
              <a:t>BI </a:t>
            </a:r>
            <a:r>
              <a:rPr sz="2000" spc="-10" dirty="0">
                <a:latin typeface="Carlito"/>
                <a:cs typeface="Carlito"/>
              </a:rPr>
              <a:t>Desktop </a:t>
            </a:r>
            <a:r>
              <a:rPr sz="2000" spc="-5" dirty="0">
                <a:latin typeface="Carlito"/>
                <a:cs typeface="Carlito"/>
              </a:rPr>
              <a:t>combines Microsoft </a:t>
            </a:r>
            <a:r>
              <a:rPr sz="2000" dirty="0">
                <a:latin typeface="Carlito"/>
                <a:cs typeface="Carlito"/>
              </a:rPr>
              <a:t>Query Engine (M) </a:t>
            </a:r>
            <a:r>
              <a:rPr sz="2000" spc="-5" dirty="0">
                <a:latin typeface="Carlito"/>
                <a:cs typeface="Carlito"/>
              </a:rPr>
              <a:t>with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modeling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creating </a:t>
            </a:r>
            <a:r>
              <a:rPr sz="2000" spc="-10" dirty="0">
                <a:latin typeface="Carlito"/>
                <a:cs typeface="Carlito"/>
              </a:rPr>
              <a:t>interactive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reports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8883" y="3629302"/>
            <a:ext cx="624840" cy="608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8967" y="4717899"/>
            <a:ext cx="804671" cy="56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0154" y="5274564"/>
            <a:ext cx="606131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2032" y="2918460"/>
            <a:ext cx="688848" cy="697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1397" y="3255517"/>
            <a:ext cx="2028189" cy="911225"/>
          </a:xfrm>
          <a:custGeom>
            <a:avLst/>
            <a:gdLst/>
            <a:ahLst/>
            <a:cxnLst/>
            <a:rect l="l" t="t" r="r" b="b"/>
            <a:pathLst>
              <a:path w="2028189" h="911225">
                <a:moveTo>
                  <a:pt x="2027174" y="876173"/>
                </a:moveTo>
                <a:lnTo>
                  <a:pt x="1944878" y="824484"/>
                </a:lnTo>
                <a:lnTo>
                  <a:pt x="1942084" y="853313"/>
                </a:lnTo>
                <a:lnTo>
                  <a:pt x="2794" y="664337"/>
                </a:lnTo>
                <a:lnTo>
                  <a:pt x="0" y="693039"/>
                </a:lnTo>
                <a:lnTo>
                  <a:pt x="1939290" y="882142"/>
                </a:lnTo>
                <a:lnTo>
                  <a:pt x="1936496" y="910971"/>
                </a:lnTo>
                <a:lnTo>
                  <a:pt x="2007971" y="883539"/>
                </a:lnTo>
                <a:lnTo>
                  <a:pt x="2027174" y="876173"/>
                </a:lnTo>
                <a:close/>
              </a:path>
              <a:path w="2028189" h="911225">
                <a:moveTo>
                  <a:pt x="2027809" y="678561"/>
                </a:moveTo>
                <a:lnTo>
                  <a:pt x="2012442" y="656209"/>
                </a:lnTo>
                <a:lnTo>
                  <a:pt x="1972818" y="598551"/>
                </a:lnTo>
                <a:lnTo>
                  <a:pt x="1958771" y="623938"/>
                </a:lnTo>
                <a:lnTo>
                  <a:pt x="832866" y="0"/>
                </a:lnTo>
                <a:lnTo>
                  <a:pt x="818896" y="25400"/>
                </a:lnTo>
                <a:lnTo>
                  <a:pt x="1944776" y="649198"/>
                </a:lnTo>
                <a:lnTo>
                  <a:pt x="1930781" y="674497"/>
                </a:lnTo>
                <a:lnTo>
                  <a:pt x="2027809" y="678561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9492" y="4324857"/>
            <a:ext cx="2118995" cy="1177925"/>
          </a:xfrm>
          <a:custGeom>
            <a:avLst/>
            <a:gdLst/>
            <a:ahLst/>
            <a:cxnLst/>
            <a:rect l="l" t="t" r="r" b="b"/>
            <a:pathLst>
              <a:path w="2118995" h="1177925">
                <a:moveTo>
                  <a:pt x="2029079" y="22352"/>
                </a:moveTo>
                <a:lnTo>
                  <a:pt x="1934464" y="0"/>
                </a:lnTo>
                <a:lnTo>
                  <a:pt x="1941156" y="28232"/>
                </a:lnTo>
                <a:lnTo>
                  <a:pt x="0" y="486791"/>
                </a:lnTo>
                <a:lnTo>
                  <a:pt x="6604" y="514985"/>
                </a:lnTo>
                <a:lnTo>
                  <a:pt x="1947837" y="56413"/>
                </a:lnTo>
                <a:lnTo>
                  <a:pt x="1954530" y="84582"/>
                </a:lnTo>
                <a:lnTo>
                  <a:pt x="2026031" y="24892"/>
                </a:lnTo>
                <a:lnTo>
                  <a:pt x="2029079" y="22352"/>
                </a:lnTo>
                <a:close/>
              </a:path>
              <a:path w="2118995" h="1177925">
                <a:moveTo>
                  <a:pt x="2118741" y="122936"/>
                </a:moveTo>
                <a:lnTo>
                  <a:pt x="2023872" y="143764"/>
                </a:lnTo>
                <a:lnTo>
                  <a:pt x="2042096" y="166319"/>
                </a:lnTo>
                <a:lnTo>
                  <a:pt x="818642" y="1155319"/>
                </a:lnTo>
                <a:lnTo>
                  <a:pt x="836930" y="1177798"/>
                </a:lnTo>
                <a:lnTo>
                  <a:pt x="2060257" y="188798"/>
                </a:lnTo>
                <a:lnTo>
                  <a:pt x="2078482" y="211328"/>
                </a:lnTo>
                <a:lnTo>
                  <a:pt x="2103120" y="157226"/>
                </a:lnTo>
                <a:lnTo>
                  <a:pt x="2118741" y="122936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1511" y="3855753"/>
            <a:ext cx="1036739" cy="599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6517" y="4439488"/>
            <a:ext cx="10970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Power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BI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03544" y="3188180"/>
            <a:ext cx="4926599" cy="1999542"/>
            <a:chOff x="6003544" y="3188180"/>
            <a:chExt cx="4926599" cy="1999542"/>
          </a:xfrm>
        </p:grpSpPr>
        <p:sp>
          <p:nvSpPr>
            <p:cNvPr id="14" name="object 14"/>
            <p:cNvSpPr/>
            <p:nvPr/>
          </p:nvSpPr>
          <p:spPr>
            <a:xfrm>
              <a:off x="6003544" y="4109973"/>
              <a:ext cx="1229360" cy="86995"/>
            </a:xfrm>
            <a:custGeom>
              <a:avLst/>
              <a:gdLst/>
              <a:ahLst/>
              <a:cxnLst/>
              <a:rect l="l" t="t" r="r" b="b"/>
              <a:pathLst>
                <a:path w="1229359" h="86995">
                  <a:moveTo>
                    <a:pt x="1201208" y="28701"/>
                  </a:moveTo>
                  <a:lnTo>
                    <a:pt x="1156588" y="28701"/>
                  </a:lnTo>
                  <a:lnTo>
                    <a:pt x="1156970" y="57657"/>
                  </a:lnTo>
                  <a:lnTo>
                    <a:pt x="1142492" y="57859"/>
                  </a:lnTo>
                  <a:lnTo>
                    <a:pt x="1142873" y="86740"/>
                  </a:lnTo>
                  <a:lnTo>
                    <a:pt x="1229105" y="42163"/>
                  </a:lnTo>
                  <a:lnTo>
                    <a:pt x="1201208" y="28701"/>
                  </a:lnTo>
                  <a:close/>
                </a:path>
                <a:path w="1229359" h="86995">
                  <a:moveTo>
                    <a:pt x="1142110" y="28903"/>
                  </a:moveTo>
                  <a:lnTo>
                    <a:pt x="0" y="44831"/>
                  </a:lnTo>
                  <a:lnTo>
                    <a:pt x="507" y="73787"/>
                  </a:lnTo>
                  <a:lnTo>
                    <a:pt x="1142492" y="57859"/>
                  </a:lnTo>
                  <a:lnTo>
                    <a:pt x="1142110" y="28903"/>
                  </a:lnTo>
                  <a:close/>
                </a:path>
                <a:path w="1229359" h="86995">
                  <a:moveTo>
                    <a:pt x="1156588" y="28701"/>
                  </a:moveTo>
                  <a:lnTo>
                    <a:pt x="1142110" y="28903"/>
                  </a:lnTo>
                  <a:lnTo>
                    <a:pt x="1142492" y="57859"/>
                  </a:lnTo>
                  <a:lnTo>
                    <a:pt x="1156970" y="57657"/>
                  </a:lnTo>
                  <a:lnTo>
                    <a:pt x="1156588" y="28701"/>
                  </a:lnTo>
                  <a:close/>
                </a:path>
                <a:path w="1229359" h="86995">
                  <a:moveTo>
                    <a:pt x="1141729" y="0"/>
                  </a:moveTo>
                  <a:lnTo>
                    <a:pt x="1142110" y="28903"/>
                  </a:lnTo>
                  <a:lnTo>
                    <a:pt x="1156588" y="28701"/>
                  </a:lnTo>
                  <a:lnTo>
                    <a:pt x="1201208" y="28701"/>
                  </a:lnTo>
                  <a:lnTo>
                    <a:pt x="1141729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1281" y="3188180"/>
              <a:ext cx="3608862" cy="19995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17307" y="3284220"/>
              <a:ext cx="3416807" cy="18074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2735" y="3279647"/>
              <a:ext cx="3426460" cy="1816735"/>
            </a:xfrm>
            <a:custGeom>
              <a:avLst/>
              <a:gdLst/>
              <a:ahLst/>
              <a:cxnLst/>
              <a:rect l="l" t="t" r="r" b="b"/>
              <a:pathLst>
                <a:path w="3426459" h="1816735">
                  <a:moveTo>
                    <a:pt x="0" y="1816608"/>
                  </a:moveTo>
                  <a:lnTo>
                    <a:pt x="3425952" y="1816608"/>
                  </a:lnTo>
                  <a:lnTo>
                    <a:pt x="3425952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20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63825" marR="5080" indent="-1094740">
              <a:lnSpc>
                <a:spcPts val="5790"/>
              </a:lnSpc>
              <a:spcBef>
                <a:spcPts val="819"/>
              </a:spcBef>
            </a:pPr>
            <a:r>
              <a:rPr sz="5350" dirty="0"/>
              <a:t>Power BI</a:t>
            </a:r>
            <a:r>
              <a:rPr sz="5350" spc="-100" dirty="0"/>
              <a:t> </a:t>
            </a:r>
            <a:r>
              <a:rPr sz="5350" dirty="0"/>
              <a:t>Desktop  Installation</a:t>
            </a:r>
            <a:endParaRPr sz="53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7" y="275031"/>
            <a:ext cx="6201981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 </a:t>
            </a: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Desktop Installation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887" y="1387805"/>
            <a:ext cx="6752590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Go </a:t>
            </a:r>
            <a:r>
              <a:rPr sz="2000" spc="-10" dirty="0">
                <a:latin typeface="Carlito"/>
                <a:cs typeface="Carlito"/>
              </a:rPr>
              <a:t>to Microsoft’s official website,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spc="-15" dirty="0">
                <a:latin typeface="Carlito"/>
                <a:cs typeface="Carlito"/>
              </a:rPr>
              <a:t>Power </a:t>
            </a:r>
            <a:r>
              <a:rPr sz="2000" dirty="0">
                <a:latin typeface="Carlito"/>
                <a:cs typeface="Carlito"/>
              </a:rPr>
              <a:t>BI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Desktop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dirty="0">
                <a:latin typeface="Carlito"/>
                <a:cs typeface="Carlito"/>
              </a:rPr>
              <a:t>the language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dirty="0">
                <a:latin typeface="Carlito"/>
                <a:cs typeface="Carlito"/>
              </a:rPr>
              <a:t>choice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download </a:t>
            </a:r>
            <a:r>
              <a:rPr sz="2000" spc="-15" dirty="0">
                <a:latin typeface="Carlito"/>
                <a:cs typeface="Carlito"/>
              </a:rPr>
              <a:t>Power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BI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Choose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file based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5" dirty="0">
                <a:latin typeface="Carlito"/>
                <a:cs typeface="Carlito"/>
              </a:rPr>
              <a:t>your </a:t>
            </a:r>
            <a:r>
              <a:rPr sz="2000" spc="-10" dirty="0">
                <a:latin typeface="Carlito"/>
                <a:cs typeface="Carlito"/>
              </a:rPr>
              <a:t>operating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system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Then, download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install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spc="-5" dirty="0">
                <a:latin typeface="Carlito"/>
                <a:cs typeface="Carlito"/>
              </a:rPr>
              <a:t>local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machine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429" y="4240951"/>
            <a:ext cx="4829121" cy="1090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893060" marR="5080" indent="-2655570">
              <a:lnSpc>
                <a:spcPts val="5760"/>
              </a:lnSpc>
              <a:spcBef>
                <a:spcPts val="820"/>
              </a:spcBef>
            </a:pPr>
            <a:r>
              <a:rPr spc="15" dirty="0"/>
              <a:t>Demo: </a:t>
            </a:r>
            <a:r>
              <a:rPr spc="10" dirty="0"/>
              <a:t>Installing </a:t>
            </a:r>
            <a:r>
              <a:rPr spc="15" dirty="0"/>
              <a:t>Power</a:t>
            </a:r>
            <a:r>
              <a:rPr spc="-35" dirty="0"/>
              <a:t> </a:t>
            </a:r>
            <a:r>
              <a:rPr spc="10" dirty="0"/>
              <a:t>BI  </a:t>
            </a:r>
            <a:r>
              <a:rPr spc="15" dirty="0"/>
              <a:t>Desktop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142" y="2952064"/>
            <a:ext cx="879475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</a:t>
            </a:r>
            <a:r>
              <a:rPr spc="15" dirty="0"/>
              <a:t>Reports </a:t>
            </a:r>
            <a:r>
              <a:rPr spc="10" dirty="0"/>
              <a:t>in </a:t>
            </a:r>
            <a:r>
              <a:rPr spc="15" dirty="0"/>
              <a:t>Power</a:t>
            </a:r>
            <a:r>
              <a:rPr spc="-40" dirty="0"/>
              <a:t> </a:t>
            </a:r>
            <a:r>
              <a:rPr spc="10" dirty="0"/>
              <a:t>BI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59151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Creating Reports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in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87360" y="2415513"/>
            <a:ext cx="3811538" cy="3840505"/>
            <a:chOff x="4087360" y="2415513"/>
            <a:chExt cx="3811538" cy="3840505"/>
          </a:xfrm>
        </p:grpSpPr>
        <p:sp>
          <p:nvSpPr>
            <p:cNvPr id="4" name="object 4"/>
            <p:cNvSpPr/>
            <p:nvPr/>
          </p:nvSpPr>
          <p:spPr>
            <a:xfrm>
              <a:off x="4087360" y="2415513"/>
              <a:ext cx="3811538" cy="10043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12335" y="2589275"/>
              <a:ext cx="3558540" cy="746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1083" y="2429255"/>
              <a:ext cx="3729354" cy="922019"/>
            </a:xfrm>
            <a:custGeom>
              <a:avLst/>
              <a:gdLst/>
              <a:ahLst/>
              <a:cxnLst/>
              <a:rect l="l" t="t" r="r" b="b"/>
              <a:pathLst>
                <a:path w="3729354" h="922020">
                  <a:moveTo>
                    <a:pt x="3575558" y="0"/>
                  </a:moveTo>
                  <a:lnTo>
                    <a:pt x="153669" y="0"/>
                  </a:lnTo>
                  <a:lnTo>
                    <a:pt x="105111" y="7837"/>
                  </a:lnTo>
                  <a:lnTo>
                    <a:pt x="62929" y="29659"/>
                  </a:lnTo>
                  <a:lnTo>
                    <a:pt x="29659" y="62929"/>
                  </a:lnTo>
                  <a:lnTo>
                    <a:pt x="7837" y="105111"/>
                  </a:lnTo>
                  <a:lnTo>
                    <a:pt x="0" y="153670"/>
                  </a:lnTo>
                  <a:lnTo>
                    <a:pt x="0" y="768350"/>
                  </a:lnTo>
                  <a:lnTo>
                    <a:pt x="7837" y="816908"/>
                  </a:lnTo>
                  <a:lnTo>
                    <a:pt x="29659" y="859090"/>
                  </a:lnTo>
                  <a:lnTo>
                    <a:pt x="62929" y="892360"/>
                  </a:lnTo>
                  <a:lnTo>
                    <a:pt x="105111" y="914182"/>
                  </a:lnTo>
                  <a:lnTo>
                    <a:pt x="153669" y="922020"/>
                  </a:lnTo>
                  <a:lnTo>
                    <a:pt x="3575558" y="922020"/>
                  </a:lnTo>
                  <a:lnTo>
                    <a:pt x="3624116" y="914182"/>
                  </a:lnTo>
                  <a:lnTo>
                    <a:pt x="3666298" y="892360"/>
                  </a:lnTo>
                  <a:lnTo>
                    <a:pt x="3699568" y="859090"/>
                  </a:lnTo>
                  <a:lnTo>
                    <a:pt x="3721390" y="816908"/>
                  </a:lnTo>
                  <a:lnTo>
                    <a:pt x="3729227" y="768350"/>
                  </a:lnTo>
                  <a:lnTo>
                    <a:pt x="3729227" y="153670"/>
                  </a:lnTo>
                  <a:lnTo>
                    <a:pt x="3721390" y="105111"/>
                  </a:lnTo>
                  <a:lnTo>
                    <a:pt x="3699568" y="62929"/>
                  </a:lnTo>
                  <a:lnTo>
                    <a:pt x="3666298" y="29659"/>
                  </a:lnTo>
                  <a:lnTo>
                    <a:pt x="3624116" y="7837"/>
                  </a:lnTo>
                  <a:lnTo>
                    <a:pt x="3575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1083" y="2429255"/>
              <a:ext cx="3729354" cy="922019"/>
            </a:xfrm>
            <a:custGeom>
              <a:avLst/>
              <a:gdLst/>
              <a:ahLst/>
              <a:cxnLst/>
              <a:rect l="l" t="t" r="r" b="b"/>
              <a:pathLst>
                <a:path w="3729354" h="922020">
                  <a:moveTo>
                    <a:pt x="0" y="153670"/>
                  </a:moveTo>
                  <a:lnTo>
                    <a:pt x="7837" y="105111"/>
                  </a:lnTo>
                  <a:lnTo>
                    <a:pt x="29659" y="62929"/>
                  </a:lnTo>
                  <a:lnTo>
                    <a:pt x="62929" y="29659"/>
                  </a:lnTo>
                  <a:lnTo>
                    <a:pt x="105111" y="7837"/>
                  </a:lnTo>
                  <a:lnTo>
                    <a:pt x="153669" y="0"/>
                  </a:lnTo>
                  <a:lnTo>
                    <a:pt x="3575558" y="0"/>
                  </a:lnTo>
                  <a:lnTo>
                    <a:pt x="3624116" y="7837"/>
                  </a:lnTo>
                  <a:lnTo>
                    <a:pt x="3666298" y="29659"/>
                  </a:lnTo>
                  <a:lnTo>
                    <a:pt x="3699568" y="62929"/>
                  </a:lnTo>
                  <a:lnTo>
                    <a:pt x="3721390" y="105111"/>
                  </a:lnTo>
                  <a:lnTo>
                    <a:pt x="3729227" y="153670"/>
                  </a:lnTo>
                  <a:lnTo>
                    <a:pt x="3729227" y="768350"/>
                  </a:lnTo>
                  <a:lnTo>
                    <a:pt x="3721390" y="816908"/>
                  </a:lnTo>
                  <a:lnTo>
                    <a:pt x="3699568" y="859090"/>
                  </a:lnTo>
                  <a:lnTo>
                    <a:pt x="3666298" y="892360"/>
                  </a:lnTo>
                  <a:lnTo>
                    <a:pt x="3624116" y="914182"/>
                  </a:lnTo>
                  <a:lnTo>
                    <a:pt x="3575558" y="922020"/>
                  </a:lnTo>
                  <a:lnTo>
                    <a:pt x="153669" y="922020"/>
                  </a:lnTo>
                  <a:lnTo>
                    <a:pt x="105111" y="914182"/>
                  </a:lnTo>
                  <a:lnTo>
                    <a:pt x="62929" y="892360"/>
                  </a:lnTo>
                  <a:lnTo>
                    <a:pt x="29659" y="859090"/>
                  </a:lnTo>
                  <a:lnTo>
                    <a:pt x="7837" y="816908"/>
                  </a:lnTo>
                  <a:lnTo>
                    <a:pt x="0" y="768350"/>
                  </a:lnTo>
                  <a:lnTo>
                    <a:pt x="0" y="15367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7360" y="3832833"/>
              <a:ext cx="3811538" cy="10043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9119" y="3823715"/>
              <a:ext cx="3275076" cy="1112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1083" y="3846575"/>
              <a:ext cx="3729354" cy="922019"/>
            </a:xfrm>
            <a:custGeom>
              <a:avLst/>
              <a:gdLst/>
              <a:ahLst/>
              <a:cxnLst/>
              <a:rect l="l" t="t" r="r" b="b"/>
              <a:pathLst>
                <a:path w="3729354" h="922020">
                  <a:moveTo>
                    <a:pt x="3575558" y="0"/>
                  </a:moveTo>
                  <a:lnTo>
                    <a:pt x="153669" y="0"/>
                  </a:lnTo>
                  <a:lnTo>
                    <a:pt x="105111" y="7837"/>
                  </a:lnTo>
                  <a:lnTo>
                    <a:pt x="62929" y="29659"/>
                  </a:lnTo>
                  <a:lnTo>
                    <a:pt x="29659" y="62929"/>
                  </a:lnTo>
                  <a:lnTo>
                    <a:pt x="7837" y="105111"/>
                  </a:lnTo>
                  <a:lnTo>
                    <a:pt x="0" y="153669"/>
                  </a:lnTo>
                  <a:lnTo>
                    <a:pt x="0" y="768350"/>
                  </a:lnTo>
                  <a:lnTo>
                    <a:pt x="7837" y="816908"/>
                  </a:lnTo>
                  <a:lnTo>
                    <a:pt x="29659" y="859090"/>
                  </a:lnTo>
                  <a:lnTo>
                    <a:pt x="62929" y="892360"/>
                  </a:lnTo>
                  <a:lnTo>
                    <a:pt x="105111" y="914182"/>
                  </a:lnTo>
                  <a:lnTo>
                    <a:pt x="153669" y="922019"/>
                  </a:lnTo>
                  <a:lnTo>
                    <a:pt x="3575558" y="922019"/>
                  </a:lnTo>
                  <a:lnTo>
                    <a:pt x="3624116" y="914182"/>
                  </a:lnTo>
                  <a:lnTo>
                    <a:pt x="3666298" y="892360"/>
                  </a:lnTo>
                  <a:lnTo>
                    <a:pt x="3699568" y="859090"/>
                  </a:lnTo>
                  <a:lnTo>
                    <a:pt x="3721390" y="816908"/>
                  </a:lnTo>
                  <a:lnTo>
                    <a:pt x="3729227" y="768350"/>
                  </a:lnTo>
                  <a:lnTo>
                    <a:pt x="3729227" y="153669"/>
                  </a:lnTo>
                  <a:lnTo>
                    <a:pt x="3721390" y="105111"/>
                  </a:lnTo>
                  <a:lnTo>
                    <a:pt x="3699568" y="62929"/>
                  </a:lnTo>
                  <a:lnTo>
                    <a:pt x="3666298" y="29659"/>
                  </a:lnTo>
                  <a:lnTo>
                    <a:pt x="3624116" y="7837"/>
                  </a:lnTo>
                  <a:lnTo>
                    <a:pt x="35755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1083" y="3846575"/>
              <a:ext cx="3729354" cy="922019"/>
            </a:xfrm>
            <a:custGeom>
              <a:avLst/>
              <a:gdLst/>
              <a:ahLst/>
              <a:cxnLst/>
              <a:rect l="l" t="t" r="r" b="b"/>
              <a:pathLst>
                <a:path w="3729354" h="922020">
                  <a:moveTo>
                    <a:pt x="0" y="153669"/>
                  </a:moveTo>
                  <a:lnTo>
                    <a:pt x="7837" y="105111"/>
                  </a:lnTo>
                  <a:lnTo>
                    <a:pt x="29659" y="62929"/>
                  </a:lnTo>
                  <a:lnTo>
                    <a:pt x="62929" y="29659"/>
                  </a:lnTo>
                  <a:lnTo>
                    <a:pt x="105111" y="7837"/>
                  </a:lnTo>
                  <a:lnTo>
                    <a:pt x="153669" y="0"/>
                  </a:lnTo>
                  <a:lnTo>
                    <a:pt x="3575558" y="0"/>
                  </a:lnTo>
                  <a:lnTo>
                    <a:pt x="3624116" y="7837"/>
                  </a:lnTo>
                  <a:lnTo>
                    <a:pt x="3666298" y="29659"/>
                  </a:lnTo>
                  <a:lnTo>
                    <a:pt x="3699568" y="62929"/>
                  </a:lnTo>
                  <a:lnTo>
                    <a:pt x="3721390" y="105111"/>
                  </a:lnTo>
                  <a:lnTo>
                    <a:pt x="3729227" y="153669"/>
                  </a:lnTo>
                  <a:lnTo>
                    <a:pt x="3729227" y="768350"/>
                  </a:lnTo>
                  <a:lnTo>
                    <a:pt x="3721390" y="816908"/>
                  </a:lnTo>
                  <a:lnTo>
                    <a:pt x="3699568" y="859090"/>
                  </a:lnTo>
                  <a:lnTo>
                    <a:pt x="3666298" y="892360"/>
                  </a:lnTo>
                  <a:lnTo>
                    <a:pt x="3624116" y="914182"/>
                  </a:lnTo>
                  <a:lnTo>
                    <a:pt x="3575558" y="922019"/>
                  </a:lnTo>
                  <a:lnTo>
                    <a:pt x="153669" y="922019"/>
                  </a:lnTo>
                  <a:lnTo>
                    <a:pt x="105111" y="914182"/>
                  </a:lnTo>
                  <a:lnTo>
                    <a:pt x="62929" y="892360"/>
                  </a:lnTo>
                  <a:lnTo>
                    <a:pt x="29659" y="859090"/>
                  </a:lnTo>
                  <a:lnTo>
                    <a:pt x="7837" y="816908"/>
                  </a:lnTo>
                  <a:lnTo>
                    <a:pt x="0" y="768350"/>
                  </a:lnTo>
                  <a:lnTo>
                    <a:pt x="0" y="153669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7360" y="5250179"/>
              <a:ext cx="3811538" cy="10058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1083" y="5263895"/>
              <a:ext cx="3729354" cy="923925"/>
            </a:xfrm>
            <a:custGeom>
              <a:avLst/>
              <a:gdLst/>
              <a:ahLst/>
              <a:cxnLst/>
              <a:rect l="l" t="t" r="r" b="b"/>
              <a:pathLst>
                <a:path w="3729354" h="923925">
                  <a:moveTo>
                    <a:pt x="3575304" y="0"/>
                  </a:moveTo>
                  <a:lnTo>
                    <a:pt x="153924" y="0"/>
                  </a:ln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0" y="769619"/>
                  </a:lnTo>
                  <a:lnTo>
                    <a:pt x="7851" y="818268"/>
                  </a:lnTo>
                  <a:lnTo>
                    <a:pt x="29711" y="860521"/>
                  </a:lnTo>
                  <a:lnTo>
                    <a:pt x="63038" y="893843"/>
                  </a:lnTo>
                  <a:lnTo>
                    <a:pt x="105290" y="915696"/>
                  </a:lnTo>
                  <a:lnTo>
                    <a:pt x="153924" y="923543"/>
                  </a:lnTo>
                  <a:lnTo>
                    <a:pt x="3575304" y="923543"/>
                  </a:lnTo>
                  <a:lnTo>
                    <a:pt x="3623937" y="915696"/>
                  </a:lnTo>
                  <a:lnTo>
                    <a:pt x="3666189" y="893843"/>
                  </a:lnTo>
                  <a:lnTo>
                    <a:pt x="3699516" y="860521"/>
                  </a:lnTo>
                  <a:lnTo>
                    <a:pt x="3721376" y="818268"/>
                  </a:lnTo>
                  <a:lnTo>
                    <a:pt x="3729227" y="769619"/>
                  </a:lnTo>
                  <a:lnTo>
                    <a:pt x="3729227" y="153923"/>
                  </a:lnTo>
                  <a:lnTo>
                    <a:pt x="3721376" y="105290"/>
                  </a:lnTo>
                  <a:lnTo>
                    <a:pt x="3699516" y="63038"/>
                  </a:lnTo>
                  <a:lnTo>
                    <a:pt x="3666189" y="29711"/>
                  </a:lnTo>
                  <a:lnTo>
                    <a:pt x="3623937" y="7851"/>
                  </a:lnTo>
                  <a:lnTo>
                    <a:pt x="3575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1083" y="5263895"/>
              <a:ext cx="3729354" cy="923925"/>
            </a:xfrm>
            <a:custGeom>
              <a:avLst/>
              <a:gdLst/>
              <a:ahLst/>
              <a:cxnLst/>
              <a:rect l="l" t="t" r="r" b="b"/>
              <a:pathLst>
                <a:path w="3729354" h="92392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3575304" y="0"/>
                  </a:lnTo>
                  <a:lnTo>
                    <a:pt x="3623937" y="7851"/>
                  </a:lnTo>
                  <a:lnTo>
                    <a:pt x="3666189" y="29711"/>
                  </a:lnTo>
                  <a:lnTo>
                    <a:pt x="3699516" y="63038"/>
                  </a:lnTo>
                  <a:lnTo>
                    <a:pt x="3721376" y="105290"/>
                  </a:lnTo>
                  <a:lnTo>
                    <a:pt x="3729227" y="153923"/>
                  </a:lnTo>
                  <a:lnTo>
                    <a:pt x="3729227" y="769619"/>
                  </a:lnTo>
                  <a:lnTo>
                    <a:pt x="3721376" y="818268"/>
                  </a:lnTo>
                  <a:lnTo>
                    <a:pt x="3699516" y="860521"/>
                  </a:lnTo>
                  <a:lnTo>
                    <a:pt x="3666189" y="893843"/>
                  </a:lnTo>
                  <a:lnTo>
                    <a:pt x="3623937" y="915696"/>
                  </a:lnTo>
                  <a:lnTo>
                    <a:pt x="3575304" y="923543"/>
                  </a:lnTo>
                  <a:lnTo>
                    <a:pt x="153924" y="923543"/>
                  </a:lnTo>
                  <a:lnTo>
                    <a:pt x="105290" y="915696"/>
                  </a:lnTo>
                  <a:lnTo>
                    <a:pt x="63038" y="893843"/>
                  </a:lnTo>
                  <a:lnTo>
                    <a:pt x="29711" y="860521"/>
                  </a:lnTo>
                  <a:lnTo>
                    <a:pt x="7851" y="818268"/>
                  </a:lnTo>
                  <a:lnTo>
                    <a:pt x="0" y="769619"/>
                  </a:lnTo>
                  <a:lnTo>
                    <a:pt x="0" y="153923"/>
                  </a:lnTo>
                  <a:close/>
                </a:path>
              </a:pathLst>
            </a:custGeom>
            <a:ln w="12192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33800" y="2675635"/>
            <a:ext cx="4419599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spc="-5" dirty="0" smtClean="0">
                <a:latin typeface="Carlito"/>
                <a:cs typeface="Carlito"/>
              </a:rPr>
              <a:t>Connect to Data Sources</a:t>
            </a:r>
            <a:endParaRPr sz="2000" dirty="0">
              <a:latin typeface="Carlito"/>
              <a:cs typeface="Carlito"/>
            </a:endParaRPr>
          </a:p>
          <a:p>
            <a:pPr marL="189230" marR="179070" algn="ctr">
              <a:lnSpc>
                <a:spcPct val="100000"/>
              </a:lnSpc>
              <a:spcBef>
                <a:spcPts val="5"/>
              </a:spcBef>
            </a:pPr>
            <a:endParaRPr lang="en-IN" sz="2400" dirty="0">
              <a:latin typeface="Carlito"/>
              <a:cs typeface="Carlito"/>
            </a:endParaRPr>
          </a:p>
          <a:p>
            <a:pPr marL="189230" marR="179070" algn="ctr">
              <a:lnSpc>
                <a:spcPct val="100000"/>
              </a:lnSpc>
              <a:spcBef>
                <a:spcPts val="5"/>
              </a:spcBef>
            </a:pPr>
            <a:endParaRPr lang="en-IN" sz="2400" b="1" spc="-30" dirty="0" smtClean="0">
              <a:latin typeface="Carlito"/>
              <a:cs typeface="Carlito"/>
            </a:endParaRPr>
          </a:p>
          <a:p>
            <a:pPr marL="189230" marR="179070" algn="ctr">
              <a:lnSpc>
                <a:spcPct val="100000"/>
              </a:lnSpc>
              <a:spcBef>
                <a:spcPts val="5"/>
              </a:spcBef>
            </a:pPr>
            <a:endParaRPr lang="en-IN" sz="2000" b="1" spc="-30" dirty="0" smtClean="0">
              <a:latin typeface="Carlito"/>
              <a:cs typeface="Carlito"/>
            </a:endParaRPr>
          </a:p>
          <a:p>
            <a:pPr marL="189230" marR="179070" algn="ctr">
              <a:lnSpc>
                <a:spcPct val="100000"/>
              </a:lnSpc>
              <a:spcBef>
                <a:spcPts val="5"/>
              </a:spcBef>
            </a:pPr>
            <a:r>
              <a:rPr lang="en-IN" sz="2000" b="1" spc="-30" dirty="0" smtClean="0">
                <a:latin typeface="Carlito"/>
                <a:cs typeface="Carlito"/>
              </a:rPr>
              <a:t> </a:t>
            </a:r>
            <a:r>
              <a:rPr sz="2000" b="1" spc="-30" dirty="0" smtClean="0">
                <a:latin typeface="Carlito"/>
                <a:cs typeface="Carlito"/>
              </a:rPr>
              <a:t>Transform </a:t>
            </a:r>
            <a:r>
              <a:rPr sz="2000" b="1" spc="-15" dirty="0">
                <a:latin typeface="Carlito"/>
                <a:cs typeface="Carlito"/>
              </a:rPr>
              <a:t>Data </a:t>
            </a:r>
            <a:r>
              <a:rPr sz="2000" b="1" spc="-20" dirty="0">
                <a:latin typeface="Carlito"/>
                <a:cs typeface="Carlito"/>
              </a:rPr>
              <a:t>into </a:t>
            </a:r>
            <a:r>
              <a:rPr sz="2000" b="1" dirty="0">
                <a:latin typeface="Carlito"/>
                <a:cs typeface="Carlito"/>
              </a:rPr>
              <a:t>a </a:t>
            </a:r>
            <a:r>
              <a:rPr sz="2000" b="1" spc="-5" dirty="0" smtClean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endParaRPr lang="en-IN" sz="3200" dirty="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endParaRPr lang="en-IN" sz="2000" b="1" spc="-5" dirty="0" smtClean="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2000" b="1" spc="-5" dirty="0" smtClean="0">
                <a:latin typeface="Carlito"/>
                <a:cs typeface="Carlito"/>
              </a:rPr>
              <a:t>Add</a:t>
            </a:r>
            <a:r>
              <a:rPr sz="2000" b="1" spc="-20" dirty="0" smtClean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8548" y="3352037"/>
            <a:ext cx="114300" cy="1911985"/>
          </a:xfrm>
          <a:custGeom>
            <a:avLst/>
            <a:gdLst/>
            <a:ahLst/>
            <a:cxnLst/>
            <a:rect l="l" t="t" r="r" b="b"/>
            <a:pathLst>
              <a:path w="114300" h="1911985">
                <a:moveTo>
                  <a:pt x="114300" y="1797685"/>
                </a:moveTo>
                <a:lnTo>
                  <a:pt x="76200" y="1797685"/>
                </a:lnTo>
                <a:lnTo>
                  <a:pt x="76200" y="1417320"/>
                </a:lnTo>
                <a:lnTo>
                  <a:pt x="38100" y="1417320"/>
                </a:lnTo>
                <a:lnTo>
                  <a:pt x="38100" y="1797685"/>
                </a:lnTo>
                <a:lnTo>
                  <a:pt x="0" y="1797685"/>
                </a:lnTo>
                <a:lnTo>
                  <a:pt x="57150" y="1911985"/>
                </a:lnTo>
                <a:lnTo>
                  <a:pt x="104775" y="1816735"/>
                </a:lnTo>
                <a:lnTo>
                  <a:pt x="114300" y="1797685"/>
                </a:lnTo>
                <a:close/>
              </a:path>
              <a:path w="114300" h="1911985">
                <a:moveTo>
                  <a:pt x="114300" y="380365"/>
                </a:moveTo>
                <a:lnTo>
                  <a:pt x="76200" y="380365"/>
                </a:lnTo>
                <a:lnTo>
                  <a:pt x="76200" y="0"/>
                </a:lnTo>
                <a:lnTo>
                  <a:pt x="38100" y="0"/>
                </a:lnTo>
                <a:lnTo>
                  <a:pt x="38100" y="380365"/>
                </a:lnTo>
                <a:lnTo>
                  <a:pt x="0" y="380365"/>
                </a:lnTo>
                <a:lnTo>
                  <a:pt x="57150" y="494665"/>
                </a:lnTo>
                <a:lnTo>
                  <a:pt x="104775" y="399415"/>
                </a:lnTo>
                <a:lnTo>
                  <a:pt x="114300" y="380365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6073" y="1204722"/>
            <a:ext cx="7962900" cy="873760"/>
          </a:xfrm>
          <a:custGeom>
            <a:avLst/>
            <a:gdLst/>
            <a:ahLst/>
            <a:cxnLst/>
            <a:rect l="l" t="t" r="r" b="b"/>
            <a:pathLst>
              <a:path w="7962900" h="873760">
                <a:moveTo>
                  <a:pt x="0" y="145541"/>
                </a:moveTo>
                <a:lnTo>
                  <a:pt x="7418" y="99535"/>
                </a:lnTo>
                <a:lnTo>
                  <a:pt x="28078" y="59582"/>
                </a:lnTo>
                <a:lnTo>
                  <a:pt x="59582" y="28078"/>
                </a:lnTo>
                <a:lnTo>
                  <a:pt x="99535" y="7418"/>
                </a:lnTo>
                <a:lnTo>
                  <a:pt x="145542" y="0"/>
                </a:lnTo>
                <a:lnTo>
                  <a:pt x="7817358" y="0"/>
                </a:lnTo>
                <a:lnTo>
                  <a:pt x="7863364" y="7418"/>
                </a:lnTo>
                <a:lnTo>
                  <a:pt x="7903317" y="28078"/>
                </a:lnTo>
                <a:lnTo>
                  <a:pt x="7934821" y="59582"/>
                </a:lnTo>
                <a:lnTo>
                  <a:pt x="7955481" y="99535"/>
                </a:lnTo>
                <a:lnTo>
                  <a:pt x="7962900" y="145541"/>
                </a:lnTo>
                <a:lnTo>
                  <a:pt x="7962900" y="727710"/>
                </a:lnTo>
                <a:lnTo>
                  <a:pt x="7955481" y="773716"/>
                </a:lnTo>
                <a:lnTo>
                  <a:pt x="7934821" y="813669"/>
                </a:lnTo>
                <a:lnTo>
                  <a:pt x="7903317" y="845173"/>
                </a:lnTo>
                <a:lnTo>
                  <a:pt x="7863364" y="865833"/>
                </a:lnTo>
                <a:lnTo>
                  <a:pt x="7817358" y="873251"/>
                </a:lnTo>
                <a:lnTo>
                  <a:pt x="145542" y="873251"/>
                </a:lnTo>
                <a:lnTo>
                  <a:pt x="99535" y="865833"/>
                </a:lnTo>
                <a:lnTo>
                  <a:pt x="59582" y="845173"/>
                </a:lnTo>
                <a:lnTo>
                  <a:pt x="28078" y="813669"/>
                </a:lnTo>
                <a:lnTo>
                  <a:pt x="7418" y="773716"/>
                </a:lnTo>
                <a:lnTo>
                  <a:pt x="0" y="727710"/>
                </a:lnTo>
                <a:lnTo>
                  <a:pt x="0" y="145541"/>
                </a:lnTo>
                <a:close/>
              </a:path>
            </a:pathLst>
          </a:custGeom>
          <a:ln w="28955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16074" y="1459230"/>
            <a:ext cx="698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-5" dirty="0" smtClean="0">
                <a:latin typeface="Carlito"/>
                <a:cs typeface="Carlito"/>
              </a:rPr>
              <a:t>     </a:t>
            </a:r>
            <a:r>
              <a:rPr sz="2000" spc="-5" dirty="0" smtClean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three-step process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creating </a:t>
            </a:r>
            <a:r>
              <a:rPr sz="2000" spc="-5" dirty="0">
                <a:latin typeface="Carlito"/>
                <a:cs typeface="Carlito"/>
              </a:rPr>
              <a:t>reports in </a:t>
            </a:r>
            <a:r>
              <a:rPr sz="2000" spc="-15" dirty="0">
                <a:latin typeface="Carlito"/>
                <a:cs typeface="Carlito"/>
              </a:rPr>
              <a:t>Power </a:t>
            </a:r>
            <a:r>
              <a:rPr sz="2000" dirty="0">
                <a:latin typeface="Carlito"/>
                <a:cs typeface="Carlito"/>
              </a:rPr>
              <a:t>BI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are: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21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016" y="915922"/>
            <a:ext cx="11420475" cy="5962015"/>
            <a:chOff x="390016" y="915922"/>
            <a:chExt cx="11420475" cy="5962015"/>
          </a:xfrm>
        </p:grpSpPr>
        <p:sp>
          <p:nvSpPr>
            <p:cNvPr id="3" name="object 3"/>
            <p:cNvSpPr/>
            <p:nvPr/>
          </p:nvSpPr>
          <p:spPr>
            <a:xfrm>
              <a:off x="4700015" y="915922"/>
              <a:ext cx="150875" cy="5942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4974" y="942594"/>
              <a:ext cx="6350" cy="5916295"/>
            </a:xfrm>
            <a:custGeom>
              <a:avLst/>
              <a:gdLst/>
              <a:ahLst/>
              <a:cxnLst/>
              <a:rect l="l" t="t" r="r" b="b"/>
              <a:pathLst>
                <a:path w="6350" h="5916295">
                  <a:moveTo>
                    <a:pt x="6223" y="0"/>
                  </a:moveTo>
                  <a:lnTo>
                    <a:pt x="0" y="5915680"/>
                  </a:lnTo>
                </a:path>
              </a:pathLst>
            </a:custGeom>
            <a:ln w="38100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90971" y="2154936"/>
              <a:ext cx="6162040" cy="646430"/>
            </a:xfrm>
            <a:custGeom>
              <a:avLst/>
              <a:gdLst/>
              <a:ahLst/>
              <a:cxnLst/>
              <a:rect l="l" t="t" r="r" b="b"/>
              <a:pathLst>
                <a:path w="6162040" h="646430">
                  <a:moveTo>
                    <a:pt x="616153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6161532" y="646176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DFD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57627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Creating Reports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in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4340" y="2019300"/>
            <a:ext cx="3467735" cy="1164590"/>
            <a:chOff x="434340" y="2019300"/>
            <a:chExt cx="3467735" cy="1164590"/>
          </a:xfrm>
        </p:grpSpPr>
        <p:sp>
          <p:nvSpPr>
            <p:cNvPr id="8" name="object 8"/>
            <p:cNvSpPr/>
            <p:nvPr/>
          </p:nvSpPr>
          <p:spPr>
            <a:xfrm>
              <a:off x="473936" y="2058675"/>
              <a:ext cx="3427530" cy="1047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688" y="2071115"/>
              <a:ext cx="2578608" cy="11125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" y="2019300"/>
              <a:ext cx="3451860" cy="10713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168" y="2167128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69">
                  <a:moveTo>
                    <a:pt x="3026918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646430"/>
                  </a:lnTo>
                  <a:lnTo>
                    <a:pt x="10160" y="696741"/>
                  </a:lnTo>
                  <a:lnTo>
                    <a:pt x="37868" y="737838"/>
                  </a:lnTo>
                  <a:lnTo>
                    <a:pt x="78963" y="765552"/>
                  </a:lnTo>
                  <a:lnTo>
                    <a:pt x="129286" y="775716"/>
                  </a:lnTo>
                  <a:lnTo>
                    <a:pt x="3026918" y="775716"/>
                  </a:lnTo>
                  <a:lnTo>
                    <a:pt x="3077229" y="765552"/>
                  </a:lnTo>
                  <a:lnTo>
                    <a:pt x="3118326" y="737838"/>
                  </a:lnTo>
                  <a:lnTo>
                    <a:pt x="3146040" y="696741"/>
                  </a:lnTo>
                  <a:lnTo>
                    <a:pt x="3156204" y="646430"/>
                  </a:lnTo>
                  <a:lnTo>
                    <a:pt x="3156204" y="129286"/>
                  </a:lnTo>
                  <a:lnTo>
                    <a:pt x="3146040" y="78974"/>
                  </a:lnTo>
                  <a:lnTo>
                    <a:pt x="3118326" y="37877"/>
                  </a:lnTo>
                  <a:lnTo>
                    <a:pt x="3077229" y="10163"/>
                  </a:lnTo>
                  <a:lnTo>
                    <a:pt x="302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168" y="2167128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69">
                  <a:moveTo>
                    <a:pt x="0" y="129286"/>
                  </a:moveTo>
                  <a:lnTo>
                    <a:pt x="10160" y="78974"/>
                  </a:lnTo>
                  <a:lnTo>
                    <a:pt x="37868" y="37877"/>
                  </a:lnTo>
                  <a:lnTo>
                    <a:pt x="78963" y="10163"/>
                  </a:lnTo>
                  <a:lnTo>
                    <a:pt x="129286" y="0"/>
                  </a:lnTo>
                  <a:lnTo>
                    <a:pt x="3026918" y="0"/>
                  </a:lnTo>
                  <a:lnTo>
                    <a:pt x="3077229" y="10163"/>
                  </a:lnTo>
                  <a:lnTo>
                    <a:pt x="3118326" y="37877"/>
                  </a:lnTo>
                  <a:lnTo>
                    <a:pt x="3146040" y="78974"/>
                  </a:lnTo>
                  <a:lnTo>
                    <a:pt x="3156204" y="129286"/>
                  </a:lnTo>
                  <a:lnTo>
                    <a:pt x="3156204" y="646430"/>
                  </a:lnTo>
                  <a:lnTo>
                    <a:pt x="3146040" y="696741"/>
                  </a:lnTo>
                  <a:lnTo>
                    <a:pt x="3118326" y="737838"/>
                  </a:lnTo>
                  <a:lnTo>
                    <a:pt x="3077229" y="765552"/>
                  </a:lnTo>
                  <a:lnTo>
                    <a:pt x="3026918" y="775716"/>
                  </a:lnTo>
                  <a:lnTo>
                    <a:pt x="129286" y="775716"/>
                  </a:lnTo>
                  <a:lnTo>
                    <a:pt x="78963" y="765552"/>
                  </a:lnTo>
                  <a:lnTo>
                    <a:pt x="37868" y="737838"/>
                  </a:lnTo>
                  <a:lnTo>
                    <a:pt x="10160" y="696741"/>
                  </a:lnTo>
                  <a:lnTo>
                    <a:pt x="0" y="646430"/>
                  </a:lnTo>
                  <a:lnTo>
                    <a:pt x="0" y="129286"/>
                  </a:lnTo>
                  <a:close/>
                </a:path>
              </a:pathLst>
            </a:custGeom>
            <a:ln w="1219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9690" y="2157476"/>
            <a:ext cx="238160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5276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Connect </a:t>
            </a:r>
            <a:r>
              <a:rPr sz="2400" b="1" spc="-15" dirty="0">
                <a:latin typeface="Carlito"/>
                <a:cs typeface="Carlito"/>
              </a:rPr>
              <a:t>to</a:t>
            </a:r>
            <a:r>
              <a:rPr sz="2400" b="1" spc="-8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  </a:t>
            </a:r>
            <a:r>
              <a:rPr sz="2400" b="1" spc="-5" dirty="0">
                <a:latin typeface="Carlito"/>
                <a:cs typeface="Carlito"/>
              </a:rPr>
              <a:t>Sources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8460" y="3262884"/>
            <a:ext cx="3290570" cy="1112520"/>
            <a:chOff x="568460" y="3262884"/>
            <a:chExt cx="3290570" cy="1112520"/>
          </a:xfrm>
        </p:grpSpPr>
        <p:sp>
          <p:nvSpPr>
            <p:cNvPr id="15" name="object 15"/>
            <p:cNvSpPr/>
            <p:nvPr/>
          </p:nvSpPr>
          <p:spPr>
            <a:xfrm>
              <a:off x="568460" y="3345117"/>
              <a:ext cx="3238482" cy="8566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691" y="3262884"/>
              <a:ext cx="3275076" cy="1112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167" y="3358896"/>
              <a:ext cx="3156585" cy="774700"/>
            </a:xfrm>
            <a:custGeom>
              <a:avLst/>
              <a:gdLst/>
              <a:ahLst/>
              <a:cxnLst/>
              <a:rect l="l" t="t" r="r" b="b"/>
              <a:pathLst>
                <a:path w="3156585" h="774700">
                  <a:moveTo>
                    <a:pt x="3027172" y="0"/>
                  </a:moveTo>
                  <a:lnTo>
                    <a:pt x="129031" y="0"/>
                  </a:lnTo>
                  <a:lnTo>
                    <a:pt x="78808" y="10142"/>
                  </a:lnTo>
                  <a:lnTo>
                    <a:pt x="37793" y="37798"/>
                  </a:lnTo>
                  <a:lnTo>
                    <a:pt x="10140" y="78813"/>
                  </a:lnTo>
                  <a:lnTo>
                    <a:pt x="0" y="129031"/>
                  </a:lnTo>
                  <a:lnTo>
                    <a:pt x="0" y="645159"/>
                  </a:lnTo>
                  <a:lnTo>
                    <a:pt x="10140" y="695378"/>
                  </a:lnTo>
                  <a:lnTo>
                    <a:pt x="37793" y="736393"/>
                  </a:lnTo>
                  <a:lnTo>
                    <a:pt x="78808" y="764049"/>
                  </a:lnTo>
                  <a:lnTo>
                    <a:pt x="129031" y="774191"/>
                  </a:lnTo>
                  <a:lnTo>
                    <a:pt x="3027172" y="774191"/>
                  </a:lnTo>
                  <a:lnTo>
                    <a:pt x="3077390" y="764049"/>
                  </a:lnTo>
                  <a:lnTo>
                    <a:pt x="3118405" y="736393"/>
                  </a:lnTo>
                  <a:lnTo>
                    <a:pt x="3146061" y="695378"/>
                  </a:lnTo>
                  <a:lnTo>
                    <a:pt x="3156204" y="645159"/>
                  </a:lnTo>
                  <a:lnTo>
                    <a:pt x="3156204" y="129031"/>
                  </a:lnTo>
                  <a:lnTo>
                    <a:pt x="3146061" y="78813"/>
                  </a:lnTo>
                  <a:lnTo>
                    <a:pt x="3118405" y="37798"/>
                  </a:lnTo>
                  <a:lnTo>
                    <a:pt x="3077390" y="10142"/>
                  </a:lnTo>
                  <a:lnTo>
                    <a:pt x="3027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167" y="3358896"/>
              <a:ext cx="3156585" cy="774700"/>
            </a:xfrm>
            <a:custGeom>
              <a:avLst/>
              <a:gdLst/>
              <a:ahLst/>
              <a:cxnLst/>
              <a:rect l="l" t="t" r="r" b="b"/>
              <a:pathLst>
                <a:path w="3156585" h="774700">
                  <a:moveTo>
                    <a:pt x="0" y="129031"/>
                  </a:moveTo>
                  <a:lnTo>
                    <a:pt x="10140" y="78813"/>
                  </a:lnTo>
                  <a:lnTo>
                    <a:pt x="37793" y="37798"/>
                  </a:lnTo>
                  <a:lnTo>
                    <a:pt x="78808" y="10142"/>
                  </a:lnTo>
                  <a:lnTo>
                    <a:pt x="129031" y="0"/>
                  </a:lnTo>
                  <a:lnTo>
                    <a:pt x="3027172" y="0"/>
                  </a:lnTo>
                  <a:lnTo>
                    <a:pt x="3077390" y="10142"/>
                  </a:lnTo>
                  <a:lnTo>
                    <a:pt x="3118405" y="37798"/>
                  </a:lnTo>
                  <a:lnTo>
                    <a:pt x="3146061" y="78813"/>
                  </a:lnTo>
                  <a:lnTo>
                    <a:pt x="3156204" y="129031"/>
                  </a:lnTo>
                  <a:lnTo>
                    <a:pt x="3156204" y="645159"/>
                  </a:lnTo>
                  <a:lnTo>
                    <a:pt x="3146061" y="695378"/>
                  </a:lnTo>
                  <a:lnTo>
                    <a:pt x="3118405" y="736393"/>
                  </a:lnTo>
                  <a:lnTo>
                    <a:pt x="3077390" y="764049"/>
                  </a:lnTo>
                  <a:lnTo>
                    <a:pt x="3027172" y="774191"/>
                  </a:lnTo>
                  <a:lnTo>
                    <a:pt x="129031" y="774191"/>
                  </a:lnTo>
                  <a:lnTo>
                    <a:pt x="78808" y="764049"/>
                  </a:lnTo>
                  <a:lnTo>
                    <a:pt x="37793" y="736393"/>
                  </a:lnTo>
                  <a:lnTo>
                    <a:pt x="10140" y="695378"/>
                  </a:lnTo>
                  <a:lnTo>
                    <a:pt x="0" y="645159"/>
                  </a:lnTo>
                  <a:lnTo>
                    <a:pt x="0" y="129031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0694" y="3348050"/>
            <a:ext cx="27603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rlito"/>
                <a:cs typeface="Carlito"/>
              </a:rPr>
              <a:t>Transform </a:t>
            </a:r>
            <a:r>
              <a:rPr sz="2400" b="1" spc="-15" dirty="0" smtClean="0">
                <a:latin typeface="Carlito"/>
                <a:cs typeface="Carlito"/>
              </a:rPr>
              <a:t>Data</a:t>
            </a:r>
            <a:r>
              <a:rPr lang="en-IN" sz="2400" b="1" spc="-15" dirty="0" smtClean="0">
                <a:latin typeface="Carlito"/>
                <a:cs typeface="Carlito"/>
              </a:rPr>
              <a:t> </a:t>
            </a:r>
            <a:r>
              <a:rPr sz="2400" b="1" spc="-20" dirty="0" smtClean="0">
                <a:latin typeface="Carlito"/>
                <a:cs typeface="Carlito"/>
              </a:rPr>
              <a:t>into</a:t>
            </a:r>
            <a:r>
              <a:rPr sz="2400" b="1" dirty="0" smtClean="0">
                <a:latin typeface="Carlito"/>
                <a:cs typeface="Carlito"/>
              </a:rPr>
              <a:t> a</a:t>
            </a:r>
            <a:r>
              <a:rPr lang="en-IN" sz="2400" dirty="0">
                <a:latin typeface="Carlito"/>
                <a:cs typeface="Carlito"/>
              </a:rPr>
              <a:t> </a:t>
            </a:r>
            <a:r>
              <a:rPr sz="2400" b="1" spc="-5" dirty="0" smtClean="0">
                <a:latin typeface="Carlito"/>
                <a:cs typeface="Carlito"/>
              </a:rPr>
              <a:t>Model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8460" y="4535392"/>
            <a:ext cx="3238500" cy="858519"/>
            <a:chOff x="568460" y="4535392"/>
            <a:chExt cx="3238500" cy="858519"/>
          </a:xfrm>
        </p:grpSpPr>
        <p:sp>
          <p:nvSpPr>
            <p:cNvPr id="21" name="object 21"/>
            <p:cNvSpPr/>
            <p:nvPr/>
          </p:nvSpPr>
          <p:spPr>
            <a:xfrm>
              <a:off x="568460" y="4535392"/>
              <a:ext cx="3238482" cy="8580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4963" y="4636008"/>
              <a:ext cx="2663952" cy="7467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167" y="4549140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70">
                  <a:moveTo>
                    <a:pt x="3026918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646430"/>
                  </a:lnTo>
                  <a:lnTo>
                    <a:pt x="10160" y="696741"/>
                  </a:lnTo>
                  <a:lnTo>
                    <a:pt x="37868" y="737838"/>
                  </a:lnTo>
                  <a:lnTo>
                    <a:pt x="78963" y="765552"/>
                  </a:lnTo>
                  <a:lnTo>
                    <a:pt x="129286" y="775716"/>
                  </a:lnTo>
                  <a:lnTo>
                    <a:pt x="3026918" y="775716"/>
                  </a:lnTo>
                  <a:lnTo>
                    <a:pt x="3077229" y="765552"/>
                  </a:lnTo>
                  <a:lnTo>
                    <a:pt x="3118326" y="737838"/>
                  </a:lnTo>
                  <a:lnTo>
                    <a:pt x="3146040" y="696741"/>
                  </a:lnTo>
                  <a:lnTo>
                    <a:pt x="3156204" y="646430"/>
                  </a:lnTo>
                  <a:lnTo>
                    <a:pt x="3156204" y="129286"/>
                  </a:lnTo>
                  <a:lnTo>
                    <a:pt x="3146040" y="78974"/>
                  </a:lnTo>
                  <a:lnTo>
                    <a:pt x="3118326" y="37877"/>
                  </a:lnTo>
                  <a:lnTo>
                    <a:pt x="3077229" y="10163"/>
                  </a:lnTo>
                  <a:lnTo>
                    <a:pt x="302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167" y="4549140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70">
                  <a:moveTo>
                    <a:pt x="0" y="129286"/>
                  </a:moveTo>
                  <a:lnTo>
                    <a:pt x="10160" y="78974"/>
                  </a:lnTo>
                  <a:lnTo>
                    <a:pt x="37868" y="37877"/>
                  </a:lnTo>
                  <a:lnTo>
                    <a:pt x="78963" y="10163"/>
                  </a:lnTo>
                  <a:lnTo>
                    <a:pt x="129286" y="0"/>
                  </a:lnTo>
                  <a:lnTo>
                    <a:pt x="3026918" y="0"/>
                  </a:lnTo>
                  <a:lnTo>
                    <a:pt x="3077229" y="10163"/>
                  </a:lnTo>
                  <a:lnTo>
                    <a:pt x="3118326" y="37877"/>
                  </a:lnTo>
                  <a:lnTo>
                    <a:pt x="3146040" y="78974"/>
                  </a:lnTo>
                  <a:lnTo>
                    <a:pt x="3156204" y="129286"/>
                  </a:lnTo>
                  <a:lnTo>
                    <a:pt x="3156204" y="646430"/>
                  </a:lnTo>
                  <a:lnTo>
                    <a:pt x="3146040" y="696741"/>
                  </a:lnTo>
                  <a:lnTo>
                    <a:pt x="3118326" y="737838"/>
                  </a:lnTo>
                  <a:lnTo>
                    <a:pt x="3077229" y="765552"/>
                  </a:lnTo>
                  <a:lnTo>
                    <a:pt x="3026918" y="775716"/>
                  </a:lnTo>
                  <a:lnTo>
                    <a:pt x="129286" y="775716"/>
                  </a:lnTo>
                  <a:lnTo>
                    <a:pt x="78963" y="765552"/>
                  </a:lnTo>
                  <a:lnTo>
                    <a:pt x="37868" y="737838"/>
                  </a:lnTo>
                  <a:lnTo>
                    <a:pt x="10160" y="696741"/>
                  </a:lnTo>
                  <a:lnTo>
                    <a:pt x="0" y="646430"/>
                  </a:lnTo>
                  <a:lnTo>
                    <a:pt x="0" y="129286"/>
                  </a:lnTo>
                  <a:close/>
                </a:path>
              </a:pathLst>
            </a:custGeom>
            <a:ln w="12192">
              <a:solidFill>
                <a:srgbClr val="13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32688" y="4722367"/>
            <a:ext cx="257860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Add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Visualization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03120" y="2943605"/>
            <a:ext cx="114300" cy="1605915"/>
          </a:xfrm>
          <a:custGeom>
            <a:avLst/>
            <a:gdLst/>
            <a:ahLst/>
            <a:cxnLst/>
            <a:rect l="l" t="t" r="r" b="b"/>
            <a:pathLst>
              <a:path w="114300" h="1605914">
                <a:moveTo>
                  <a:pt x="114300" y="1491488"/>
                </a:moveTo>
                <a:lnTo>
                  <a:pt x="76200" y="1491488"/>
                </a:lnTo>
                <a:lnTo>
                  <a:pt x="76200" y="1190244"/>
                </a:lnTo>
                <a:lnTo>
                  <a:pt x="38100" y="1190244"/>
                </a:lnTo>
                <a:lnTo>
                  <a:pt x="38100" y="1491488"/>
                </a:lnTo>
                <a:lnTo>
                  <a:pt x="0" y="1491488"/>
                </a:lnTo>
                <a:lnTo>
                  <a:pt x="57150" y="1605788"/>
                </a:lnTo>
                <a:lnTo>
                  <a:pt x="104775" y="1510538"/>
                </a:lnTo>
                <a:lnTo>
                  <a:pt x="114300" y="1491488"/>
                </a:lnTo>
                <a:close/>
              </a:path>
              <a:path w="114300" h="1605914">
                <a:moveTo>
                  <a:pt x="114300" y="301244"/>
                </a:moveTo>
                <a:lnTo>
                  <a:pt x="76200" y="301244"/>
                </a:lnTo>
                <a:lnTo>
                  <a:pt x="76200" y="0"/>
                </a:lnTo>
                <a:lnTo>
                  <a:pt x="38100" y="0"/>
                </a:lnTo>
                <a:lnTo>
                  <a:pt x="38100" y="301244"/>
                </a:lnTo>
                <a:lnTo>
                  <a:pt x="0" y="301244"/>
                </a:lnTo>
                <a:lnTo>
                  <a:pt x="57150" y="415544"/>
                </a:lnTo>
                <a:lnTo>
                  <a:pt x="104775" y="320294"/>
                </a:lnTo>
                <a:lnTo>
                  <a:pt x="114300" y="301244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225269" y="1146118"/>
            <a:ext cx="2748280" cy="771525"/>
            <a:chOff x="7225269" y="1146118"/>
            <a:chExt cx="2748280" cy="771525"/>
          </a:xfrm>
        </p:grpSpPr>
        <p:sp>
          <p:nvSpPr>
            <p:cNvPr id="28" name="object 28"/>
            <p:cNvSpPr/>
            <p:nvPr/>
          </p:nvSpPr>
          <p:spPr>
            <a:xfrm>
              <a:off x="7225269" y="1146118"/>
              <a:ext cx="2747802" cy="7710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80" y="1264919"/>
              <a:ext cx="2657855" cy="5867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42048" y="1153667"/>
              <a:ext cx="2659380" cy="692150"/>
            </a:xfrm>
            <a:custGeom>
              <a:avLst/>
              <a:gdLst/>
              <a:ahLst/>
              <a:cxnLst/>
              <a:rect l="l" t="t" r="r" b="b"/>
              <a:pathLst>
                <a:path w="2659379" h="692150">
                  <a:moveTo>
                    <a:pt x="2544063" y="0"/>
                  </a:moveTo>
                  <a:lnTo>
                    <a:pt x="0" y="0"/>
                  </a:lnTo>
                  <a:lnTo>
                    <a:pt x="0" y="576580"/>
                  </a:lnTo>
                  <a:lnTo>
                    <a:pt x="115316" y="691896"/>
                  </a:lnTo>
                  <a:lnTo>
                    <a:pt x="2659379" y="691896"/>
                  </a:lnTo>
                  <a:lnTo>
                    <a:pt x="2659379" y="115316"/>
                  </a:lnTo>
                  <a:lnTo>
                    <a:pt x="2544063" y="0"/>
                  </a:lnTo>
                  <a:close/>
                </a:path>
              </a:pathLst>
            </a:custGeom>
            <a:solidFill>
              <a:srgbClr val="473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315454" y="1334211"/>
            <a:ext cx="28191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Connect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Sources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43753" y="2172411"/>
            <a:ext cx="5855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10" dirty="0">
                <a:latin typeface="Carlito"/>
                <a:cs typeface="Carlito"/>
              </a:rPr>
              <a:t>Desktop, we can connect to many </a:t>
            </a:r>
            <a:r>
              <a:rPr sz="1800" spc="-15" dirty="0">
                <a:latin typeface="Carlito"/>
                <a:cs typeface="Carlito"/>
              </a:rPr>
              <a:t>different</a:t>
            </a:r>
            <a:r>
              <a:rPr sz="1800" spc="140" dirty="0">
                <a:latin typeface="Carlito"/>
                <a:cs typeface="Carlito"/>
              </a:rPr>
              <a:t> </a:t>
            </a:r>
            <a:r>
              <a:rPr sz="1800" spc="-15" dirty="0" smtClean="0">
                <a:latin typeface="Carlito"/>
                <a:cs typeface="Carlito"/>
              </a:rPr>
              <a:t>data</a:t>
            </a:r>
            <a:r>
              <a:rPr lang="en-IN" dirty="0">
                <a:latin typeface="Carlito"/>
                <a:cs typeface="Carlito"/>
              </a:rPr>
              <a:t> </a:t>
            </a:r>
            <a:r>
              <a:rPr sz="1800" spc="-10" dirty="0" smtClean="0">
                <a:latin typeface="Carlito"/>
                <a:cs typeface="Carlito"/>
              </a:rPr>
              <a:t>sources </a:t>
            </a:r>
            <a:r>
              <a:rPr sz="1800" spc="-10" dirty="0">
                <a:latin typeface="Carlito"/>
                <a:cs typeface="Carlito"/>
              </a:rPr>
              <a:t>to collect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54403" y="2997707"/>
            <a:ext cx="3690620" cy="3528060"/>
            <a:chOff x="6654403" y="2997707"/>
            <a:chExt cx="3690620" cy="3528060"/>
          </a:xfrm>
        </p:grpSpPr>
        <p:sp>
          <p:nvSpPr>
            <p:cNvPr id="34" name="object 34"/>
            <p:cNvSpPr/>
            <p:nvPr/>
          </p:nvSpPr>
          <p:spPr>
            <a:xfrm>
              <a:off x="6654403" y="2997707"/>
              <a:ext cx="3690498" cy="35279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74152" y="4619243"/>
              <a:ext cx="728472" cy="4282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613393" y="3593084"/>
            <a:ext cx="1731508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Database  Con</a:t>
            </a:r>
            <a:r>
              <a:rPr sz="1600" b="1" spc="-15" dirty="0">
                <a:latin typeface="Carlito"/>
                <a:cs typeface="Carlito"/>
              </a:rPr>
              <a:t>n</a:t>
            </a:r>
            <a:r>
              <a:rPr sz="1600" b="1" spc="-10" dirty="0">
                <a:latin typeface="Carlito"/>
                <a:cs typeface="Carlito"/>
              </a:rPr>
              <a:t>e</a:t>
            </a:r>
            <a:r>
              <a:rPr sz="1600" b="1" spc="-5" dirty="0">
                <a:latin typeface="Carlito"/>
                <a:cs typeface="Carlito"/>
              </a:rPr>
              <a:t>c</a:t>
            </a:r>
            <a:r>
              <a:rPr sz="1600" b="1" spc="-20" dirty="0">
                <a:latin typeface="Carlito"/>
                <a:cs typeface="Carlito"/>
              </a:rPr>
              <a:t>t</a:t>
            </a:r>
            <a:r>
              <a:rPr sz="1600" b="1" spc="-5" dirty="0">
                <a:latin typeface="Carlito"/>
                <a:cs typeface="Carlito"/>
              </a:rPr>
              <a:t>o</a:t>
            </a:r>
            <a:r>
              <a:rPr sz="1600" b="1" spc="-35" dirty="0">
                <a:latin typeface="Carlito"/>
                <a:cs typeface="Carlito"/>
              </a:rPr>
              <a:t>r</a:t>
            </a:r>
            <a:r>
              <a:rPr sz="1600" b="1" spc="-5" dirty="0"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67800" y="4643754"/>
            <a:ext cx="1371601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 smtClean="0">
                <a:latin typeface="Carlito"/>
                <a:cs typeface="Carlito"/>
              </a:rPr>
              <a:t>Azure Data</a:t>
            </a:r>
            <a:endParaRPr lang="en-IN" sz="1600" b="1" spc="-10" dirty="0" smtClean="0">
              <a:latin typeface="Carlito"/>
              <a:cs typeface="Carlito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 smtClean="0">
                <a:latin typeface="Carlito"/>
                <a:cs typeface="Carlito"/>
              </a:rPr>
              <a:t>S</a:t>
            </a:r>
            <a:r>
              <a:rPr sz="1600" b="1" spc="5" dirty="0" smtClean="0">
                <a:latin typeface="Carlito"/>
                <a:cs typeface="Carlito"/>
              </a:rPr>
              <a:t>o</a:t>
            </a:r>
            <a:r>
              <a:rPr sz="1600" b="1" spc="-5" dirty="0" smtClean="0">
                <a:latin typeface="Carlito"/>
                <a:cs typeface="Carlito"/>
              </a:rPr>
              <a:t>u</a:t>
            </a:r>
            <a:r>
              <a:rPr sz="1600" b="1" spc="-35" dirty="0" smtClean="0">
                <a:latin typeface="Carlito"/>
                <a:cs typeface="Carlito"/>
              </a:rPr>
              <a:t>r</a:t>
            </a:r>
            <a:r>
              <a:rPr sz="1600" b="1" dirty="0" smtClean="0">
                <a:latin typeface="Carlito"/>
                <a:cs typeface="Carlito"/>
              </a:rPr>
              <a:t>c</a:t>
            </a:r>
            <a:r>
              <a:rPr sz="1600" b="1" spc="-10" dirty="0" smtClean="0">
                <a:latin typeface="Carlito"/>
                <a:cs typeface="Carlito"/>
              </a:rPr>
              <a:t>es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86470" y="5633110"/>
            <a:ext cx="12131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575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File  </a:t>
            </a:r>
            <a:r>
              <a:rPr sz="1600" b="1" spc="-10" dirty="0">
                <a:latin typeface="Carlito"/>
                <a:cs typeface="Carlito"/>
              </a:rPr>
              <a:t>Con</a:t>
            </a:r>
            <a:r>
              <a:rPr sz="1600" b="1" spc="-15" dirty="0">
                <a:latin typeface="Carlito"/>
                <a:cs typeface="Carlito"/>
              </a:rPr>
              <a:t>n</a:t>
            </a:r>
            <a:r>
              <a:rPr sz="1600" b="1" spc="-10" dirty="0">
                <a:latin typeface="Carlito"/>
                <a:cs typeface="Carlito"/>
              </a:rPr>
              <a:t>e</a:t>
            </a:r>
            <a:r>
              <a:rPr sz="1600" b="1" spc="-5" dirty="0">
                <a:latin typeface="Carlito"/>
                <a:cs typeface="Carlito"/>
              </a:rPr>
              <a:t>c</a:t>
            </a:r>
            <a:r>
              <a:rPr sz="1600" b="1" spc="-20" dirty="0">
                <a:latin typeface="Carlito"/>
                <a:cs typeface="Carlito"/>
              </a:rPr>
              <a:t>t</a:t>
            </a:r>
            <a:r>
              <a:rPr sz="1600" b="1" spc="-5" dirty="0">
                <a:latin typeface="Carlito"/>
                <a:cs typeface="Carlito"/>
              </a:rPr>
              <a:t>o</a:t>
            </a:r>
            <a:r>
              <a:rPr sz="1600" b="1" spc="-35" dirty="0">
                <a:latin typeface="Carlito"/>
                <a:cs typeface="Carlito"/>
              </a:rPr>
              <a:t>r</a:t>
            </a:r>
            <a:r>
              <a:rPr sz="1600" b="1" spc="-5" dirty="0"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28432" y="3604639"/>
            <a:ext cx="127736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25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SaaS  </a:t>
            </a:r>
            <a:r>
              <a:rPr sz="1600" b="1" spc="-10" dirty="0">
                <a:latin typeface="Carlito"/>
                <a:cs typeface="Carlito"/>
              </a:rPr>
              <a:t>Con</a:t>
            </a:r>
            <a:r>
              <a:rPr sz="1600" b="1" spc="-15" dirty="0">
                <a:latin typeface="Carlito"/>
                <a:cs typeface="Carlito"/>
              </a:rPr>
              <a:t>n</a:t>
            </a:r>
            <a:r>
              <a:rPr sz="1600" b="1" spc="-10" dirty="0">
                <a:latin typeface="Carlito"/>
                <a:cs typeface="Carlito"/>
              </a:rPr>
              <a:t>e</a:t>
            </a:r>
            <a:r>
              <a:rPr sz="1600" b="1" spc="-5" dirty="0">
                <a:latin typeface="Carlito"/>
                <a:cs typeface="Carlito"/>
              </a:rPr>
              <a:t>cti</a:t>
            </a:r>
            <a:r>
              <a:rPr sz="1600" b="1" dirty="0">
                <a:latin typeface="Carlito"/>
                <a:cs typeface="Carlito"/>
              </a:rPr>
              <a:t>o</a:t>
            </a:r>
            <a:r>
              <a:rPr sz="1600" b="1" spc="-10" dirty="0">
                <a:latin typeface="Carlito"/>
                <a:cs typeface="Carlito"/>
              </a:rPr>
              <a:t>n</a:t>
            </a:r>
            <a:r>
              <a:rPr sz="1600" b="1" spc="-5" dirty="0"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81800" y="4864734"/>
            <a:ext cx="1143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Online  </a:t>
            </a:r>
            <a:r>
              <a:rPr sz="1600" b="1" spc="-5" dirty="0">
                <a:latin typeface="Carlito"/>
                <a:cs typeface="Carlito"/>
              </a:rPr>
              <a:t>Se</a:t>
            </a:r>
            <a:r>
              <a:rPr sz="1600" b="1" spc="5" dirty="0">
                <a:latin typeface="Carlito"/>
                <a:cs typeface="Carlito"/>
              </a:rPr>
              <a:t>r</a:t>
            </a:r>
            <a:r>
              <a:rPr sz="1600" b="1" spc="-10" dirty="0">
                <a:latin typeface="Carlito"/>
                <a:cs typeface="Carlito"/>
              </a:rPr>
              <a:t>vi</a:t>
            </a:r>
            <a:r>
              <a:rPr sz="1600" b="1" dirty="0">
                <a:latin typeface="Carlito"/>
                <a:cs typeface="Carlito"/>
              </a:rPr>
              <a:t>c</a:t>
            </a:r>
            <a:r>
              <a:rPr sz="1600" b="1" spc="-10" dirty="0">
                <a:latin typeface="Carlito"/>
                <a:cs typeface="Carlito"/>
              </a:rPr>
              <a:t>es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4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016" y="915922"/>
            <a:ext cx="11420475" cy="5962015"/>
            <a:chOff x="390016" y="915922"/>
            <a:chExt cx="11420475" cy="5962015"/>
          </a:xfrm>
        </p:grpSpPr>
        <p:sp>
          <p:nvSpPr>
            <p:cNvPr id="3" name="object 3"/>
            <p:cNvSpPr/>
            <p:nvPr/>
          </p:nvSpPr>
          <p:spPr>
            <a:xfrm>
              <a:off x="4700015" y="915922"/>
              <a:ext cx="150875" cy="5942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4974" y="942594"/>
              <a:ext cx="6350" cy="5916295"/>
            </a:xfrm>
            <a:custGeom>
              <a:avLst/>
              <a:gdLst/>
              <a:ahLst/>
              <a:cxnLst/>
              <a:rect l="l" t="t" r="r" b="b"/>
              <a:pathLst>
                <a:path w="6350" h="5916295">
                  <a:moveTo>
                    <a:pt x="6223" y="0"/>
                  </a:moveTo>
                  <a:lnTo>
                    <a:pt x="0" y="5915680"/>
                  </a:lnTo>
                </a:path>
              </a:pathLst>
            </a:custGeom>
            <a:ln w="38100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54403" y="2997708"/>
              <a:ext cx="3690498" cy="35279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3756" y="4607052"/>
              <a:ext cx="954024" cy="440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61437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Creating Reports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in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54224" y="1130808"/>
            <a:ext cx="2748280" cy="861060"/>
            <a:chOff x="7254224" y="1130808"/>
            <a:chExt cx="2748280" cy="861060"/>
          </a:xfrm>
        </p:grpSpPr>
        <p:sp>
          <p:nvSpPr>
            <p:cNvPr id="9" name="object 9"/>
            <p:cNvSpPr/>
            <p:nvPr/>
          </p:nvSpPr>
          <p:spPr>
            <a:xfrm>
              <a:off x="7254224" y="1147468"/>
              <a:ext cx="2747802" cy="7728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7119" y="1130808"/>
              <a:ext cx="2433828" cy="8610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71003" y="1155192"/>
              <a:ext cx="2659380" cy="693420"/>
            </a:xfrm>
            <a:custGeom>
              <a:avLst/>
              <a:gdLst/>
              <a:ahLst/>
              <a:cxnLst/>
              <a:rect l="l" t="t" r="r" b="b"/>
              <a:pathLst>
                <a:path w="2659379" h="693419">
                  <a:moveTo>
                    <a:pt x="2543810" y="0"/>
                  </a:moveTo>
                  <a:lnTo>
                    <a:pt x="0" y="0"/>
                  </a:lnTo>
                  <a:lnTo>
                    <a:pt x="0" y="577850"/>
                  </a:lnTo>
                  <a:lnTo>
                    <a:pt x="115570" y="693420"/>
                  </a:lnTo>
                  <a:lnTo>
                    <a:pt x="2659379" y="693420"/>
                  </a:lnTo>
                  <a:lnTo>
                    <a:pt x="2659379" y="115570"/>
                  </a:lnTo>
                  <a:lnTo>
                    <a:pt x="2543810" y="0"/>
                  </a:lnTo>
                  <a:close/>
                </a:path>
              </a:pathLst>
            </a:custGeom>
            <a:solidFill>
              <a:srgbClr val="473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71003" y="1199845"/>
            <a:ext cx="2599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Transform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spc="-10" dirty="0" smtClean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lang="en-IN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 smtClean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800" dirty="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42089" y="3723794"/>
            <a:ext cx="69602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 smtClean="0">
                <a:latin typeface="Carlito"/>
                <a:cs typeface="Carlito"/>
              </a:rPr>
              <a:t>Fill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90101" y="4871160"/>
            <a:ext cx="1154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rlito"/>
                <a:cs typeface="Carlito"/>
              </a:rPr>
              <a:t>Transpose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5970" y="5805932"/>
            <a:ext cx="10441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Me</a:t>
            </a:r>
            <a:r>
              <a:rPr sz="1600" b="1" spc="-35" dirty="0">
                <a:latin typeface="Carlito"/>
                <a:cs typeface="Carlito"/>
              </a:rPr>
              <a:t>r</a:t>
            </a:r>
            <a:r>
              <a:rPr sz="1600" b="1" spc="-20" dirty="0">
                <a:latin typeface="Carlito"/>
                <a:cs typeface="Carlito"/>
              </a:rPr>
              <a:t>g</a:t>
            </a:r>
            <a:r>
              <a:rPr sz="1600" b="1" spc="-5" dirty="0">
                <a:latin typeface="Carlito"/>
                <a:cs typeface="Carlito"/>
              </a:rPr>
              <a:t>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6676" y="3801872"/>
            <a:ext cx="803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Group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by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7044" y="4971034"/>
            <a:ext cx="935356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Pivot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and  </a:t>
            </a:r>
            <a:r>
              <a:rPr sz="1600" b="1" spc="-10" dirty="0">
                <a:latin typeface="Carlito"/>
                <a:cs typeface="Carlito"/>
              </a:rPr>
              <a:t>unpivot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19928" y="2129027"/>
            <a:ext cx="6162040" cy="646430"/>
          </a:xfrm>
          <a:custGeom>
            <a:avLst/>
            <a:gdLst/>
            <a:ahLst/>
            <a:cxnLst/>
            <a:rect l="l" t="t" r="r" b="b"/>
            <a:pathLst>
              <a:path w="6162040" h="646430">
                <a:moveTo>
                  <a:pt x="6161532" y="0"/>
                </a:moveTo>
                <a:lnTo>
                  <a:pt x="0" y="0"/>
                </a:lnTo>
                <a:lnTo>
                  <a:pt x="0" y="646176"/>
                </a:lnTo>
                <a:lnTo>
                  <a:pt x="6161532" y="646176"/>
                </a:lnTo>
                <a:lnTo>
                  <a:pt x="6161532" y="0"/>
                </a:lnTo>
                <a:close/>
              </a:path>
            </a:pathLst>
          </a:custGeom>
          <a:solidFill>
            <a:srgbClr val="DF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51119" y="2147061"/>
            <a:ext cx="5897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330" marR="5080" indent="-21202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Query </a:t>
            </a:r>
            <a:r>
              <a:rPr sz="1800" spc="-15" dirty="0">
                <a:latin typeface="Carlito"/>
                <a:cs typeface="Carlito"/>
              </a:rPr>
              <a:t>Editor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5" dirty="0">
                <a:latin typeface="Carlito"/>
                <a:cs typeface="Carlito"/>
              </a:rPr>
              <a:t>Power </a:t>
            </a:r>
            <a:r>
              <a:rPr sz="1800" dirty="0">
                <a:latin typeface="Carlito"/>
                <a:cs typeface="Carlito"/>
              </a:rPr>
              <a:t>BI </a:t>
            </a:r>
            <a:r>
              <a:rPr sz="1800" spc="-10" dirty="0">
                <a:latin typeface="Carlito"/>
                <a:cs typeface="Carlito"/>
              </a:rPr>
              <a:t>Desktop </a:t>
            </a:r>
            <a:r>
              <a:rPr sz="1800" spc="-5" dirty="0">
                <a:latin typeface="Carlito"/>
                <a:cs typeface="Carlito"/>
              </a:rPr>
              <a:t>helps </a:t>
            </a:r>
            <a:r>
              <a:rPr sz="1800" spc="-5" dirty="0" smtClean="0">
                <a:latin typeface="Carlito"/>
                <a:cs typeface="Carlito"/>
              </a:rPr>
              <a:t>us</a:t>
            </a:r>
            <a:r>
              <a:rPr lang="en-IN" sz="1800" spc="-5" dirty="0" smtClean="0">
                <a:latin typeface="Carlito"/>
                <a:cs typeface="Carlito"/>
              </a:rPr>
              <a:t> </a:t>
            </a:r>
            <a:r>
              <a:rPr sz="1800" spc="-15" dirty="0" smtClean="0">
                <a:latin typeface="Carlito"/>
                <a:cs typeface="Carlito"/>
              </a:rPr>
              <a:t>transform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 smtClean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568460" y="2071116"/>
            <a:ext cx="3238500" cy="1112520"/>
            <a:chOff x="568460" y="2071116"/>
            <a:chExt cx="3238500" cy="1112520"/>
          </a:xfrm>
        </p:grpSpPr>
        <p:sp>
          <p:nvSpPr>
            <p:cNvPr id="21" name="object 21"/>
            <p:cNvSpPr/>
            <p:nvPr/>
          </p:nvSpPr>
          <p:spPr>
            <a:xfrm>
              <a:off x="568460" y="2153380"/>
              <a:ext cx="3238482" cy="8580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687" y="2071116"/>
              <a:ext cx="2578608" cy="1112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167" y="2167128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69">
                  <a:moveTo>
                    <a:pt x="3026918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646430"/>
                  </a:lnTo>
                  <a:lnTo>
                    <a:pt x="10160" y="696741"/>
                  </a:lnTo>
                  <a:lnTo>
                    <a:pt x="37868" y="737838"/>
                  </a:lnTo>
                  <a:lnTo>
                    <a:pt x="78963" y="765552"/>
                  </a:lnTo>
                  <a:lnTo>
                    <a:pt x="129286" y="775716"/>
                  </a:lnTo>
                  <a:lnTo>
                    <a:pt x="3026918" y="775716"/>
                  </a:lnTo>
                  <a:lnTo>
                    <a:pt x="3077229" y="765552"/>
                  </a:lnTo>
                  <a:lnTo>
                    <a:pt x="3118326" y="737838"/>
                  </a:lnTo>
                  <a:lnTo>
                    <a:pt x="3146040" y="696741"/>
                  </a:lnTo>
                  <a:lnTo>
                    <a:pt x="3156204" y="646430"/>
                  </a:lnTo>
                  <a:lnTo>
                    <a:pt x="3156204" y="129286"/>
                  </a:lnTo>
                  <a:lnTo>
                    <a:pt x="3146040" y="78974"/>
                  </a:lnTo>
                  <a:lnTo>
                    <a:pt x="3118326" y="37877"/>
                  </a:lnTo>
                  <a:lnTo>
                    <a:pt x="3077229" y="10163"/>
                  </a:lnTo>
                  <a:lnTo>
                    <a:pt x="302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167" y="2167128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69">
                  <a:moveTo>
                    <a:pt x="0" y="129286"/>
                  </a:moveTo>
                  <a:lnTo>
                    <a:pt x="10160" y="78974"/>
                  </a:lnTo>
                  <a:lnTo>
                    <a:pt x="37868" y="37877"/>
                  </a:lnTo>
                  <a:lnTo>
                    <a:pt x="78963" y="10163"/>
                  </a:lnTo>
                  <a:lnTo>
                    <a:pt x="129286" y="0"/>
                  </a:lnTo>
                  <a:lnTo>
                    <a:pt x="3026918" y="0"/>
                  </a:lnTo>
                  <a:lnTo>
                    <a:pt x="3077229" y="10163"/>
                  </a:lnTo>
                  <a:lnTo>
                    <a:pt x="3118326" y="37877"/>
                  </a:lnTo>
                  <a:lnTo>
                    <a:pt x="3146040" y="78974"/>
                  </a:lnTo>
                  <a:lnTo>
                    <a:pt x="3156204" y="129286"/>
                  </a:lnTo>
                  <a:lnTo>
                    <a:pt x="3156204" y="646430"/>
                  </a:lnTo>
                  <a:lnTo>
                    <a:pt x="3146040" y="696741"/>
                  </a:lnTo>
                  <a:lnTo>
                    <a:pt x="3118326" y="737838"/>
                  </a:lnTo>
                  <a:lnTo>
                    <a:pt x="3077229" y="765552"/>
                  </a:lnTo>
                  <a:lnTo>
                    <a:pt x="3026918" y="775716"/>
                  </a:lnTo>
                  <a:lnTo>
                    <a:pt x="129286" y="775716"/>
                  </a:lnTo>
                  <a:lnTo>
                    <a:pt x="78963" y="765552"/>
                  </a:lnTo>
                  <a:lnTo>
                    <a:pt x="37868" y="737838"/>
                  </a:lnTo>
                  <a:lnTo>
                    <a:pt x="10160" y="696741"/>
                  </a:lnTo>
                  <a:lnTo>
                    <a:pt x="0" y="646430"/>
                  </a:lnTo>
                  <a:lnTo>
                    <a:pt x="0" y="129286"/>
                  </a:lnTo>
                  <a:close/>
                </a:path>
              </a:pathLst>
            </a:custGeom>
            <a:ln w="1219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4964" y="2157476"/>
            <a:ext cx="288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5276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Connect </a:t>
            </a:r>
            <a:r>
              <a:rPr sz="2400" b="1" spc="-15" dirty="0">
                <a:latin typeface="Carlito"/>
                <a:cs typeface="Carlito"/>
              </a:rPr>
              <a:t>to</a:t>
            </a:r>
            <a:r>
              <a:rPr sz="2400" b="1" spc="-8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  </a:t>
            </a:r>
            <a:r>
              <a:rPr sz="2400" b="1" spc="-5" dirty="0">
                <a:latin typeface="Carlito"/>
                <a:cs typeface="Carlito"/>
              </a:rPr>
              <a:t>Sources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0916" y="3247644"/>
            <a:ext cx="3403600" cy="1127760"/>
            <a:chOff x="470916" y="3247644"/>
            <a:chExt cx="3403600" cy="1127760"/>
          </a:xfrm>
        </p:grpSpPr>
        <p:sp>
          <p:nvSpPr>
            <p:cNvPr id="27" name="object 27"/>
            <p:cNvSpPr/>
            <p:nvPr/>
          </p:nvSpPr>
          <p:spPr>
            <a:xfrm>
              <a:off x="501372" y="3278276"/>
              <a:ext cx="3372660" cy="9902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692" y="3262884"/>
              <a:ext cx="3275076" cy="1112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916" y="3247644"/>
              <a:ext cx="3378708" cy="9966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168" y="3358896"/>
              <a:ext cx="3156585" cy="774700"/>
            </a:xfrm>
            <a:custGeom>
              <a:avLst/>
              <a:gdLst/>
              <a:ahLst/>
              <a:cxnLst/>
              <a:rect l="l" t="t" r="r" b="b"/>
              <a:pathLst>
                <a:path w="3156585" h="774700">
                  <a:moveTo>
                    <a:pt x="3027172" y="0"/>
                  </a:moveTo>
                  <a:lnTo>
                    <a:pt x="129031" y="0"/>
                  </a:lnTo>
                  <a:lnTo>
                    <a:pt x="78808" y="10142"/>
                  </a:lnTo>
                  <a:lnTo>
                    <a:pt x="37793" y="37798"/>
                  </a:lnTo>
                  <a:lnTo>
                    <a:pt x="10140" y="78813"/>
                  </a:lnTo>
                  <a:lnTo>
                    <a:pt x="0" y="129031"/>
                  </a:lnTo>
                  <a:lnTo>
                    <a:pt x="0" y="645159"/>
                  </a:lnTo>
                  <a:lnTo>
                    <a:pt x="10140" y="695378"/>
                  </a:lnTo>
                  <a:lnTo>
                    <a:pt x="37793" y="736393"/>
                  </a:lnTo>
                  <a:lnTo>
                    <a:pt x="78808" y="764049"/>
                  </a:lnTo>
                  <a:lnTo>
                    <a:pt x="129031" y="774191"/>
                  </a:lnTo>
                  <a:lnTo>
                    <a:pt x="3027172" y="774191"/>
                  </a:lnTo>
                  <a:lnTo>
                    <a:pt x="3077390" y="764049"/>
                  </a:lnTo>
                  <a:lnTo>
                    <a:pt x="3118405" y="736393"/>
                  </a:lnTo>
                  <a:lnTo>
                    <a:pt x="3146061" y="695378"/>
                  </a:lnTo>
                  <a:lnTo>
                    <a:pt x="3156204" y="645159"/>
                  </a:lnTo>
                  <a:lnTo>
                    <a:pt x="3156204" y="129031"/>
                  </a:lnTo>
                  <a:lnTo>
                    <a:pt x="3146061" y="78813"/>
                  </a:lnTo>
                  <a:lnTo>
                    <a:pt x="3118405" y="37798"/>
                  </a:lnTo>
                  <a:lnTo>
                    <a:pt x="3077390" y="10142"/>
                  </a:lnTo>
                  <a:lnTo>
                    <a:pt x="3027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2168" y="3358896"/>
              <a:ext cx="3156585" cy="774700"/>
            </a:xfrm>
            <a:custGeom>
              <a:avLst/>
              <a:gdLst/>
              <a:ahLst/>
              <a:cxnLst/>
              <a:rect l="l" t="t" r="r" b="b"/>
              <a:pathLst>
                <a:path w="3156585" h="774700">
                  <a:moveTo>
                    <a:pt x="0" y="129031"/>
                  </a:moveTo>
                  <a:lnTo>
                    <a:pt x="10140" y="78813"/>
                  </a:lnTo>
                  <a:lnTo>
                    <a:pt x="37793" y="37798"/>
                  </a:lnTo>
                  <a:lnTo>
                    <a:pt x="78808" y="10142"/>
                  </a:lnTo>
                  <a:lnTo>
                    <a:pt x="129031" y="0"/>
                  </a:lnTo>
                  <a:lnTo>
                    <a:pt x="3027172" y="0"/>
                  </a:lnTo>
                  <a:lnTo>
                    <a:pt x="3077390" y="10142"/>
                  </a:lnTo>
                  <a:lnTo>
                    <a:pt x="3118405" y="37798"/>
                  </a:lnTo>
                  <a:lnTo>
                    <a:pt x="3146061" y="78813"/>
                  </a:lnTo>
                  <a:lnTo>
                    <a:pt x="3156204" y="129031"/>
                  </a:lnTo>
                  <a:lnTo>
                    <a:pt x="3156204" y="645159"/>
                  </a:lnTo>
                  <a:lnTo>
                    <a:pt x="3146061" y="695378"/>
                  </a:lnTo>
                  <a:lnTo>
                    <a:pt x="3118405" y="736393"/>
                  </a:lnTo>
                  <a:lnTo>
                    <a:pt x="3077390" y="764049"/>
                  </a:lnTo>
                  <a:lnTo>
                    <a:pt x="3027172" y="774191"/>
                  </a:lnTo>
                  <a:lnTo>
                    <a:pt x="129031" y="774191"/>
                  </a:lnTo>
                  <a:lnTo>
                    <a:pt x="78808" y="764049"/>
                  </a:lnTo>
                  <a:lnTo>
                    <a:pt x="37793" y="736393"/>
                  </a:lnTo>
                  <a:lnTo>
                    <a:pt x="10140" y="695378"/>
                  </a:lnTo>
                  <a:lnTo>
                    <a:pt x="0" y="645159"/>
                  </a:lnTo>
                  <a:lnTo>
                    <a:pt x="0" y="129031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8600" y="3348050"/>
            <a:ext cx="3429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spc="-30" dirty="0" smtClean="0">
                <a:latin typeface="Carlito"/>
                <a:cs typeface="Carlito"/>
              </a:rPr>
              <a:t>     </a:t>
            </a:r>
            <a:r>
              <a:rPr sz="2400" b="1" spc="-30" dirty="0" smtClean="0">
                <a:latin typeface="Carlito"/>
                <a:cs typeface="Carlito"/>
              </a:rPr>
              <a:t>Transform </a:t>
            </a: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spc="-20" dirty="0">
                <a:latin typeface="Carlito"/>
                <a:cs typeface="Carlito"/>
              </a:rPr>
              <a:t>into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dirty="0" smtClean="0">
                <a:latin typeface="Carlito"/>
                <a:cs typeface="Carlito"/>
              </a:rPr>
              <a:t>a</a:t>
            </a:r>
            <a:r>
              <a:rPr lang="en-IN" sz="2400" dirty="0">
                <a:latin typeface="Carlito"/>
                <a:cs typeface="Carlito"/>
              </a:rPr>
              <a:t> </a:t>
            </a:r>
            <a:r>
              <a:rPr sz="2400" b="1" spc="-5" dirty="0" smtClean="0">
                <a:latin typeface="Carlito"/>
                <a:cs typeface="Carlito"/>
              </a:rPr>
              <a:t>Model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8460" y="4535392"/>
            <a:ext cx="3238500" cy="858519"/>
            <a:chOff x="568460" y="4535392"/>
            <a:chExt cx="3238500" cy="858519"/>
          </a:xfrm>
        </p:grpSpPr>
        <p:sp>
          <p:nvSpPr>
            <p:cNvPr id="34" name="object 34"/>
            <p:cNvSpPr/>
            <p:nvPr/>
          </p:nvSpPr>
          <p:spPr>
            <a:xfrm>
              <a:off x="568460" y="4535392"/>
              <a:ext cx="3238482" cy="8580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4963" y="4636008"/>
              <a:ext cx="2663952" cy="7467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2167" y="4549140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70">
                  <a:moveTo>
                    <a:pt x="3026918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646430"/>
                  </a:lnTo>
                  <a:lnTo>
                    <a:pt x="10160" y="696741"/>
                  </a:lnTo>
                  <a:lnTo>
                    <a:pt x="37868" y="737838"/>
                  </a:lnTo>
                  <a:lnTo>
                    <a:pt x="78963" y="765552"/>
                  </a:lnTo>
                  <a:lnTo>
                    <a:pt x="129286" y="775716"/>
                  </a:lnTo>
                  <a:lnTo>
                    <a:pt x="3026918" y="775716"/>
                  </a:lnTo>
                  <a:lnTo>
                    <a:pt x="3077229" y="765552"/>
                  </a:lnTo>
                  <a:lnTo>
                    <a:pt x="3118326" y="737838"/>
                  </a:lnTo>
                  <a:lnTo>
                    <a:pt x="3146040" y="696741"/>
                  </a:lnTo>
                  <a:lnTo>
                    <a:pt x="3156204" y="646430"/>
                  </a:lnTo>
                  <a:lnTo>
                    <a:pt x="3156204" y="129286"/>
                  </a:lnTo>
                  <a:lnTo>
                    <a:pt x="3146040" y="78974"/>
                  </a:lnTo>
                  <a:lnTo>
                    <a:pt x="3118326" y="37877"/>
                  </a:lnTo>
                  <a:lnTo>
                    <a:pt x="3077229" y="10163"/>
                  </a:lnTo>
                  <a:lnTo>
                    <a:pt x="302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2167" y="4549140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70">
                  <a:moveTo>
                    <a:pt x="0" y="129286"/>
                  </a:moveTo>
                  <a:lnTo>
                    <a:pt x="10160" y="78974"/>
                  </a:lnTo>
                  <a:lnTo>
                    <a:pt x="37868" y="37877"/>
                  </a:lnTo>
                  <a:lnTo>
                    <a:pt x="78963" y="10163"/>
                  </a:lnTo>
                  <a:lnTo>
                    <a:pt x="129286" y="0"/>
                  </a:lnTo>
                  <a:lnTo>
                    <a:pt x="3026918" y="0"/>
                  </a:lnTo>
                  <a:lnTo>
                    <a:pt x="3077229" y="10163"/>
                  </a:lnTo>
                  <a:lnTo>
                    <a:pt x="3118326" y="37877"/>
                  </a:lnTo>
                  <a:lnTo>
                    <a:pt x="3146040" y="78974"/>
                  </a:lnTo>
                  <a:lnTo>
                    <a:pt x="3156204" y="129286"/>
                  </a:lnTo>
                  <a:lnTo>
                    <a:pt x="3156204" y="646430"/>
                  </a:lnTo>
                  <a:lnTo>
                    <a:pt x="3146040" y="696741"/>
                  </a:lnTo>
                  <a:lnTo>
                    <a:pt x="3118326" y="737838"/>
                  </a:lnTo>
                  <a:lnTo>
                    <a:pt x="3077229" y="765552"/>
                  </a:lnTo>
                  <a:lnTo>
                    <a:pt x="3026918" y="775716"/>
                  </a:lnTo>
                  <a:lnTo>
                    <a:pt x="129286" y="775716"/>
                  </a:lnTo>
                  <a:lnTo>
                    <a:pt x="78963" y="765552"/>
                  </a:lnTo>
                  <a:lnTo>
                    <a:pt x="37868" y="737838"/>
                  </a:lnTo>
                  <a:lnTo>
                    <a:pt x="10160" y="696741"/>
                  </a:lnTo>
                  <a:lnTo>
                    <a:pt x="0" y="646430"/>
                  </a:lnTo>
                  <a:lnTo>
                    <a:pt x="0" y="129286"/>
                  </a:lnTo>
                  <a:close/>
                </a:path>
              </a:pathLst>
            </a:custGeom>
            <a:ln w="12192">
              <a:solidFill>
                <a:srgbClr val="13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4963" y="4722367"/>
            <a:ext cx="26639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Add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Visualization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03120" y="2943605"/>
            <a:ext cx="114300" cy="1605915"/>
          </a:xfrm>
          <a:custGeom>
            <a:avLst/>
            <a:gdLst/>
            <a:ahLst/>
            <a:cxnLst/>
            <a:rect l="l" t="t" r="r" b="b"/>
            <a:pathLst>
              <a:path w="114300" h="1605914">
                <a:moveTo>
                  <a:pt x="114300" y="1491488"/>
                </a:moveTo>
                <a:lnTo>
                  <a:pt x="76200" y="1491488"/>
                </a:lnTo>
                <a:lnTo>
                  <a:pt x="76200" y="1190244"/>
                </a:lnTo>
                <a:lnTo>
                  <a:pt x="38100" y="1190244"/>
                </a:lnTo>
                <a:lnTo>
                  <a:pt x="38100" y="1491488"/>
                </a:lnTo>
                <a:lnTo>
                  <a:pt x="0" y="1491488"/>
                </a:lnTo>
                <a:lnTo>
                  <a:pt x="57150" y="1605788"/>
                </a:lnTo>
                <a:lnTo>
                  <a:pt x="104775" y="1510538"/>
                </a:lnTo>
                <a:lnTo>
                  <a:pt x="114300" y="1491488"/>
                </a:lnTo>
                <a:close/>
              </a:path>
              <a:path w="114300" h="1605914">
                <a:moveTo>
                  <a:pt x="114300" y="301244"/>
                </a:moveTo>
                <a:lnTo>
                  <a:pt x="76200" y="301244"/>
                </a:lnTo>
                <a:lnTo>
                  <a:pt x="76200" y="0"/>
                </a:lnTo>
                <a:lnTo>
                  <a:pt x="38100" y="0"/>
                </a:lnTo>
                <a:lnTo>
                  <a:pt x="38100" y="301244"/>
                </a:lnTo>
                <a:lnTo>
                  <a:pt x="0" y="301244"/>
                </a:lnTo>
                <a:lnTo>
                  <a:pt x="57150" y="415544"/>
                </a:lnTo>
                <a:lnTo>
                  <a:pt x="104775" y="320294"/>
                </a:lnTo>
                <a:lnTo>
                  <a:pt x="114300" y="301244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41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0016" y="915922"/>
            <a:ext cx="11420475" cy="5962015"/>
            <a:chOff x="390016" y="915922"/>
            <a:chExt cx="11420475" cy="5962015"/>
          </a:xfrm>
        </p:grpSpPr>
        <p:sp>
          <p:nvSpPr>
            <p:cNvPr id="3" name="object 3"/>
            <p:cNvSpPr/>
            <p:nvPr/>
          </p:nvSpPr>
          <p:spPr>
            <a:xfrm>
              <a:off x="4700015" y="915922"/>
              <a:ext cx="150875" cy="5942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4974" y="942594"/>
              <a:ext cx="6350" cy="5916295"/>
            </a:xfrm>
            <a:custGeom>
              <a:avLst/>
              <a:gdLst/>
              <a:ahLst/>
              <a:cxnLst/>
              <a:rect l="l" t="t" r="r" b="b"/>
              <a:pathLst>
                <a:path w="6350" h="5916295">
                  <a:moveTo>
                    <a:pt x="6223" y="0"/>
                  </a:moveTo>
                  <a:lnTo>
                    <a:pt x="0" y="5915680"/>
                  </a:lnTo>
                </a:path>
              </a:pathLst>
            </a:custGeom>
            <a:ln w="38100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19927" y="2314956"/>
              <a:ext cx="6162040" cy="370840"/>
            </a:xfrm>
            <a:custGeom>
              <a:avLst/>
              <a:gdLst/>
              <a:ahLst/>
              <a:cxnLst/>
              <a:rect l="l" t="t" r="r" b="b"/>
              <a:pathLst>
                <a:path w="6162040" h="370839">
                  <a:moveTo>
                    <a:pt x="616153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6161532" y="370332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DFD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448" y="275031"/>
            <a:ext cx="56103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Creating Reports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in </a:t>
            </a:r>
            <a:r>
              <a:rPr sz="3200" b="1" spc="-20" dirty="0">
                <a:solidFill>
                  <a:srgbClr val="5F4778"/>
                </a:solidFill>
                <a:latin typeface="Carlito"/>
                <a:cs typeface="Carlito"/>
              </a:rPr>
              <a:t>Power</a:t>
            </a:r>
            <a:r>
              <a:rPr sz="3200" b="1" spc="-5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BI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54224" y="1213174"/>
            <a:ext cx="2748280" cy="771525"/>
            <a:chOff x="7254224" y="1213174"/>
            <a:chExt cx="2748280" cy="771525"/>
          </a:xfrm>
        </p:grpSpPr>
        <p:sp>
          <p:nvSpPr>
            <p:cNvPr id="8" name="object 8"/>
            <p:cNvSpPr/>
            <p:nvPr/>
          </p:nvSpPr>
          <p:spPr>
            <a:xfrm>
              <a:off x="7254224" y="1213174"/>
              <a:ext cx="2747802" cy="7710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39811" y="1333500"/>
              <a:ext cx="1975103" cy="586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71003" y="1220724"/>
              <a:ext cx="2659380" cy="692150"/>
            </a:xfrm>
            <a:custGeom>
              <a:avLst/>
              <a:gdLst/>
              <a:ahLst/>
              <a:cxnLst/>
              <a:rect l="l" t="t" r="r" b="b"/>
              <a:pathLst>
                <a:path w="2659379" h="692150">
                  <a:moveTo>
                    <a:pt x="2544064" y="0"/>
                  </a:moveTo>
                  <a:lnTo>
                    <a:pt x="0" y="0"/>
                  </a:lnTo>
                  <a:lnTo>
                    <a:pt x="0" y="576579"/>
                  </a:lnTo>
                  <a:lnTo>
                    <a:pt x="115316" y="691896"/>
                  </a:lnTo>
                  <a:lnTo>
                    <a:pt x="2659379" y="691896"/>
                  </a:lnTo>
                  <a:lnTo>
                    <a:pt x="2659379" y="115315"/>
                  </a:lnTo>
                  <a:lnTo>
                    <a:pt x="2544064" y="0"/>
                  </a:lnTo>
                  <a:close/>
                </a:path>
              </a:pathLst>
            </a:custGeom>
            <a:solidFill>
              <a:srgbClr val="473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24241" y="1401826"/>
            <a:ext cx="18877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 smtClean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1800" dirty="0" smtClean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1800" spc="-35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Visualization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9927" y="2314956"/>
            <a:ext cx="61620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visualizations </a:t>
            </a:r>
            <a:r>
              <a:rPr sz="1800" spc="-5" dirty="0">
                <a:latin typeface="Carlito"/>
                <a:cs typeface="Carlito"/>
              </a:rPr>
              <a:t>bring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15" dirty="0">
                <a:latin typeface="Carlito"/>
                <a:cs typeface="Carlito"/>
              </a:rPr>
              <a:t>life,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spc="-15" dirty="0">
                <a:latin typeface="Carlito"/>
                <a:cs typeface="Carlito"/>
              </a:rPr>
              <a:t>colors </a:t>
            </a:r>
            <a:r>
              <a:rPr sz="1800" dirty="0" smtClean="0">
                <a:latin typeface="Carlito"/>
                <a:cs typeface="Carlito"/>
              </a:rPr>
              <a:t>and</a:t>
            </a:r>
            <a:r>
              <a:rPr lang="en-IN" sz="1800" dirty="0" smtClean="0">
                <a:latin typeface="Carlito"/>
                <a:cs typeface="Carlito"/>
              </a:rPr>
              <a:t> shapes </a:t>
            </a:r>
            <a:r>
              <a:rPr sz="1800" spc="200" dirty="0" smtClean="0">
                <a:latin typeface="Carlito"/>
                <a:cs typeface="Carlito"/>
              </a:rPr>
              <a:t> 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54403" y="3011454"/>
            <a:ext cx="3690620" cy="3528060"/>
            <a:chOff x="6654403" y="2997707"/>
            <a:chExt cx="3690620" cy="3528060"/>
          </a:xfrm>
        </p:grpSpPr>
        <p:sp>
          <p:nvSpPr>
            <p:cNvPr id="14" name="object 14"/>
            <p:cNvSpPr/>
            <p:nvPr/>
          </p:nvSpPr>
          <p:spPr>
            <a:xfrm>
              <a:off x="6654403" y="2997707"/>
              <a:ext cx="3690498" cy="35279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31836" y="4744211"/>
              <a:ext cx="1200912" cy="1661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37421" y="3712920"/>
            <a:ext cx="77749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rlito"/>
                <a:cs typeface="Carlito"/>
              </a:rPr>
              <a:t>C</a:t>
            </a:r>
            <a:r>
              <a:rPr sz="1600" b="1" spc="-5" dirty="0">
                <a:latin typeface="Carlito"/>
                <a:cs typeface="Carlito"/>
              </a:rPr>
              <a:t>a</a:t>
            </a:r>
            <a:r>
              <a:rPr sz="1600" b="1" spc="-30" dirty="0">
                <a:latin typeface="Carlito"/>
                <a:cs typeface="Carlito"/>
              </a:rPr>
              <a:t>r</a:t>
            </a:r>
            <a:r>
              <a:rPr sz="1600" b="1" spc="-15" dirty="0">
                <a:latin typeface="Carlito"/>
                <a:cs typeface="Carlito"/>
              </a:rPr>
              <a:t>d</a:t>
            </a:r>
            <a:r>
              <a:rPr sz="1600" b="1" spc="-5" dirty="0"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8958" y="4818378"/>
            <a:ext cx="5430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Ma</a:t>
            </a:r>
            <a:r>
              <a:rPr sz="1600" b="1" spc="-25" dirty="0">
                <a:latin typeface="Carlito"/>
                <a:cs typeface="Carlito"/>
              </a:rPr>
              <a:t>p</a:t>
            </a:r>
            <a:r>
              <a:rPr sz="1600" b="1" spc="-5" dirty="0">
                <a:latin typeface="Carlito"/>
                <a:cs typeface="Carlito"/>
              </a:rPr>
              <a:t>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7024" y="5871777"/>
            <a:ext cx="83572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latin typeface="Carlito"/>
                <a:cs typeface="Carlito"/>
              </a:rPr>
              <a:t>T</a:t>
            </a:r>
            <a:r>
              <a:rPr sz="1600" b="1" spc="-25" dirty="0">
                <a:latin typeface="Carlito"/>
                <a:cs typeface="Carlito"/>
              </a:rPr>
              <a:t>r</a:t>
            </a:r>
            <a:r>
              <a:rPr sz="1600" b="1" spc="-10" dirty="0">
                <a:latin typeface="Carlito"/>
                <a:cs typeface="Carlito"/>
              </a:rPr>
              <a:t>ees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6600" y="3746562"/>
            <a:ext cx="7847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0" dirty="0" smtClean="0">
                <a:latin typeface="Carlito"/>
                <a:cs typeface="Carlito"/>
              </a:rPr>
              <a:t>  </a:t>
            </a:r>
            <a:r>
              <a:rPr sz="1600" b="1" spc="-10" dirty="0" smtClean="0">
                <a:latin typeface="Carlito"/>
                <a:cs typeface="Carlito"/>
              </a:rPr>
              <a:t>Charts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8129" y="4971034"/>
            <a:ext cx="67807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25" dirty="0">
                <a:latin typeface="Carlito"/>
                <a:cs typeface="Carlito"/>
              </a:rPr>
              <a:t>T</a:t>
            </a:r>
            <a:r>
              <a:rPr sz="1600" b="1" spc="-5" dirty="0">
                <a:latin typeface="Carlito"/>
                <a:cs typeface="Carlito"/>
              </a:rPr>
              <a:t>ables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1373" y="2071116"/>
            <a:ext cx="3305569" cy="1112519"/>
            <a:chOff x="501373" y="2071116"/>
            <a:chExt cx="3305569" cy="1112519"/>
          </a:xfrm>
        </p:grpSpPr>
        <p:sp>
          <p:nvSpPr>
            <p:cNvPr id="22" name="object 22"/>
            <p:cNvSpPr/>
            <p:nvPr/>
          </p:nvSpPr>
          <p:spPr>
            <a:xfrm>
              <a:off x="568460" y="2153380"/>
              <a:ext cx="3238482" cy="8580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687" y="2071116"/>
              <a:ext cx="2578608" cy="11125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1373" y="2071116"/>
              <a:ext cx="3237380" cy="871982"/>
            </a:xfrm>
            <a:custGeom>
              <a:avLst/>
              <a:gdLst/>
              <a:ahLst/>
              <a:cxnLst/>
              <a:rect l="l" t="t" r="r" b="b"/>
              <a:pathLst>
                <a:path w="3156585" h="775969">
                  <a:moveTo>
                    <a:pt x="3026918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646430"/>
                  </a:lnTo>
                  <a:lnTo>
                    <a:pt x="10160" y="696741"/>
                  </a:lnTo>
                  <a:lnTo>
                    <a:pt x="37868" y="737838"/>
                  </a:lnTo>
                  <a:lnTo>
                    <a:pt x="78963" y="765552"/>
                  </a:lnTo>
                  <a:lnTo>
                    <a:pt x="129286" y="775716"/>
                  </a:lnTo>
                  <a:lnTo>
                    <a:pt x="3026918" y="775716"/>
                  </a:lnTo>
                  <a:lnTo>
                    <a:pt x="3077229" y="765552"/>
                  </a:lnTo>
                  <a:lnTo>
                    <a:pt x="3118326" y="737838"/>
                  </a:lnTo>
                  <a:lnTo>
                    <a:pt x="3146040" y="696741"/>
                  </a:lnTo>
                  <a:lnTo>
                    <a:pt x="3156204" y="646430"/>
                  </a:lnTo>
                  <a:lnTo>
                    <a:pt x="3156204" y="129286"/>
                  </a:lnTo>
                  <a:lnTo>
                    <a:pt x="3146040" y="78974"/>
                  </a:lnTo>
                  <a:lnTo>
                    <a:pt x="3118326" y="37877"/>
                  </a:lnTo>
                  <a:lnTo>
                    <a:pt x="3077229" y="10163"/>
                  </a:lnTo>
                  <a:lnTo>
                    <a:pt x="302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694" y="2157476"/>
              <a:ext cx="2958058" cy="785622"/>
            </a:xfrm>
            <a:custGeom>
              <a:avLst/>
              <a:gdLst/>
              <a:ahLst/>
              <a:cxnLst/>
              <a:rect l="l" t="t" r="r" b="b"/>
              <a:pathLst>
                <a:path w="3156585" h="775969">
                  <a:moveTo>
                    <a:pt x="0" y="129286"/>
                  </a:moveTo>
                  <a:lnTo>
                    <a:pt x="10160" y="78974"/>
                  </a:lnTo>
                  <a:lnTo>
                    <a:pt x="37868" y="37877"/>
                  </a:lnTo>
                  <a:lnTo>
                    <a:pt x="78963" y="10163"/>
                  </a:lnTo>
                  <a:lnTo>
                    <a:pt x="129286" y="0"/>
                  </a:lnTo>
                  <a:lnTo>
                    <a:pt x="3026918" y="0"/>
                  </a:lnTo>
                  <a:lnTo>
                    <a:pt x="3077229" y="10163"/>
                  </a:lnTo>
                  <a:lnTo>
                    <a:pt x="3118326" y="37877"/>
                  </a:lnTo>
                  <a:lnTo>
                    <a:pt x="3146040" y="78974"/>
                  </a:lnTo>
                  <a:lnTo>
                    <a:pt x="3156204" y="129286"/>
                  </a:lnTo>
                  <a:lnTo>
                    <a:pt x="3156204" y="646430"/>
                  </a:lnTo>
                  <a:lnTo>
                    <a:pt x="3146040" y="696741"/>
                  </a:lnTo>
                  <a:lnTo>
                    <a:pt x="3118326" y="737838"/>
                  </a:lnTo>
                  <a:lnTo>
                    <a:pt x="3077229" y="765552"/>
                  </a:lnTo>
                  <a:lnTo>
                    <a:pt x="3026918" y="775716"/>
                  </a:lnTo>
                  <a:lnTo>
                    <a:pt x="129286" y="775716"/>
                  </a:lnTo>
                  <a:lnTo>
                    <a:pt x="78963" y="765552"/>
                  </a:lnTo>
                  <a:lnTo>
                    <a:pt x="37868" y="737838"/>
                  </a:lnTo>
                  <a:lnTo>
                    <a:pt x="10160" y="696741"/>
                  </a:lnTo>
                  <a:lnTo>
                    <a:pt x="0" y="646430"/>
                  </a:lnTo>
                  <a:lnTo>
                    <a:pt x="0" y="129286"/>
                  </a:lnTo>
                  <a:close/>
                </a:path>
              </a:pathLst>
            </a:custGeom>
            <a:ln w="12191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29690" y="2157476"/>
            <a:ext cx="267725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5276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Connect </a:t>
            </a:r>
            <a:r>
              <a:rPr sz="2400" b="1" spc="-15" dirty="0" smtClean="0">
                <a:latin typeface="Carlito"/>
                <a:cs typeface="Carlito"/>
              </a:rPr>
              <a:t>to</a:t>
            </a:r>
            <a:r>
              <a:rPr lang="en-IN" sz="2400" b="1" spc="-85" dirty="0">
                <a:latin typeface="Carlito"/>
                <a:cs typeface="Carlito"/>
              </a:rPr>
              <a:t> </a:t>
            </a:r>
            <a:r>
              <a:rPr sz="2400" b="1" spc="-15" dirty="0" smtClean="0">
                <a:latin typeface="Carlito"/>
                <a:cs typeface="Carlito"/>
              </a:rPr>
              <a:t>Data  </a:t>
            </a:r>
            <a:r>
              <a:rPr sz="2400" b="1" spc="-5" dirty="0">
                <a:latin typeface="Carlito"/>
                <a:cs typeface="Carlito"/>
              </a:rPr>
              <a:t>Sources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8460" y="3262884"/>
            <a:ext cx="3290570" cy="1112520"/>
            <a:chOff x="568460" y="3262884"/>
            <a:chExt cx="3290570" cy="1112520"/>
          </a:xfrm>
        </p:grpSpPr>
        <p:sp>
          <p:nvSpPr>
            <p:cNvPr id="28" name="object 28"/>
            <p:cNvSpPr/>
            <p:nvPr/>
          </p:nvSpPr>
          <p:spPr>
            <a:xfrm>
              <a:off x="568460" y="3345117"/>
              <a:ext cx="3238482" cy="8566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691" y="3262884"/>
              <a:ext cx="3275076" cy="11125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167" y="3358896"/>
              <a:ext cx="3156585" cy="774700"/>
            </a:xfrm>
            <a:custGeom>
              <a:avLst/>
              <a:gdLst/>
              <a:ahLst/>
              <a:cxnLst/>
              <a:rect l="l" t="t" r="r" b="b"/>
              <a:pathLst>
                <a:path w="3156585" h="774700">
                  <a:moveTo>
                    <a:pt x="3027172" y="0"/>
                  </a:moveTo>
                  <a:lnTo>
                    <a:pt x="129031" y="0"/>
                  </a:lnTo>
                  <a:lnTo>
                    <a:pt x="78808" y="10142"/>
                  </a:lnTo>
                  <a:lnTo>
                    <a:pt x="37793" y="37798"/>
                  </a:lnTo>
                  <a:lnTo>
                    <a:pt x="10140" y="78813"/>
                  </a:lnTo>
                  <a:lnTo>
                    <a:pt x="0" y="129031"/>
                  </a:lnTo>
                  <a:lnTo>
                    <a:pt x="0" y="645159"/>
                  </a:lnTo>
                  <a:lnTo>
                    <a:pt x="10140" y="695378"/>
                  </a:lnTo>
                  <a:lnTo>
                    <a:pt x="37793" y="736393"/>
                  </a:lnTo>
                  <a:lnTo>
                    <a:pt x="78808" y="764049"/>
                  </a:lnTo>
                  <a:lnTo>
                    <a:pt x="129031" y="774191"/>
                  </a:lnTo>
                  <a:lnTo>
                    <a:pt x="3027172" y="774191"/>
                  </a:lnTo>
                  <a:lnTo>
                    <a:pt x="3077390" y="764049"/>
                  </a:lnTo>
                  <a:lnTo>
                    <a:pt x="3118405" y="736393"/>
                  </a:lnTo>
                  <a:lnTo>
                    <a:pt x="3146061" y="695378"/>
                  </a:lnTo>
                  <a:lnTo>
                    <a:pt x="3156204" y="645159"/>
                  </a:lnTo>
                  <a:lnTo>
                    <a:pt x="3156204" y="129031"/>
                  </a:lnTo>
                  <a:lnTo>
                    <a:pt x="3146061" y="78813"/>
                  </a:lnTo>
                  <a:lnTo>
                    <a:pt x="3118405" y="37798"/>
                  </a:lnTo>
                  <a:lnTo>
                    <a:pt x="3077390" y="10142"/>
                  </a:lnTo>
                  <a:lnTo>
                    <a:pt x="3027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2167" y="3358896"/>
              <a:ext cx="3156585" cy="774700"/>
            </a:xfrm>
            <a:custGeom>
              <a:avLst/>
              <a:gdLst/>
              <a:ahLst/>
              <a:cxnLst/>
              <a:rect l="l" t="t" r="r" b="b"/>
              <a:pathLst>
                <a:path w="3156585" h="774700">
                  <a:moveTo>
                    <a:pt x="0" y="129031"/>
                  </a:moveTo>
                  <a:lnTo>
                    <a:pt x="10140" y="78813"/>
                  </a:lnTo>
                  <a:lnTo>
                    <a:pt x="37793" y="37798"/>
                  </a:lnTo>
                  <a:lnTo>
                    <a:pt x="78808" y="10142"/>
                  </a:lnTo>
                  <a:lnTo>
                    <a:pt x="129031" y="0"/>
                  </a:lnTo>
                  <a:lnTo>
                    <a:pt x="3027172" y="0"/>
                  </a:lnTo>
                  <a:lnTo>
                    <a:pt x="3077390" y="10142"/>
                  </a:lnTo>
                  <a:lnTo>
                    <a:pt x="3118405" y="37798"/>
                  </a:lnTo>
                  <a:lnTo>
                    <a:pt x="3146061" y="78813"/>
                  </a:lnTo>
                  <a:lnTo>
                    <a:pt x="3156204" y="129031"/>
                  </a:lnTo>
                  <a:lnTo>
                    <a:pt x="3156204" y="645159"/>
                  </a:lnTo>
                  <a:lnTo>
                    <a:pt x="3146061" y="695378"/>
                  </a:lnTo>
                  <a:lnTo>
                    <a:pt x="3118405" y="736393"/>
                  </a:lnTo>
                  <a:lnTo>
                    <a:pt x="3077390" y="764049"/>
                  </a:lnTo>
                  <a:lnTo>
                    <a:pt x="3027172" y="774191"/>
                  </a:lnTo>
                  <a:lnTo>
                    <a:pt x="129031" y="774191"/>
                  </a:lnTo>
                  <a:lnTo>
                    <a:pt x="78808" y="764049"/>
                  </a:lnTo>
                  <a:lnTo>
                    <a:pt x="37793" y="736393"/>
                  </a:lnTo>
                  <a:lnTo>
                    <a:pt x="10140" y="695378"/>
                  </a:lnTo>
                  <a:lnTo>
                    <a:pt x="0" y="645159"/>
                  </a:lnTo>
                  <a:lnTo>
                    <a:pt x="0" y="129031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0917" y="3348050"/>
            <a:ext cx="33878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rlito"/>
                <a:cs typeface="Carlito"/>
              </a:rPr>
              <a:t>Transform </a:t>
            </a: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spc="-20" dirty="0" smtClean="0">
                <a:latin typeface="Carlito"/>
                <a:cs typeface="Carlito"/>
              </a:rPr>
              <a:t>into</a:t>
            </a:r>
            <a:r>
              <a:rPr sz="2400" b="1" dirty="0" smtClean="0">
                <a:latin typeface="Carlito"/>
                <a:cs typeface="Carlito"/>
              </a:rPr>
              <a:t> 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IN" sz="2400" b="1" spc="-5" dirty="0" smtClean="0">
                <a:latin typeface="Carlito"/>
                <a:cs typeface="Carlito"/>
              </a:rPr>
              <a:t>a </a:t>
            </a:r>
            <a:r>
              <a:rPr sz="2400" b="1" spc="-5" dirty="0" smtClean="0">
                <a:latin typeface="Carlito"/>
                <a:cs typeface="Carlito"/>
              </a:rPr>
              <a:t>Model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0916" y="4437888"/>
            <a:ext cx="3403600" cy="1022985"/>
            <a:chOff x="470916" y="4437888"/>
            <a:chExt cx="3403600" cy="1022985"/>
          </a:xfrm>
        </p:grpSpPr>
        <p:sp>
          <p:nvSpPr>
            <p:cNvPr id="34" name="object 34"/>
            <p:cNvSpPr/>
            <p:nvPr/>
          </p:nvSpPr>
          <p:spPr>
            <a:xfrm>
              <a:off x="501372" y="4468141"/>
              <a:ext cx="3372660" cy="99257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4964" y="4636008"/>
              <a:ext cx="2663952" cy="7467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0916" y="4437888"/>
              <a:ext cx="3378708" cy="9982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2168" y="4549140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70">
                  <a:moveTo>
                    <a:pt x="3026918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646430"/>
                  </a:lnTo>
                  <a:lnTo>
                    <a:pt x="10160" y="696741"/>
                  </a:lnTo>
                  <a:lnTo>
                    <a:pt x="37868" y="737838"/>
                  </a:lnTo>
                  <a:lnTo>
                    <a:pt x="78963" y="765552"/>
                  </a:lnTo>
                  <a:lnTo>
                    <a:pt x="129286" y="775716"/>
                  </a:lnTo>
                  <a:lnTo>
                    <a:pt x="3026918" y="775716"/>
                  </a:lnTo>
                  <a:lnTo>
                    <a:pt x="3077229" y="765552"/>
                  </a:lnTo>
                  <a:lnTo>
                    <a:pt x="3118326" y="737838"/>
                  </a:lnTo>
                  <a:lnTo>
                    <a:pt x="3146040" y="696741"/>
                  </a:lnTo>
                  <a:lnTo>
                    <a:pt x="3156204" y="646430"/>
                  </a:lnTo>
                  <a:lnTo>
                    <a:pt x="3156204" y="129286"/>
                  </a:lnTo>
                  <a:lnTo>
                    <a:pt x="3146040" y="78974"/>
                  </a:lnTo>
                  <a:lnTo>
                    <a:pt x="3118326" y="37877"/>
                  </a:lnTo>
                  <a:lnTo>
                    <a:pt x="3077229" y="10163"/>
                  </a:lnTo>
                  <a:lnTo>
                    <a:pt x="3026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2168" y="4549140"/>
              <a:ext cx="3156585" cy="775970"/>
            </a:xfrm>
            <a:custGeom>
              <a:avLst/>
              <a:gdLst/>
              <a:ahLst/>
              <a:cxnLst/>
              <a:rect l="l" t="t" r="r" b="b"/>
              <a:pathLst>
                <a:path w="3156585" h="775970">
                  <a:moveTo>
                    <a:pt x="0" y="129286"/>
                  </a:moveTo>
                  <a:lnTo>
                    <a:pt x="10160" y="78974"/>
                  </a:lnTo>
                  <a:lnTo>
                    <a:pt x="37868" y="37877"/>
                  </a:lnTo>
                  <a:lnTo>
                    <a:pt x="78963" y="10163"/>
                  </a:lnTo>
                  <a:lnTo>
                    <a:pt x="129286" y="0"/>
                  </a:lnTo>
                  <a:lnTo>
                    <a:pt x="3026918" y="0"/>
                  </a:lnTo>
                  <a:lnTo>
                    <a:pt x="3077229" y="10163"/>
                  </a:lnTo>
                  <a:lnTo>
                    <a:pt x="3118326" y="37877"/>
                  </a:lnTo>
                  <a:lnTo>
                    <a:pt x="3146040" y="78974"/>
                  </a:lnTo>
                  <a:lnTo>
                    <a:pt x="3156204" y="129286"/>
                  </a:lnTo>
                  <a:lnTo>
                    <a:pt x="3156204" y="646430"/>
                  </a:lnTo>
                  <a:lnTo>
                    <a:pt x="3146040" y="696741"/>
                  </a:lnTo>
                  <a:lnTo>
                    <a:pt x="3118326" y="737838"/>
                  </a:lnTo>
                  <a:lnTo>
                    <a:pt x="3077229" y="765552"/>
                  </a:lnTo>
                  <a:lnTo>
                    <a:pt x="3026918" y="775716"/>
                  </a:lnTo>
                  <a:lnTo>
                    <a:pt x="129286" y="775716"/>
                  </a:lnTo>
                  <a:lnTo>
                    <a:pt x="78963" y="765552"/>
                  </a:lnTo>
                  <a:lnTo>
                    <a:pt x="37868" y="737838"/>
                  </a:lnTo>
                  <a:lnTo>
                    <a:pt x="10160" y="696741"/>
                  </a:lnTo>
                  <a:lnTo>
                    <a:pt x="0" y="646430"/>
                  </a:lnTo>
                  <a:lnTo>
                    <a:pt x="0" y="129286"/>
                  </a:lnTo>
                  <a:close/>
                </a:path>
              </a:pathLst>
            </a:custGeom>
            <a:ln w="12192">
              <a:solidFill>
                <a:srgbClr val="13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4964" y="4722367"/>
            <a:ext cx="288378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Add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Visualization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03120" y="2943605"/>
            <a:ext cx="114300" cy="1605915"/>
          </a:xfrm>
          <a:custGeom>
            <a:avLst/>
            <a:gdLst/>
            <a:ahLst/>
            <a:cxnLst/>
            <a:rect l="l" t="t" r="r" b="b"/>
            <a:pathLst>
              <a:path w="114300" h="1605914">
                <a:moveTo>
                  <a:pt x="114300" y="1491488"/>
                </a:moveTo>
                <a:lnTo>
                  <a:pt x="76200" y="1491488"/>
                </a:lnTo>
                <a:lnTo>
                  <a:pt x="76200" y="1190244"/>
                </a:lnTo>
                <a:lnTo>
                  <a:pt x="38100" y="1190244"/>
                </a:lnTo>
                <a:lnTo>
                  <a:pt x="38100" y="1491488"/>
                </a:lnTo>
                <a:lnTo>
                  <a:pt x="0" y="1491488"/>
                </a:lnTo>
                <a:lnTo>
                  <a:pt x="57150" y="1605788"/>
                </a:lnTo>
                <a:lnTo>
                  <a:pt x="104775" y="1510538"/>
                </a:lnTo>
                <a:lnTo>
                  <a:pt x="114300" y="1491488"/>
                </a:lnTo>
                <a:close/>
              </a:path>
              <a:path w="114300" h="1605914">
                <a:moveTo>
                  <a:pt x="114300" y="301244"/>
                </a:moveTo>
                <a:lnTo>
                  <a:pt x="76200" y="301244"/>
                </a:lnTo>
                <a:lnTo>
                  <a:pt x="76200" y="0"/>
                </a:lnTo>
                <a:lnTo>
                  <a:pt x="38100" y="0"/>
                </a:lnTo>
                <a:lnTo>
                  <a:pt x="38100" y="301244"/>
                </a:lnTo>
                <a:lnTo>
                  <a:pt x="0" y="301244"/>
                </a:lnTo>
                <a:lnTo>
                  <a:pt x="57150" y="415544"/>
                </a:lnTo>
                <a:lnTo>
                  <a:pt x="104775" y="320294"/>
                </a:lnTo>
                <a:lnTo>
                  <a:pt x="114300" y="301244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42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58" y="331977"/>
            <a:ext cx="6632042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What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is Business</a:t>
            </a:r>
            <a:r>
              <a:rPr sz="3200" b="1" spc="-100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Intelligence?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8250" y="1300733"/>
            <a:ext cx="9717405" cy="939165"/>
          </a:xfrm>
          <a:custGeom>
            <a:avLst/>
            <a:gdLst/>
            <a:ahLst/>
            <a:cxnLst/>
            <a:rect l="l" t="t" r="r" b="b"/>
            <a:pathLst>
              <a:path w="9717405" h="939164">
                <a:moveTo>
                  <a:pt x="0" y="156463"/>
                </a:moveTo>
                <a:lnTo>
                  <a:pt x="7981" y="107029"/>
                </a:lnTo>
                <a:lnTo>
                  <a:pt x="30203" y="64081"/>
                </a:lnTo>
                <a:lnTo>
                  <a:pt x="64081" y="30203"/>
                </a:lnTo>
                <a:lnTo>
                  <a:pt x="107029" y="7981"/>
                </a:lnTo>
                <a:lnTo>
                  <a:pt x="156463" y="0"/>
                </a:lnTo>
                <a:lnTo>
                  <a:pt x="9560560" y="0"/>
                </a:lnTo>
                <a:lnTo>
                  <a:pt x="9609994" y="7981"/>
                </a:lnTo>
                <a:lnTo>
                  <a:pt x="9652942" y="30203"/>
                </a:lnTo>
                <a:lnTo>
                  <a:pt x="9686820" y="64081"/>
                </a:lnTo>
                <a:lnTo>
                  <a:pt x="9709042" y="107029"/>
                </a:lnTo>
                <a:lnTo>
                  <a:pt x="9717024" y="156463"/>
                </a:lnTo>
                <a:lnTo>
                  <a:pt x="9717024" y="782319"/>
                </a:lnTo>
                <a:lnTo>
                  <a:pt x="9709042" y="831754"/>
                </a:lnTo>
                <a:lnTo>
                  <a:pt x="9686820" y="874702"/>
                </a:lnTo>
                <a:lnTo>
                  <a:pt x="9652942" y="908580"/>
                </a:lnTo>
                <a:lnTo>
                  <a:pt x="9609994" y="930802"/>
                </a:lnTo>
                <a:lnTo>
                  <a:pt x="9560560" y="938783"/>
                </a:lnTo>
                <a:lnTo>
                  <a:pt x="156463" y="938783"/>
                </a:lnTo>
                <a:lnTo>
                  <a:pt x="107029" y="930802"/>
                </a:lnTo>
                <a:lnTo>
                  <a:pt x="64081" y="908580"/>
                </a:lnTo>
                <a:lnTo>
                  <a:pt x="30203" y="874702"/>
                </a:lnTo>
                <a:lnTo>
                  <a:pt x="7981" y="831754"/>
                </a:lnTo>
                <a:lnTo>
                  <a:pt x="0" y="782319"/>
                </a:lnTo>
                <a:lnTo>
                  <a:pt x="0" y="156463"/>
                </a:lnTo>
                <a:close/>
              </a:path>
            </a:pathLst>
          </a:custGeom>
          <a:ln w="28956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98853" y="1329944"/>
            <a:ext cx="91935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514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Business </a:t>
            </a:r>
            <a:r>
              <a:rPr sz="1800" b="1" spc="-10" dirty="0">
                <a:latin typeface="Carlito"/>
                <a:cs typeface="Carlito"/>
              </a:rPr>
              <a:t>Intelligence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b="1" spc="-5" dirty="0">
                <a:latin typeface="Carlito"/>
                <a:cs typeface="Carlito"/>
              </a:rPr>
              <a:t>BI)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set of processes, </a:t>
            </a:r>
            <a:r>
              <a:rPr sz="1800" spc="-10" dirty="0">
                <a:latin typeface="Carlito"/>
                <a:cs typeface="Carlito"/>
              </a:rPr>
              <a:t>architectures,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technologies that help in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collection, integration, </a:t>
            </a:r>
            <a:r>
              <a:rPr sz="1800" spc="-5" dirty="0">
                <a:latin typeface="Carlito"/>
                <a:cs typeface="Carlito"/>
              </a:rPr>
              <a:t>analysis,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presentation </a:t>
            </a:r>
            <a:r>
              <a:rPr sz="1800" spc="-5" dirty="0">
                <a:latin typeface="Carlito"/>
                <a:cs typeface="Carlito"/>
              </a:rPr>
              <a:t>of business </a:t>
            </a:r>
            <a:r>
              <a:rPr sz="1800" spc="-10" dirty="0">
                <a:latin typeface="Carlito"/>
                <a:cs typeface="Carlito"/>
              </a:rPr>
              <a:t>information. </a:t>
            </a:r>
            <a:r>
              <a:rPr sz="1800" spc="-5" dirty="0">
                <a:latin typeface="Carlito"/>
                <a:cs typeface="Carlito"/>
              </a:rPr>
              <a:t>The purpose of Business  </a:t>
            </a:r>
            <a:r>
              <a:rPr sz="1800" spc="-10" dirty="0">
                <a:latin typeface="Carlito"/>
                <a:cs typeface="Carlito"/>
              </a:rPr>
              <a:t>Intelligence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enable </a:t>
            </a:r>
            <a:r>
              <a:rPr sz="1800" spc="-15" dirty="0">
                <a:latin typeface="Carlito"/>
                <a:cs typeface="Carlito"/>
              </a:rPr>
              <a:t>stakeholders make better </a:t>
            </a:r>
            <a:r>
              <a:rPr sz="1800" spc="-5" dirty="0">
                <a:latin typeface="Carlito"/>
                <a:cs typeface="Carlito"/>
              </a:rPr>
              <a:t>business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decisions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4644" y="3079956"/>
            <a:ext cx="2642711" cy="2642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762250" marR="5080" indent="-2749550">
              <a:lnSpc>
                <a:spcPts val="5760"/>
              </a:lnSpc>
              <a:spcBef>
                <a:spcPts val="820"/>
              </a:spcBef>
            </a:pPr>
            <a:r>
              <a:rPr spc="15" dirty="0"/>
              <a:t>Demo: </a:t>
            </a:r>
            <a:r>
              <a:rPr spc="10" dirty="0"/>
              <a:t>Creating a </a:t>
            </a:r>
            <a:r>
              <a:rPr spc="15" dirty="0"/>
              <a:t>Report</a:t>
            </a:r>
            <a:r>
              <a:rPr spc="-60" dirty="0"/>
              <a:t> </a:t>
            </a:r>
            <a:r>
              <a:rPr spc="15" dirty="0"/>
              <a:t>in  Power</a:t>
            </a:r>
            <a:r>
              <a:rPr spc="-5" dirty="0"/>
              <a:t> </a:t>
            </a:r>
            <a:r>
              <a:rPr spc="10" dirty="0"/>
              <a:t>BI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595" y="156971"/>
            <a:ext cx="7592695" cy="6044565"/>
            <a:chOff x="196595" y="156971"/>
            <a:chExt cx="7592695" cy="6044565"/>
          </a:xfrm>
        </p:grpSpPr>
        <p:sp>
          <p:nvSpPr>
            <p:cNvPr id="3" name="object 3"/>
            <p:cNvSpPr/>
            <p:nvPr/>
          </p:nvSpPr>
          <p:spPr>
            <a:xfrm>
              <a:off x="196595" y="156971"/>
              <a:ext cx="2220468" cy="774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02836" y="477012"/>
              <a:ext cx="3386327" cy="1179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7025" y="2419831"/>
              <a:ext cx="4800981" cy="37811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00138" y="2577846"/>
            <a:ext cx="242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F7E09"/>
                </a:solidFill>
                <a:latin typeface="Arial"/>
                <a:cs typeface="Arial"/>
              </a:rPr>
              <a:t>India:</a:t>
            </a:r>
            <a:r>
              <a:rPr sz="1800" b="1" spc="-85" dirty="0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F7E09"/>
                </a:solidFill>
                <a:latin typeface="Arial"/>
                <a:cs typeface="Arial"/>
              </a:rPr>
              <a:t>+91-7847955955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345" y="3214496"/>
            <a:ext cx="3734435" cy="116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F7E09"/>
                </a:solidFill>
                <a:latin typeface="Arial"/>
                <a:cs typeface="Arial"/>
              </a:rPr>
              <a:t>US: 1-800-216-8930 </a:t>
            </a:r>
            <a:r>
              <a:rPr sz="1800" b="1" spc="-10" dirty="0">
                <a:solidFill>
                  <a:srgbClr val="EF7E09"/>
                </a:solidFill>
                <a:latin typeface="Arial"/>
                <a:cs typeface="Arial"/>
              </a:rPr>
              <a:t>(TOLL</a:t>
            </a:r>
            <a:r>
              <a:rPr sz="1800" b="1" spc="-70" dirty="0">
                <a:solidFill>
                  <a:srgbClr val="EF7E0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F7E09"/>
                </a:solidFill>
                <a:latin typeface="Arial"/>
                <a:cs typeface="Arial"/>
              </a:rPr>
              <a:t>FREE)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7670B3"/>
                </a:solidFill>
                <a:latin typeface="Arial"/>
                <a:cs typeface="Arial"/>
                <a:hlinkClick r:id="rId5"/>
              </a:rPr>
              <a:t>sales@intellipaat.com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7310" y="5335016"/>
            <a:ext cx="3776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B8478"/>
                </a:solidFill>
                <a:latin typeface="Arial"/>
                <a:cs typeface="Arial"/>
              </a:rPr>
              <a:t>24/7 </a:t>
            </a:r>
            <a:r>
              <a:rPr sz="1800" b="1" dirty="0">
                <a:solidFill>
                  <a:srgbClr val="3B8478"/>
                </a:solidFill>
                <a:latin typeface="Arial"/>
                <a:cs typeface="Arial"/>
              </a:rPr>
              <a:t>Chat </a:t>
            </a:r>
            <a:r>
              <a:rPr sz="1800" b="1" spc="5" dirty="0">
                <a:solidFill>
                  <a:srgbClr val="3B8478"/>
                </a:solidFill>
                <a:latin typeface="Arial"/>
                <a:cs typeface="Arial"/>
              </a:rPr>
              <a:t>with </a:t>
            </a:r>
            <a:r>
              <a:rPr sz="1800" b="1" dirty="0">
                <a:solidFill>
                  <a:srgbClr val="3B8478"/>
                </a:solidFill>
                <a:latin typeface="Arial"/>
                <a:cs typeface="Arial"/>
              </a:rPr>
              <a:t>Our Course</a:t>
            </a:r>
            <a:r>
              <a:rPr sz="1800" b="1" spc="-185" dirty="0">
                <a:solidFill>
                  <a:srgbClr val="3B8478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B8478"/>
                </a:solidFill>
                <a:latin typeface="Arial"/>
                <a:cs typeface="Arial"/>
              </a:rPr>
              <a:t>Advisor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1" y="-1009169"/>
            <a:ext cx="12192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33065" marR="5080" indent="-1186180">
              <a:lnSpc>
                <a:spcPts val="5760"/>
              </a:lnSpc>
              <a:spcBef>
                <a:spcPts val="820"/>
              </a:spcBef>
            </a:pPr>
            <a:r>
              <a:rPr spc="10" dirty="0"/>
              <a:t>Stages of</a:t>
            </a:r>
            <a:r>
              <a:rPr spc="-25" dirty="0"/>
              <a:t> </a:t>
            </a:r>
            <a:r>
              <a:rPr spc="15" dirty="0"/>
              <a:t>Business  </a:t>
            </a:r>
            <a:r>
              <a:rPr spc="10" dirty="0"/>
              <a:t>Intelligence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4694" y="1163574"/>
            <a:ext cx="7184390" cy="939165"/>
          </a:xfrm>
          <a:custGeom>
            <a:avLst/>
            <a:gdLst/>
            <a:ahLst/>
            <a:cxnLst/>
            <a:rect l="l" t="t" r="r" b="b"/>
            <a:pathLst>
              <a:path w="7184390" h="939164">
                <a:moveTo>
                  <a:pt x="0" y="156463"/>
                </a:moveTo>
                <a:lnTo>
                  <a:pt x="7981" y="107029"/>
                </a:lnTo>
                <a:lnTo>
                  <a:pt x="30203" y="64081"/>
                </a:lnTo>
                <a:lnTo>
                  <a:pt x="64081" y="30203"/>
                </a:lnTo>
                <a:lnTo>
                  <a:pt x="107029" y="7981"/>
                </a:lnTo>
                <a:lnTo>
                  <a:pt x="156463" y="0"/>
                </a:lnTo>
                <a:lnTo>
                  <a:pt x="7027672" y="0"/>
                </a:lnTo>
                <a:lnTo>
                  <a:pt x="7077106" y="7981"/>
                </a:lnTo>
                <a:lnTo>
                  <a:pt x="7120054" y="30203"/>
                </a:lnTo>
                <a:lnTo>
                  <a:pt x="7153932" y="64081"/>
                </a:lnTo>
                <a:lnTo>
                  <a:pt x="7176154" y="107029"/>
                </a:lnTo>
                <a:lnTo>
                  <a:pt x="7184135" y="156463"/>
                </a:lnTo>
                <a:lnTo>
                  <a:pt x="7184135" y="782320"/>
                </a:lnTo>
                <a:lnTo>
                  <a:pt x="7176154" y="831754"/>
                </a:lnTo>
                <a:lnTo>
                  <a:pt x="7153932" y="874702"/>
                </a:lnTo>
                <a:lnTo>
                  <a:pt x="7120054" y="908580"/>
                </a:lnTo>
                <a:lnTo>
                  <a:pt x="7077106" y="930802"/>
                </a:lnTo>
                <a:lnTo>
                  <a:pt x="7027672" y="938784"/>
                </a:lnTo>
                <a:lnTo>
                  <a:pt x="156463" y="938784"/>
                </a:lnTo>
                <a:lnTo>
                  <a:pt x="107029" y="930802"/>
                </a:lnTo>
                <a:lnTo>
                  <a:pt x="64081" y="908580"/>
                </a:lnTo>
                <a:lnTo>
                  <a:pt x="30203" y="874702"/>
                </a:lnTo>
                <a:lnTo>
                  <a:pt x="7981" y="831754"/>
                </a:lnTo>
                <a:lnTo>
                  <a:pt x="0" y="782320"/>
                </a:lnTo>
                <a:lnTo>
                  <a:pt x="0" y="156463"/>
                </a:lnTo>
                <a:close/>
              </a:path>
            </a:pathLst>
          </a:custGeom>
          <a:ln w="28956">
            <a:solidFill>
              <a:srgbClr val="0084B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4535" y="1495523"/>
            <a:ext cx="66921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smtClean="0">
                <a:latin typeface="Carlito"/>
                <a:cs typeface="Carlito"/>
              </a:rPr>
              <a:t>Business</a:t>
            </a:r>
            <a:r>
              <a:rPr lang="en-IN" sz="2000" dirty="0" smtClean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Intelligence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b="1" spc="-5" dirty="0">
                <a:latin typeface="Carlito"/>
                <a:cs typeface="Carlito"/>
              </a:rPr>
              <a:t>generally</a:t>
            </a:r>
            <a:r>
              <a:rPr sz="2000" spc="-5" dirty="0">
                <a:latin typeface="Carlito"/>
                <a:cs typeface="Carlito"/>
              </a:rPr>
              <a:t> divided </a:t>
            </a:r>
            <a:r>
              <a:rPr sz="2000" spc="-10" dirty="0">
                <a:latin typeface="Carlito"/>
                <a:cs typeface="Carlito"/>
              </a:rPr>
              <a:t>into four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stages: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2859" y="303402"/>
            <a:ext cx="6463716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Stages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of Business</a:t>
            </a:r>
            <a:r>
              <a:rPr sz="3200" b="1" spc="-5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15" dirty="0">
                <a:solidFill>
                  <a:srgbClr val="5F4778"/>
                </a:solidFill>
                <a:latin typeface="Carlito"/>
                <a:cs typeface="Carlito"/>
              </a:rPr>
              <a:t>Intelligence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0052" y="2150346"/>
            <a:ext cx="5448300" cy="4646930"/>
            <a:chOff x="3400052" y="2150346"/>
            <a:chExt cx="5448300" cy="4646930"/>
          </a:xfrm>
        </p:grpSpPr>
        <p:sp>
          <p:nvSpPr>
            <p:cNvPr id="6" name="object 6"/>
            <p:cNvSpPr/>
            <p:nvPr/>
          </p:nvSpPr>
          <p:spPr>
            <a:xfrm>
              <a:off x="5309624" y="2150346"/>
              <a:ext cx="1656571" cy="15895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345430" y="2177034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4">
                  <a:moveTo>
                    <a:pt x="765048" y="0"/>
                  </a:moveTo>
                  <a:lnTo>
                    <a:pt x="716664" y="1448"/>
                  </a:lnTo>
                  <a:lnTo>
                    <a:pt x="669081" y="5735"/>
                  </a:lnTo>
                  <a:lnTo>
                    <a:pt x="622386" y="12775"/>
                  </a:lnTo>
                  <a:lnTo>
                    <a:pt x="576671" y="22481"/>
                  </a:lnTo>
                  <a:lnTo>
                    <a:pt x="532025" y="34767"/>
                  </a:lnTo>
                  <a:lnTo>
                    <a:pt x="488536" y="49548"/>
                  </a:lnTo>
                  <a:lnTo>
                    <a:pt x="446296" y="66736"/>
                  </a:lnTo>
                  <a:lnTo>
                    <a:pt x="405393" y="86245"/>
                  </a:lnTo>
                  <a:lnTo>
                    <a:pt x="365916" y="107990"/>
                  </a:lnTo>
                  <a:lnTo>
                    <a:pt x="327957" y="131884"/>
                  </a:lnTo>
                  <a:lnTo>
                    <a:pt x="291604" y="157841"/>
                  </a:lnTo>
                  <a:lnTo>
                    <a:pt x="256947" y="185774"/>
                  </a:lnTo>
                  <a:lnTo>
                    <a:pt x="224075" y="215598"/>
                  </a:lnTo>
                  <a:lnTo>
                    <a:pt x="193079" y="247226"/>
                  </a:lnTo>
                  <a:lnTo>
                    <a:pt x="164047" y="280571"/>
                  </a:lnTo>
                  <a:lnTo>
                    <a:pt x="137069" y="315549"/>
                  </a:lnTo>
                  <a:lnTo>
                    <a:pt x="112236" y="352071"/>
                  </a:lnTo>
                  <a:lnTo>
                    <a:pt x="89636" y="390053"/>
                  </a:lnTo>
                  <a:lnTo>
                    <a:pt x="69359" y="429408"/>
                  </a:lnTo>
                  <a:lnTo>
                    <a:pt x="51495" y="470050"/>
                  </a:lnTo>
                  <a:lnTo>
                    <a:pt x="36134" y="511892"/>
                  </a:lnTo>
                  <a:lnTo>
                    <a:pt x="23364" y="554848"/>
                  </a:lnTo>
                  <a:lnTo>
                    <a:pt x="13277" y="598833"/>
                  </a:lnTo>
                  <a:lnTo>
                    <a:pt x="5960" y="643759"/>
                  </a:lnTo>
                  <a:lnTo>
                    <a:pt x="1505" y="689540"/>
                  </a:lnTo>
                  <a:lnTo>
                    <a:pt x="0" y="736091"/>
                  </a:lnTo>
                  <a:lnTo>
                    <a:pt x="1505" y="782643"/>
                  </a:lnTo>
                  <a:lnTo>
                    <a:pt x="5960" y="828424"/>
                  </a:lnTo>
                  <a:lnTo>
                    <a:pt x="13277" y="873350"/>
                  </a:lnTo>
                  <a:lnTo>
                    <a:pt x="23364" y="917335"/>
                  </a:lnTo>
                  <a:lnTo>
                    <a:pt x="36134" y="960291"/>
                  </a:lnTo>
                  <a:lnTo>
                    <a:pt x="51495" y="1002133"/>
                  </a:lnTo>
                  <a:lnTo>
                    <a:pt x="69359" y="1042775"/>
                  </a:lnTo>
                  <a:lnTo>
                    <a:pt x="89636" y="1082130"/>
                  </a:lnTo>
                  <a:lnTo>
                    <a:pt x="112236" y="1120112"/>
                  </a:lnTo>
                  <a:lnTo>
                    <a:pt x="137069" y="1156634"/>
                  </a:lnTo>
                  <a:lnTo>
                    <a:pt x="164047" y="1191612"/>
                  </a:lnTo>
                  <a:lnTo>
                    <a:pt x="193079" y="1224957"/>
                  </a:lnTo>
                  <a:lnTo>
                    <a:pt x="224075" y="1256585"/>
                  </a:lnTo>
                  <a:lnTo>
                    <a:pt x="256947" y="1286409"/>
                  </a:lnTo>
                  <a:lnTo>
                    <a:pt x="291604" y="1314342"/>
                  </a:lnTo>
                  <a:lnTo>
                    <a:pt x="327957" y="1340299"/>
                  </a:lnTo>
                  <a:lnTo>
                    <a:pt x="365916" y="1364193"/>
                  </a:lnTo>
                  <a:lnTo>
                    <a:pt x="405393" y="1385938"/>
                  </a:lnTo>
                  <a:lnTo>
                    <a:pt x="446296" y="1405447"/>
                  </a:lnTo>
                  <a:lnTo>
                    <a:pt x="488536" y="1422635"/>
                  </a:lnTo>
                  <a:lnTo>
                    <a:pt x="532025" y="1437416"/>
                  </a:lnTo>
                  <a:lnTo>
                    <a:pt x="576671" y="1449702"/>
                  </a:lnTo>
                  <a:lnTo>
                    <a:pt x="622386" y="1459408"/>
                  </a:lnTo>
                  <a:lnTo>
                    <a:pt x="669081" y="1466448"/>
                  </a:lnTo>
                  <a:lnTo>
                    <a:pt x="716664" y="1470735"/>
                  </a:lnTo>
                  <a:lnTo>
                    <a:pt x="765048" y="1472183"/>
                  </a:lnTo>
                  <a:lnTo>
                    <a:pt x="813431" y="1470735"/>
                  </a:lnTo>
                  <a:lnTo>
                    <a:pt x="861014" y="1466448"/>
                  </a:lnTo>
                  <a:lnTo>
                    <a:pt x="907709" y="1459408"/>
                  </a:lnTo>
                  <a:lnTo>
                    <a:pt x="953424" y="1449702"/>
                  </a:lnTo>
                  <a:lnTo>
                    <a:pt x="998070" y="1437416"/>
                  </a:lnTo>
                  <a:lnTo>
                    <a:pt x="1041559" y="1422635"/>
                  </a:lnTo>
                  <a:lnTo>
                    <a:pt x="1083799" y="1405447"/>
                  </a:lnTo>
                  <a:lnTo>
                    <a:pt x="1124702" y="1385938"/>
                  </a:lnTo>
                  <a:lnTo>
                    <a:pt x="1164179" y="1364193"/>
                  </a:lnTo>
                  <a:lnTo>
                    <a:pt x="1202138" y="1340299"/>
                  </a:lnTo>
                  <a:lnTo>
                    <a:pt x="1238491" y="1314342"/>
                  </a:lnTo>
                  <a:lnTo>
                    <a:pt x="1273148" y="1286409"/>
                  </a:lnTo>
                  <a:lnTo>
                    <a:pt x="1306020" y="1256585"/>
                  </a:lnTo>
                  <a:lnTo>
                    <a:pt x="1337016" y="1224957"/>
                  </a:lnTo>
                  <a:lnTo>
                    <a:pt x="1366048" y="1191612"/>
                  </a:lnTo>
                  <a:lnTo>
                    <a:pt x="1393026" y="1156634"/>
                  </a:lnTo>
                  <a:lnTo>
                    <a:pt x="1417859" y="1120112"/>
                  </a:lnTo>
                  <a:lnTo>
                    <a:pt x="1440459" y="1082130"/>
                  </a:lnTo>
                  <a:lnTo>
                    <a:pt x="1460736" y="1042775"/>
                  </a:lnTo>
                  <a:lnTo>
                    <a:pt x="1478600" y="1002133"/>
                  </a:lnTo>
                  <a:lnTo>
                    <a:pt x="1493961" y="960291"/>
                  </a:lnTo>
                  <a:lnTo>
                    <a:pt x="1506731" y="917335"/>
                  </a:lnTo>
                  <a:lnTo>
                    <a:pt x="1516818" y="873350"/>
                  </a:lnTo>
                  <a:lnTo>
                    <a:pt x="1524135" y="828424"/>
                  </a:lnTo>
                  <a:lnTo>
                    <a:pt x="1528590" y="782643"/>
                  </a:lnTo>
                  <a:lnTo>
                    <a:pt x="1530096" y="736091"/>
                  </a:lnTo>
                  <a:lnTo>
                    <a:pt x="1528590" y="689540"/>
                  </a:lnTo>
                  <a:lnTo>
                    <a:pt x="1524135" y="643759"/>
                  </a:lnTo>
                  <a:lnTo>
                    <a:pt x="1516818" y="598833"/>
                  </a:lnTo>
                  <a:lnTo>
                    <a:pt x="1506731" y="554848"/>
                  </a:lnTo>
                  <a:lnTo>
                    <a:pt x="1493961" y="511892"/>
                  </a:lnTo>
                  <a:lnTo>
                    <a:pt x="1478600" y="470050"/>
                  </a:lnTo>
                  <a:lnTo>
                    <a:pt x="1460736" y="429408"/>
                  </a:lnTo>
                  <a:lnTo>
                    <a:pt x="1440459" y="390053"/>
                  </a:lnTo>
                  <a:lnTo>
                    <a:pt x="1417859" y="352071"/>
                  </a:lnTo>
                  <a:lnTo>
                    <a:pt x="1393026" y="315549"/>
                  </a:lnTo>
                  <a:lnTo>
                    <a:pt x="1366048" y="280571"/>
                  </a:lnTo>
                  <a:lnTo>
                    <a:pt x="1337016" y="247226"/>
                  </a:lnTo>
                  <a:lnTo>
                    <a:pt x="1306020" y="215598"/>
                  </a:lnTo>
                  <a:lnTo>
                    <a:pt x="1273148" y="185774"/>
                  </a:lnTo>
                  <a:lnTo>
                    <a:pt x="1238491" y="157841"/>
                  </a:lnTo>
                  <a:lnTo>
                    <a:pt x="1202138" y="131884"/>
                  </a:lnTo>
                  <a:lnTo>
                    <a:pt x="1164179" y="107990"/>
                  </a:lnTo>
                  <a:lnTo>
                    <a:pt x="1124702" y="86245"/>
                  </a:lnTo>
                  <a:lnTo>
                    <a:pt x="1083799" y="66736"/>
                  </a:lnTo>
                  <a:lnTo>
                    <a:pt x="1041559" y="49548"/>
                  </a:lnTo>
                  <a:lnTo>
                    <a:pt x="998070" y="34767"/>
                  </a:lnTo>
                  <a:lnTo>
                    <a:pt x="953424" y="22481"/>
                  </a:lnTo>
                  <a:lnTo>
                    <a:pt x="907709" y="12775"/>
                  </a:lnTo>
                  <a:lnTo>
                    <a:pt x="861014" y="5735"/>
                  </a:lnTo>
                  <a:lnTo>
                    <a:pt x="813431" y="144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IN" b="1" dirty="0" smtClean="0"/>
                <a:t>Collection</a:t>
              </a:r>
              <a:endParaRPr b="1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345430" y="2177034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4">
                  <a:moveTo>
                    <a:pt x="0" y="736091"/>
                  </a:moveTo>
                  <a:lnTo>
                    <a:pt x="1505" y="689540"/>
                  </a:lnTo>
                  <a:lnTo>
                    <a:pt x="5960" y="643759"/>
                  </a:lnTo>
                  <a:lnTo>
                    <a:pt x="13277" y="598833"/>
                  </a:lnTo>
                  <a:lnTo>
                    <a:pt x="23364" y="554848"/>
                  </a:lnTo>
                  <a:lnTo>
                    <a:pt x="36134" y="511892"/>
                  </a:lnTo>
                  <a:lnTo>
                    <a:pt x="51495" y="470050"/>
                  </a:lnTo>
                  <a:lnTo>
                    <a:pt x="69359" y="429408"/>
                  </a:lnTo>
                  <a:lnTo>
                    <a:pt x="89636" y="390053"/>
                  </a:lnTo>
                  <a:lnTo>
                    <a:pt x="112236" y="352071"/>
                  </a:lnTo>
                  <a:lnTo>
                    <a:pt x="137069" y="315549"/>
                  </a:lnTo>
                  <a:lnTo>
                    <a:pt x="164047" y="280571"/>
                  </a:lnTo>
                  <a:lnTo>
                    <a:pt x="193079" y="247226"/>
                  </a:lnTo>
                  <a:lnTo>
                    <a:pt x="224075" y="215598"/>
                  </a:lnTo>
                  <a:lnTo>
                    <a:pt x="256947" y="185774"/>
                  </a:lnTo>
                  <a:lnTo>
                    <a:pt x="291604" y="157841"/>
                  </a:lnTo>
                  <a:lnTo>
                    <a:pt x="327957" y="131884"/>
                  </a:lnTo>
                  <a:lnTo>
                    <a:pt x="365916" y="107990"/>
                  </a:lnTo>
                  <a:lnTo>
                    <a:pt x="405393" y="86245"/>
                  </a:lnTo>
                  <a:lnTo>
                    <a:pt x="446296" y="66736"/>
                  </a:lnTo>
                  <a:lnTo>
                    <a:pt x="488536" y="49548"/>
                  </a:lnTo>
                  <a:lnTo>
                    <a:pt x="532025" y="34767"/>
                  </a:lnTo>
                  <a:lnTo>
                    <a:pt x="576671" y="22481"/>
                  </a:lnTo>
                  <a:lnTo>
                    <a:pt x="622386" y="12775"/>
                  </a:lnTo>
                  <a:lnTo>
                    <a:pt x="669081" y="5735"/>
                  </a:lnTo>
                  <a:lnTo>
                    <a:pt x="716664" y="1448"/>
                  </a:lnTo>
                  <a:lnTo>
                    <a:pt x="765048" y="0"/>
                  </a:lnTo>
                  <a:lnTo>
                    <a:pt x="813431" y="1448"/>
                  </a:lnTo>
                  <a:lnTo>
                    <a:pt x="861014" y="5735"/>
                  </a:lnTo>
                  <a:lnTo>
                    <a:pt x="907709" y="12775"/>
                  </a:lnTo>
                  <a:lnTo>
                    <a:pt x="953424" y="22481"/>
                  </a:lnTo>
                  <a:lnTo>
                    <a:pt x="998070" y="34767"/>
                  </a:lnTo>
                  <a:lnTo>
                    <a:pt x="1041559" y="49548"/>
                  </a:lnTo>
                  <a:lnTo>
                    <a:pt x="1083799" y="66736"/>
                  </a:lnTo>
                  <a:lnTo>
                    <a:pt x="1124702" y="86245"/>
                  </a:lnTo>
                  <a:lnTo>
                    <a:pt x="1164179" y="107990"/>
                  </a:lnTo>
                  <a:lnTo>
                    <a:pt x="1202138" y="131884"/>
                  </a:lnTo>
                  <a:lnTo>
                    <a:pt x="1238491" y="157841"/>
                  </a:lnTo>
                  <a:lnTo>
                    <a:pt x="1273148" y="185774"/>
                  </a:lnTo>
                  <a:lnTo>
                    <a:pt x="1306020" y="215598"/>
                  </a:lnTo>
                  <a:lnTo>
                    <a:pt x="1337016" y="247226"/>
                  </a:lnTo>
                  <a:lnTo>
                    <a:pt x="1366048" y="280571"/>
                  </a:lnTo>
                  <a:lnTo>
                    <a:pt x="1393026" y="315549"/>
                  </a:lnTo>
                  <a:lnTo>
                    <a:pt x="1417859" y="352071"/>
                  </a:lnTo>
                  <a:lnTo>
                    <a:pt x="1440459" y="390053"/>
                  </a:lnTo>
                  <a:lnTo>
                    <a:pt x="1460736" y="429408"/>
                  </a:lnTo>
                  <a:lnTo>
                    <a:pt x="1478600" y="470050"/>
                  </a:lnTo>
                  <a:lnTo>
                    <a:pt x="1493961" y="511892"/>
                  </a:lnTo>
                  <a:lnTo>
                    <a:pt x="1506731" y="554848"/>
                  </a:lnTo>
                  <a:lnTo>
                    <a:pt x="1516818" y="598833"/>
                  </a:lnTo>
                  <a:lnTo>
                    <a:pt x="1524135" y="643759"/>
                  </a:lnTo>
                  <a:lnTo>
                    <a:pt x="1528590" y="689540"/>
                  </a:lnTo>
                  <a:lnTo>
                    <a:pt x="1530096" y="736091"/>
                  </a:lnTo>
                  <a:lnTo>
                    <a:pt x="1528590" y="782643"/>
                  </a:lnTo>
                  <a:lnTo>
                    <a:pt x="1524135" y="828424"/>
                  </a:lnTo>
                  <a:lnTo>
                    <a:pt x="1516818" y="873350"/>
                  </a:lnTo>
                  <a:lnTo>
                    <a:pt x="1506731" y="917335"/>
                  </a:lnTo>
                  <a:lnTo>
                    <a:pt x="1493961" y="960291"/>
                  </a:lnTo>
                  <a:lnTo>
                    <a:pt x="1478600" y="1002133"/>
                  </a:lnTo>
                  <a:lnTo>
                    <a:pt x="1460736" y="1042775"/>
                  </a:lnTo>
                  <a:lnTo>
                    <a:pt x="1440459" y="1082130"/>
                  </a:lnTo>
                  <a:lnTo>
                    <a:pt x="1417859" y="1120112"/>
                  </a:lnTo>
                  <a:lnTo>
                    <a:pt x="1393026" y="1156634"/>
                  </a:lnTo>
                  <a:lnTo>
                    <a:pt x="1366048" y="1191612"/>
                  </a:lnTo>
                  <a:lnTo>
                    <a:pt x="1337016" y="1224957"/>
                  </a:lnTo>
                  <a:lnTo>
                    <a:pt x="1306020" y="1256585"/>
                  </a:lnTo>
                  <a:lnTo>
                    <a:pt x="1273148" y="1286409"/>
                  </a:lnTo>
                  <a:lnTo>
                    <a:pt x="1238491" y="1314342"/>
                  </a:lnTo>
                  <a:lnTo>
                    <a:pt x="1202138" y="1340299"/>
                  </a:lnTo>
                  <a:lnTo>
                    <a:pt x="1164179" y="1364193"/>
                  </a:lnTo>
                  <a:lnTo>
                    <a:pt x="1124702" y="1385938"/>
                  </a:lnTo>
                  <a:lnTo>
                    <a:pt x="1083799" y="1405447"/>
                  </a:lnTo>
                  <a:lnTo>
                    <a:pt x="1041559" y="1422635"/>
                  </a:lnTo>
                  <a:lnTo>
                    <a:pt x="998070" y="1437416"/>
                  </a:lnTo>
                  <a:lnTo>
                    <a:pt x="953424" y="1449702"/>
                  </a:lnTo>
                  <a:lnTo>
                    <a:pt x="907709" y="1459408"/>
                  </a:lnTo>
                  <a:lnTo>
                    <a:pt x="861014" y="1466448"/>
                  </a:lnTo>
                  <a:lnTo>
                    <a:pt x="813431" y="1470735"/>
                  </a:lnTo>
                  <a:lnTo>
                    <a:pt x="765048" y="1472183"/>
                  </a:lnTo>
                  <a:lnTo>
                    <a:pt x="716664" y="1470735"/>
                  </a:lnTo>
                  <a:lnTo>
                    <a:pt x="669081" y="1466448"/>
                  </a:lnTo>
                  <a:lnTo>
                    <a:pt x="622386" y="1459408"/>
                  </a:lnTo>
                  <a:lnTo>
                    <a:pt x="576671" y="1449702"/>
                  </a:lnTo>
                  <a:lnTo>
                    <a:pt x="532025" y="1437416"/>
                  </a:lnTo>
                  <a:lnTo>
                    <a:pt x="488536" y="1422635"/>
                  </a:lnTo>
                  <a:lnTo>
                    <a:pt x="446296" y="1405447"/>
                  </a:lnTo>
                  <a:lnTo>
                    <a:pt x="405393" y="1385938"/>
                  </a:lnTo>
                  <a:lnTo>
                    <a:pt x="365916" y="1364193"/>
                  </a:lnTo>
                  <a:lnTo>
                    <a:pt x="327957" y="1340299"/>
                  </a:lnTo>
                  <a:lnTo>
                    <a:pt x="291604" y="1314342"/>
                  </a:lnTo>
                  <a:lnTo>
                    <a:pt x="256947" y="1286409"/>
                  </a:lnTo>
                  <a:lnTo>
                    <a:pt x="224075" y="1256585"/>
                  </a:lnTo>
                  <a:lnTo>
                    <a:pt x="193079" y="1224957"/>
                  </a:lnTo>
                  <a:lnTo>
                    <a:pt x="164047" y="1191612"/>
                  </a:lnTo>
                  <a:lnTo>
                    <a:pt x="137069" y="1156634"/>
                  </a:lnTo>
                  <a:lnTo>
                    <a:pt x="112236" y="1120112"/>
                  </a:lnTo>
                  <a:lnTo>
                    <a:pt x="89636" y="1082130"/>
                  </a:lnTo>
                  <a:lnTo>
                    <a:pt x="69359" y="1042775"/>
                  </a:lnTo>
                  <a:lnTo>
                    <a:pt x="51495" y="1002133"/>
                  </a:lnTo>
                  <a:lnTo>
                    <a:pt x="36134" y="960291"/>
                  </a:lnTo>
                  <a:lnTo>
                    <a:pt x="23364" y="917335"/>
                  </a:lnTo>
                  <a:lnTo>
                    <a:pt x="13277" y="873350"/>
                  </a:lnTo>
                  <a:lnTo>
                    <a:pt x="5960" y="828424"/>
                  </a:lnTo>
                  <a:lnTo>
                    <a:pt x="1505" y="782643"/>
                  </a:lnTo>
                  <a:lnTo>
                    <a:pt x="0" y="73609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200908" y="3717018"/>
              <a:ext cx="1647427" cy="15804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2142" y="3739134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4">
                  <a:moveTo>
                    <a:pt x="765048" y="0"/>
                  </a:moveTo>
                  <a:lnTo>
                    <a:pt x="716664" y="1448"/>
                  </a:lnTo>
                  <a:lnTo>
                    <a:pt x="669081" y="5735"/>
                  </a:lnTo>
                  <a:lnTo>
                    <a:pt x="622386" y="12775"/>
                  </a:lnTo>
                  <a:lnTo>
                    <a:pt x="576671" y="22481"/>
                  </a:lnTo>
                  <a:lnTo>
                    <a:pt x="532025" y="34767"/>
                  </a:lnTo>
                  <a:lnTo>
                    <a:pt x="488536" y="49548"/>
                  </a:lnTo>
                  <a:lnTo>
                    <a:pt x="446296" y="66736"/>
                  </a:lnTo>
                  <a:lnTo>
                    <a:pt x="405393" y="86245"/>
                  </a:lnTo>
                  <a:lnTo>
                    <a:pt x="365916" y="107990"/>
                  </a:lnTo>
                  <a:lnTo>
                    <a:pt x="327957" y="131884"/>
                  </a:lnTo>
                  <a:lnTo>
                    <a:pt x="291604" y="157841"/>
                  </a:lnTo>
                  <a:lnTo>
                    <a:pt x="256947" y="185774"/>
                  </a:lnTo>
                  <a:lnTo>
                    <a:pt x="224075" y="215598"/>
                  </a:lnTo>
                  <a:lnTo>
                    <a:pt x="193079" y="247226"/>
                  </a:lnTo>
                  <a:lnTo>
                    <a:pt x="164047" y="280571"/>
                  </a:lnTo>
                  <a:lnTo>
                    <a:pt x="137069" y="315549"/>
                  </a:lnTo>
                  <a:lnTo>
                    <a:pt x="112236" y="352071"/>
                  </a:lnTo>
                  <a:lnTo>
                    <a:pt x="89636" y="390053"/>
                  </a:lnTo>
                  <a:lnTo>
                    <a:pt x="69359" y="429408"/>
                  </a:lnTo>
                  <a:lnTo>
                    <a:pt x="51495" y="470050"/>
                  </a:lnTo>
                  <a:lnTo>
                    <a:pt x="36134" y="511892"/>
                  </a:lnTo>
                  <a:lnTo>
                    <a:pt x="23364" y="554848"/>
                  </a:lnTo>
                  <a:lnTo>
                    <a:pt x="13277" y="598833"/>
                  </a:lnTo>
                  <a:lnTo>
                    <a:pt x="5960" y="643759"/>
                  </a:lnTo>
                  <a:lnTo>
                    <a:pt x="1505" y="689540"/>
                  </a:lnTo>
                  <a:lnTo>
                    <a:pt x="0" y="736092"/>
                  </a:lnTo>
                  <a:lnTo>
                    <a:pt x="1505" y="782643"/>
                  </a:lnTo>
                  <a:lnTo>
                    <a:pt x="5960" y="828424"/>
                  </a:lnTo>
                  <a:lnTo>
                    <a:pt x="13277" y="873350"/>
                  </a:lnTo>
                  <a:lnTo>
                    <a:pt x="23364" y="917335"/>
                  </a:lnTo>
                  <a:lnTo>
                    <a:pt x="36134" y="960291"/>
                  </a:lnTo>
                  <a:lnTo>
                    <a:pt x="51495" y="1002133"/>
                  </a:lnTo>
                  <a:lnTo>
                    <a:pt x="69359" y="1042775"/>
                  </a:lnTo>
                  <a:lnTo>
                    <a:pt x="89636" y="1082130"/>
                  </a:lnTo>
                  <a:lnTo>
                    <a:pt x="112236" y="1120112"/>
                  </a:lnTo>
                  <a:lnTo>
                    <a:pt x="137069" y="1156634"/>
                  </a:lnTo>
                  <a:lnTo>
                    <a:pt x="164047" y="1191612"/>
                  </a:lnTo>
                  <a:lnTo>
                    <a:pt x="193079" y="1224957"/>
                  </a:lnTo>
                  <a:lnTo>
                    <a:pt x="224075" y="1256585"/>
                  </a:lnTo>
                  <a:lnTo>
                    <a:pt x="256947" y="1286409"/>
                  </a:lnTo>
                  <a:lnTo>
                    <a:pt x="291604" y="1314342"/>
                  </a:lnTo>
                  <a:lnTo>
                    <a:pt x="327957" y="1340299"/>
                  </a:lnTo>
                  <a:lnTo>
                    <a:pt x="365916" y="1364193"/>
                  </a:lnTo>
                  <a:lnTo>
                    <a:pt x="405393" y="1385938"/>
                  </a:lnTo>
                  <a:lnTo>
                    <a:pt x="446296" y="1405447"/>
                  </a:lnTo>
                  <a:lnTo>
                    <a:pt x="488536" y="1422635"/>
                  </a:lnTo>
                  <a:lnTo>
                    <a:pt x="532025" y="1437416"/>
                  </a:lnTo>
                  <a:lnTo>
                    <a:pt x="576671" y="1449702"/>
                  </a:lnTo>
                  <a:lnTo>
                    <a:pt x="622386" y="1459408"/>
                  </a:lnTo>
                  <a:lnTo>
                    <a:pt x="669081" y="1466448"/>
                  </a:lnTo>
                  <a:lnTo>
                    <a:pt x="716664" y="1470735"/>
                  </a:lnTo>
                  <a:lnTo>
                    <a:pt x="765048" y="1472184"/>
                  </a:lnTo>
                  <a:lnTo>
                    <a:pt x="813431" y="1470735"/>
                  </a:lnTo>
                  <a:lnTo>
                    <a:pt x="861014" y="1466448"/>
                  </a:lnTo>
                  <a:lnTo>
                    <a:pt x="907709" y="1459408"/>
                  </a:lnTo>
                  <a:lnTo>
                    <a:pt x="953424" y="1449702"/>
                  </a:lnTo>
                  <a:lnTo>
                    <a:pt x="998070" y="1437416"/>
                  </a:lnTo>
                  <a:lnTo>
                    <a:pt x="1041559" y="1422635"/>
                  </a:lnTo>
                  <a:lnTo>
                    <a:pt x="1083799" y="1405447"/>
                  </a:lnTo>
                  <a:lnTo>
                    <a:pt x="1124702" y="1385938"/>
                  </a:lnTo>
                  <a:lnTo>
                    <a:pt x="1164179" y="1364193"/>
                  </a:lnTo>
                  <a:lnTo>
                    <a:pt x="1202138" y="1340299"/>
                  </a:lnTo>
                  <a:lnTo>
                    <a:pt x="1238491" y="1314342"/>
                  </a:lnTo>
                  <a:lnTo>
                    <a:pt x="1273148" y="1286409"/>
                  </a:lnTo>
                  <a:lnTo>
                    <a:pt x="1306020" y="1256585"/>
                  </a:lnTo>
                  <a:lnTo>
                    <a:pt x="1337016" y="1224957"/>
                  </a:lnTo>
                  <a:lnTo>
                    <a:pt x="1366048" y="1191612"/>
                  </a:lnTo>
                  <a:lnTo>
                    <a:pt x="1393026" y="1156634"/>
                  </a:lnTo>
                  <a:lnTo>
                    <a:pt x="1417859" y="1120112"/>
                  </a:lnTo>
                  <a:lnTo>
                    <a:pt x="1440459" y="1082130"/>
                  </a:lnTo>
                  <a:lnTo>
                    <a:pt x="1460736" y="1042775"/>
                  </a:lnTo>
                  <a:lnTo>
                    <a:pt x="1478600" y="1002133"/>
                  </a:lnTo>
                  <a:lnTo>
                    <a:pt x="1493961" y="960291"/>
                  </a:lnTo>
                  <a:lnTo>
                    <a:pt x="1506731" y="917335"/>
                  </a:lnTo>
                  <a:lnTo>
                    <a:pt x="1516818" y="873350"/>
                  </a:lnTo>
                  <a:lnTo>
                    <a:pt x="1524135" y="828424"/>
                  </a:lnTo>
                  <a:lnTo>
                    <a:pt x="1528590" y="782643"/>
                  </a:lnTo>
                  <a:lnTo>
                    <a:pt x="1530096" y="736092"/>
                  </a:lnTo>
                  <a:lnTo>
                    <a:pt x="1528590" y="689540"/>
                  </a:lnTo>
                  <a:lnTo>
                    <a:pt x="1524135" y="643759"/>
                  </a:lnTo>
                  <a:lnTo>
                    <a:pt x="1516818" y="598833"/>
                  </a:lnTo>
                  <a:lnTo>
                    <a:pt x="1506731" y="554848"/>
                  </a:lnTo>
                  <a:lnTo>
                    <a:pt x="1493961" y="511892"/>
                  </a:lnTo>
                  <a:lnTo>
                    <a:pt x="1478600" y="470050"/>
                  </a:lnTo>
                  <a:lnTo>
                    <a:pt x="1460736" y="429408"/>
                  </a:lnTo>
                  <a:lnTo>
                    <a:pt x="1440459" y="390053"/>
                  </a:lnTo>
                  <a:lnTo>
                    <a:pt x="1417859" y="352071"/>
                  </a:lnTo>
                  <a:lnTo>
                    <a:pt x="1393026" y="315549"/>
                  </a:lnTo>
                  <a:lnTo>
                    <a:pt x="1366048" y="280571"/>
                  </a:lnTo>
                  <a:lnTo>
                    <a:pt x="1337016" y="247226"/>
                  </a:lnTo>
                  <a:lnTo>
                    <a:pt x="1306020" y="215598"/>
                  </a:lnTo>
                  <a:lnTo>
                    <a:pt x="1273148" y="185774"/>
                  </a:lnTo>
                  <a:lnTo>
                    <a:pt x="1238491" y="157841"/>
                  </a:lnTo>
                  <a:lnTo>
                    <a:pt x="1202138" y="131884"/>
                  </a:lnTo>
                  <a:lnTo>
                    <a:pt x="1164179" y="107990"/>
                  </a:lnTo>
                  <a:lnTo>
                    <a:pt x="1124702" y="86245"/>
                  </a:lnTo>
                  <a:lnTo>
                    <a:pt x="1083799" y="66736"/>
                  </a:lnTo>
                  <a:lnTo>
                    <a:pt x="1041559" y="49548"/>
                  </a:lnTo>
                  <a:lnTo>
                    <a:pt x="998070" y="34767"/>
                  </a:lnTo>
                  <a:lnTo>
                    <a:pt x="953424" y="22481"/>
                  </a:lnTo>
                  <a:lnTo>
                    <a:pt x="907709" y="12775"/>
                  </a:lnTo>
                  <a:lnTo>
                    <a:pt x="861014" y="5735"/>
                  </a:lnTo>
                  <a:lnTo>
                    <a:pt x="813431" y="144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2142" y="3739134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4">
                  <a:moveTo>
                    <a:pt x="0" y="736092"/>
                  </a:moveTo>
                  <a:lnTo>
                    <a:pt x="1505" y="689540"/>
                  </a:lnTo>
                  <a:lnTo>
                    <a:pt x="5960" y="643759"/>
                  </a:lnTo>
                  <a:lnTo>
                    <a:pt x="13277" y="598833"/>
                  </a:lnTo>
                  <a:lnTo>
                    <a:pt x="23364" y="554848"/>
                  </a:lnTo>
                  <a:lnTo>
                    <a:pt x="36134" y="511892"/>
                  </a:lnTo>
                  <a:lnTo>
                    <a:pt x="51495" y="470050"/>
                  </a:lnTo>
                  <a:lnTo>
                    <a:pt x="69359" y="429408"/>
                  </a:lnTo>
                  <a:lnTo>
                    <a:pt x="89636" y="390053"/>
                  </a:lnTo>
                  <a:lnTo>
                    <a:pt x="112236" y="352071"/>
                  </a:lnTo>
                  <a:lnTo>
                    <a:pt x="137069" y="315549"/>
                  </a:lnTo>
                  <a:lnTo>
                    <a:pt x="164047" y="280571"/>
                  </a:lnTo>
                  <a:lnTo>
                    <a:pt x="193079" y="247226"/>
                  </a:lnTo>
                  <a:lnTo>
                    <a:pt x="224075" y="215598"/>
                  </a:lnTo>
                  <a:lnTo>
                    <a:pt x="256947" y="185774"/>
                  </a:lnTo>
                  <a:lnTo>
                    <a:pt x="291604" y="157841"/>
                  </a:lnTo>
                  <a:lnTo>
                    <a:pt x="327957" y="131884"/>
                  </a:lnTo>
                  <a:lnTo>
                    <a:pt x="365916" y="107990"/>
                  </a:lnTo>
                  <a:lnTo>
                    <a:pt x="405393" y="86245"/>
                  </a:lnTo>
                  <a:lnTo>
                    <a:pt x="446296" y="66736"/>
                  </a:lnTo>
                  <a:lnTo>
                    <a:pt x="488536" y="49548"/>
                  </a:lnTo>
                  <a:lnTo>
                    <a:pt x="532025" y="34767"/>
                  </a:lnTo>
                  <a:lnTo>
                    <a:pt x="576671" y="22481"/>
                  </a:lnTo>
                  <a:lnTo>
                    <a:pt x="622386" y="12775"/>
                  </a:lnTo>
                  <a:lnTo>
                    <a:pt x="669081" y="5735"/>
                  </a:lnTo>
                  <a:lnTo>
                    <a:pt x="716664" y="1448"/>
                  </a:lnTo>
                  <a:lnTo>
                    <a:pt x="765048" y="0"/>
                  </a:lnTo>
                  <a:lnTo>
                    <a:pt x="813431" y="1448"/>
                  </a:lnTo>
                  <a:lnTo>
                    <a:pt x="861014" y="5735"/>
                  </a:lnTo>
                  <a:lnTo>
                    <a:pt x="907709" y="12775"/>
                  </a:lnTo>
                  <a:lnTo>
                    <a:pt x="953424" y="22481"/>
                  </a:lnTo>
                  <a:lnTo>
                    <a:pt x="998070" y="34767"/>
                  </a:lnTo>
                  <a:lnTo>
                    <a:pt x="1041559" y="49548"/>
                  </a:lnTo>
                  <a:lnTo>
                    <a:pt x="1083799" y="66736"/>
                  </a:lnTo>
                  <a:lnTo>
                    <a:pt x="1124702" y="86245"/>
                  </a:lnTo>
                  <a:lnTo>
                    <a:pt x="1164179" y="107990"/>
                  </a:lnTo>
                  <a:lnTo>
                    <a:pt x="1202138" y="131884"/>
                  </a:lnTo>
                  <a:lnTo>
                    <a:pt x="1238491" y="157841"/>
                  </a:lnTo>
                  <a:lnTo>
                    <a:pt x="1273148" y="185774"/>
                  </a:lnTo>
                  <a:lnTo>
                    <a:pt x="1306020" y="215598"/>
                  </a:lnTo>
                  <a:lnTo>
                    <a:pt x="1337016" y="247226"/>
                  </a:lnTo>
                  <a:lnTo>
                    <a:pt x="1366048" y="280571"/>
                  </a:lnTo>
                  <a:lnTo>
                    <a:pt x="1393026" y="315549"/>
                  </a:lnTo>
                  <a:lnTo>
                    <a:pt x="1417859" y="352071"/>
                  </a:lnTo>
                  <a:lnTo>
                    <a:pt x="1440459" y="390053"/>
                  </a:lnTo>
                  <a:lnTo>
                    <a:pt x="1460736" y="429408"/>
                  </a:lnTo>
                  <a:lnTo>
                    <a:pt x="1478600" y="470050"/>
                  </a:lnTo>
                  <a:lnTo>
                    <a:pt x="1493961" y="511892"/>
                  </a:lnTo>
                  <a:lnTo>
                    <a:pt x="1506731" y="554848"/>
                  </a:lnTo>
                  <a:lnTo>
                    <a:pt x="1516818" y="598833"/>
                  </a:lnTo>
                  <a:lnTo>
                    <a:pt x="1524135" y="643759"/>
                  </a:lnTo>
                  <a:lnTo>
                    <a:pt x="1528590" y="689540"/>
                  </a:lnTo>
                  <a:lnTo>
                    <a:pt x="1530096" y="736092"/>
                  </a:lnTo>
                  <a:lnTo>
                    <a:pt x="1528590" y="782643"/>
                  </a:lnTo>
                  <a:lnTo>
                    <a:pt x="1524135" y="828424"/>
                  </a:lnTo>
                  <a:lnTo>
                    <a:pt x="1516818" y="873350"/>
                  </a:lnTo>
                  <a:lnTo>
                    <a:pt x="1506731" y="917335"/>
                  </a:lnTo>
                  <a:lnTo>
                    <a:pt x="1493961" y="960291"/>
                  </a:lnTo>
                  <a:lnTo>
                    <a:pt x="1478600" y="1002133"/>
                  </a:lnTo>
                  <a:lnTo>
                    <a:pt x="1460736" y="1042775"/>
                  </a:lnTo>
                  <a:lnTo>
                    <a:pt x="1440459" y="1082130"/>
                  </a:lnTo>
                  <a:lnTo>
                    <a:pt x="1417859" y="1120112"/>
                  </a:lnTo>
                  <a:lnTo>
                    <a:pt x="1393026" y="1156634"/>
                  </a:lnTo>
                  <a:lnTo>
                    <a:pt x="1366048" y="1191612"/>
                  </a:lnTo>
                  <a:lnTo>
                    <a:pt x="1337016" y="1224957"/>
                  </a:lnTo>
                  <a:lnTo>
                    <a:pt x="1306020" y="1256585"/>
                  </a:lnTo>
                  <a:lnTo>
                    <a:pt x="1273148" y="1286409"/>
                  </a:lnTo>
                  <a:lnTo>
                    <a:pt x="1238491" y="1314342"/>
                  </a:lnTo>
                  <a:lnTo>
                    <a:pt x="1202138" y="1340299"/>
                  </a:lnTo>
                  <a:lnTo>
                    <a:pt x="1164179" y="1364193"/>
                  </a:lnTo>
                  <a:lnTo>
                    <a:pt x="1124702" y="1385938"/>
                  </a:lnTo>
                  <a:lnTo>
                    <a:pt x="1083799" y="1405447"/>
                  </a:lnTo>
                  <a:lnTo>
                    <a:pt x="1041559" y="1422635"/>
                  </a:lnTo>
                  <a:lnTo>
                    <a:pt x="998070" y="1437416"/>
                  </a:lnTo>
                  <a:lnTo>
                    <a:pt x="953424" y="1449702"/>
                  </a:lnTo>
                  <a:lnTo>
                    <a:pt x="907709" y="1459408"/>
                  </a:lnTo>
                  <a:lnTo>
                    <a:pt x="861014" y="1466448"/>
                  </a:lnTo>
                  <a:lnTo>
                    <a:pt x="813431" y="1470735"/>
                  </a:lnTo>
                  <a:lnTo>
                    <a:pt x="765048" y="1472184"/>
                  </a:lnTo>
                  <a:lnTo>
                    <a:pt x="716664" y="1470735"/>
                  </a:lnTo>
                  <a:lnTo>
                    <a:pt x="669081" y="1466448"/>
                  </a:lnTo>
                  <a:lnTo>
                    <a:pt x="622386" y="1459408"/>
                  </a:lnTo>
                  <a:lnTo>
                    <a:pt x="576671" y="1449702"/>
                  </a:lnTo>
                  <a:lnTo>
                    <a:pt x="532025" y="1437416"/>
                  </a:lnTo>
                  <a:lnTo>
                    <a:pt x="488536" y="1422635"/>
                  </a:lnTo>
                  <a:lnTo>
                    <a:pt x="446296" y="1405447"/>
                  </a:lnTo>
                  <a:lnTo>
                    <a:pt x="405393" y="1385938"/>
                  </a:lnTo>
                  <a:lnTo>
                    <a:pt x="365916" y="1364193"/>
                  </a:lnTo>
                  <a:lnTo>
                    <a:pt x="327957" y="1340299"/>
                  </a:lnTo>
                  <a:lnTo>
                    <a:pt x="291604" y="1314342"/>
                  </a:lnTo>
                  <a:lnTo>
                    <a:pt x="256947" y="1286409"/>
                  </a:lnTo>
                  <a:lnTo>
                    <a:pt x="224075" y="1256585"/>
                  </a:lnTo>
                  <a:lnTo>
                    <a:pt x="193079" y="1224957"/>
                  </a:lnTo>
                  <a:lnTo>
                    <a:pt x="164047" y="1191612"/>
                  </a:lnTo>
                  <a:lnTo>
                    <a:pt x="137069" y="1156634"/>
                  </a:lnTo>
                  <a:lnTo>
                    <a:pt x="112236" y="1120112"/>
                  </a:lnTo>
                  <a:lnTo>
                    <a:pt x="89636" y="1082130"/>
                  </a:lnTo>
                  <a:lnTo>
                    <a:pt x="69359" y="1042775"/>
                  </a:lnTo>
                  <a:lnTo>
                    <a:pt x="51495" y="1002133"/>
                  </a:lnTo>
                  <a:lnTo>
                    <a:pt x="36134" y="960291"/>
                  </a:lnTo>
                  <a:lnTo>
                    <a:pt x="23364" y="917335"/>
                  </a:lnTo>
                  <a:lnTo>
                    <a:pt x="13277" y="873350"/>
                  </a:lnTo>
                  <a:lnTo>
                    <a:pt x="5960" y="828424"/>
                  </a:lnTo>
                  <a:lnTo>
                    <a:pt x="1505" y="782643"/>
                  </a:lnTo>
                  <a:lnTo>
                    <a:pt x="0" y="736092"/>
                  </a:lnTo>
                  <a:close/>
                </a:path>
              </a:pathLst>
            </a:custGeom>
            <a:ln w="28956">
              <a:solidFill>
                <a:srgbClr val="A2DD6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0052" y="3724638"/>
              <a:ext cx="1647427" cy="15804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1286" y="3746754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4">
                  <a:moveTo>
                    <a:pt x="765048" y="0"/>
                  </a:moveTo>
                  <a:lnTo>
                    <a:pt x="716664" y="1448"/>
                  </a:lnTo>
                  <a:lnTo>
                    <a:pt x="669081" y="5735"/>
                  </a:lnTo>
                  <a:lnTo>
                    <a:pt x="622386" y="12775"/>
                  </a:lnTo>
                  <a:lnTo>
                    <a:pt x="576671" y="22481"/>
                  </a:lnTo>
                  <a:lnTo>
                    <a:pt x="532025" y="34767"/>
                  </a:lnTo>
                  <a:lnTo>
                    <a:pt x="488536" y="49548"/>
                  </a:lnTo>
                  <a:lnTo>
                    <a:pt x="446296" y="66736"/>
                  </a:lnTo>
                  <a:lnTo>
                    <a:pt x="405393" y="86245"/>
                  </a:lnTo>
                  <a:lnTo>
                    <a:pt x="365916" y="107990"/>
                  </a:lnTo>
                  <a:lnTo>
                    <a:pt x="327957" y="131884"/>
                  </a:lnTo>
                  <a:lnTo>
                    <a:pt x="291604" y="157841"/>
                  </a:lnTo>
                  <a:lnTo>
                    <a:pt x="256947" y="185774"/>
                  </a:lnTo>
                  <a:lnTo>
                    <a:pt x="224075" y="215598"/>
                  </a:lnTo>
                  <a:lnTo>
                    <a:pt x="193079" y="247226"/>
                  </a:lnTo>
                  <a:lnTo>
                    <a:pt x="164047" y="280571"/>
                  </a:lnTo>
                  <a:lnTo>
                    <a:pt x="137069" y="315549"/>
                  </a:lnTo>
                  <a:lnTo>
                    <a:pt x="112236" y="352071"/>
                  </a:lnTo>
                  <a:lnTo>
                    <a:pt x="89636" y="390053"/>
                  </a:lnTo>
                  <a:lnTo>
                    <a:pt x="69359" y="429408"/>
                  </a:lnTo>
                  <a:lnTo>
                    <a:pt x="51495" y="470050"/>
                  </a:lnTo>
                  <a:lnTo>
                    <a:pt x="36134" y="511892"/>
                  </a:lnTo>
                  <a:lnTo>
                    <a:pt x="23364" y="554848"/>
                  </a:lnTo>
                  <a:lnTo>
                    <a:pt x="13277" y="598833"/>
                  </a:lnTo>
                  <a:lnTo>
                    <a:pt x="5960" y="643759"/>
                  </a:lnTo>
                  <a:lnTo>
                    <a:pt x="1505" y="689540"/>
                  </a:lnTo>
                  <a:lnTo>
                    <a:pt x="0" y="736092"/>
                  </a:lnTo>
                  <a:lnTo>
                    <a:pt x="1505" y="782643"/>
                  </a:lnTo>
                  <a:lnTo>
                    <a:pt x="5960" y="828424"/>
                  </a:lnTo>
                  <a:lnTo>
                    <a:pt x="13277" y="873350"/>
                  </a:lnTo>
                  <a:lnTo>
                    <a:pt x="23364" y="917335"/>
                  </a:lnTo>
                  <a:lnTo>
                    <a:pt x="36134" y="960291"/>
                  </a:lnTo>
                  <a:lnTo>
                    <a:pt x="51495" y="1002133"/>
                  </a:lnTo>
                  <a:lnTo>
                    <a:pt x="69359" y="1042775"/>
                  </a:lnTo>
                  <a:lnTo>
                    <a:pt x="89636" y="1082130"/>
                  </a:lnTo>
                  <a:lnTo>
                    <a:pt x="112236" y="1120112"/>
                  </a:lnTo>
                  <a:lnTo>
                    <a:pt x="137069" y="1156634"/>
                  </a:lnTo>
                  <a:lnTo>
                    <a:pt x="164047" y="1191612"/>
                  </a:lnTo>
                  <a:lnTo>
                    <a:pt x="193079" y="1224957"/>
                  </a:lnTo>
                  <a:lnTo>
                    <a:pt x="224075" y="1256585"/>
                  </a:lnTo>
                  <a:lnTo>
                    <a:pt x="256947" y="1286409"/>
                  </a:lnTo>
                  <a:lnTo>
                    <a:pt x="291604" y="1314342"/>
                  </a:lnTo>
                  <a:lnTo>
                    <a:pt x="327957" y="1340299"/>
                  </a:lnTo>
                  <a:lnTo>
                    <a:pt x="365916" y="1364193"/>
                  </a:lnTo>
                  <a:lnTo>
                    <a:pt x="405393" y="1385938"/>
                  </a:lnTo>
                  <a:lnTo>
                    <a:pt x="446296" y="1405447"/>
                  </a:lnTo>
                  <a:lnTo>
                    <a:pt x="488536" y="1422635"/>
                  </a:lnTo>
                  <a:lnTo>
                    <a:pt x="532025" y="1437416"/>
                  </a:lnTo>
                  <a:lnTo>
                    <a:pt x="576671" y="1449702"/>
                  </a:lnTo>
                  <a:lnTo>
                    <a:pt x="622386" y="1459408"/>
                  </a:lnTo>
                  <a:lnTo>
                    <a:pt x="669081" y="1466448"/>
                  </a:lnTo>
                  <a:lnTo>
                    <a:pt x="716664" y="1470735"/>
                  </a:lnTo>
                  <a:lnTo>
                    <a:pt x="765048" y="1472184"/>
                  </a:lnTo>
                  <a:lnTo>
                    <a:pt x="813431" y="1470735"/>
                  </a:lnTo>
                  <a:lnTo>
                    <a:pt x="861014" y="1466448"/>
                  </a:lnTo>
                  <a:lnTo>
                    <a:pt x="907709" y="1459408"/>
                  </a:lnTo>
                  <a:lnTo>
                    <a:pt x="953424" y="1449702"/>
                  </a:lnTo>
                  <a:lnTo>
                    <a:pt x="998070" y="1437416"/>
                  </a:lnTo>
                  <a:lnTo>
                    <a:pt x="1041559" y="1422635"/>
                  </a:lnTo>
                  <a:lnTo>
                    <a:pt x="1083799" y="1405447"/>
                  </a:lnTo>
                  <a:lnTo>
                    <a:pt x="1124702" y="1385938"/>
                  </a:lnTo>
                  <a:lnTo>
                    <a:pt x="1164179" y="1364193"/>
                  </a:lnTo>
                  <a:lnTo>
                    <a:pt x="1202138" y="1340299"/>
                  </a:lnTo>
                  <a:lnTo>
                    <a:pt x="1238491" y="1314342"/>
                  </a:lnTo>
                  <a:lnTo>
                    <a:pt x="1273148" y="1286409"/>
                  </a:lnTo>
                  <a:lnTo>
                    <a:pt x="1306020" y="1256585"/>
                  </a:lnTo>
                  <a:lnTo>
                    <a:pt x="1337016" y="1224957"/>
                  </a:lnTo>
                  <a:lnTo>
                    <a:pt x="1366048" y="1191612"/>
                  </a:lnTo>
                  <a:lnTo>
                    <a:pt x="1393026" y="1156634"/>
                  </a:lnTo>
                  <a:lnTo>
                    <a:pt x="1417859" y="1120112"/>
                  </a:lnTo>
                  <a:lnTo>
                    <a:pt x="1440459" y="1082130"/>
                  </a:lnTo>
                  <a:lnTo>
                    <a:pt x="1460736" y="1042775"/>
                  </a:lnTo>
                  <a:lnTo>
                    <a:pt x="1478600" y="1002133"/>
                  </a:lnTo>
                  <a:lnTo>
                    <a:pt x="1493961" y="960291"/>
                  </a:lnTo>
                  <a:lnTo>
                    <a:pt x="1506731" y="917335"/>
                  </a:lnTo>
                  <a:lnTo>
                    <a:pt x="1516818" y="873350"/>
                  </a:lnTo>
                  <a:lnTo>
                    <a:pt x="1524135" y="828424"/>
                  </a:lnTo>
                  <a:lnTo>
                    <a:pt x="1528590" y="782643"/>
                  </a:lnTo>
                  <a:lnTo>
                    <a:pt x="1530096" y="736092"/>
                  </a:lnTo>
                  <a:lnTo>
                    <a:pt x="1528590" y="689540"/>
                  </a:lnTo>
                  <a:lnTo>
                    <a:pt x="1524135" y="643759"/>
                  </a:lnTo>
                  <a:lnTo>
                    <a:pt x="1516818" y="598833"/>
                  </a:lnTo>
                  <a:lnTo>
                    <a:pt x="1506731" y="554848"/>
                  </a:lnTo>
                  <a:lnTo>
                    <a:pt x="1493961" y="511892"/>
                  </a:lnTo>
                  <a:lnTo>
                    <a:pt x="1478600" y="470050"/>
                  </a:lnTo>
                  <a:lnTo>
                    <a:pt x="1460736" y="429408"/>
                  </a:lnTo>
                  <a:lnTo>
                    <a:pt x="1440459" y="390053"/>
                  </a:lnTo>
                  <a:lnTo>
                    <a:pt x="1417859" y="352071"/>
                  </a:lnTo>
                  <a:lnTo>
                    <a:pt x="1393026" y="315549"/>
                  </a:lnTo>
                  <a:lnTo>
                    <a:pt x="1366048" y="280571"/>
                  </a:lnTo>
                  <a:lnTo>
                    <a:pt x="1337016" y="247226"/>
                  </a:lnTo>
                  <a:lnTo>
                    <a:pt x="1306020" y="215598"/>
                  </a:lnTo>
                  <a:lnTo>
                    <a:pt x="1273148" y="185774"/>
                  </a:lnTo>
                  <a:lnTo>
                    <a:pt x="1238491" y="157841"/>
                  </a:lnTo>
                  <a:lnTo>
                    <a:pt x="1202138" y="131884"/>
                  </a:lnTo>
                  <a:lnTo>
                    <a:pt x="1164179" y="107990"/>
                  </a:lnTo>
                  <a:lnTo>
                    <a:pt x="1124702" y="86245"/>
                  </a:lnTo>
                  <a:lnTo>
                    <a:pt x="1083799" y="66736"/>
                  </a:lnTo>
                  <a:lnTo>
                    <a:pt x="1041559" y="49548"/>
                  </a:lnTo>
                  <a:lnTo>
                    <a:pt x="998070" y="34767"/>
                  </a:lnTo>
                  <a:lnTo>
                    <a:pt x="953424" y="22481"/>
                  </a:lnTo>
                  <a:lnTo>
                    <a:pt x="907709" y="12775"/>
                  </a:lnTo>
                  <a:lnTo>
                    <a:pt x="861014" y="5735"/>
                  </a:lnTo>
                  <a:lnTo>
                    <a:pt x="813431" y="144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1286" y="3746754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4">
                  <a:moveTo>
                    <a:pt x="0" y="736092"/>
                  </a:moveTo>
                  <a:lnTo>
                    <a:pt x="1505" y="689540"/>
                  </a:lnTo>
                  <a:lnTo>
                    <a:pt x="5960" y="643759"/>
                  </a:lnTo>
                  <a:lnTo>
                    <a:pt x="13277" y="598833"/>
                  </a:lnTo>
                  <a:lnTo>
                    <a:pt x="23364" y="554848"/>
                  </a:lnTo>
                  <a:lnTo>
                    <a:pt x="36134" y="511892"/>
                  </a:lnTo>
                  <a:lnTo>
                    <a:pt x="51495" y="470050"/>
                  </a:lnTo>
                  <a:lnTo>
                    <a:pt x="69359" y="429408"/>
                  </a:lnTo>
                  <a:lnTo>
                    <a:pt x="89636" y="390053"/>
                  </a:lnTo>
                  <a:lnTo>
                    <a:pt x="112236" y="352071"/>
                  </a:lnTo>
                  <a:lnTo>
                    <a:pt x="137069" y="315549"/>
                  </a:lnTo>
                  <a:lnTo>
                    <a:pt x="164047" y="280571"/>
                  </a:lnTo>
                  <a:lnTo>
                    <a:pt x="193079" y="247226"/>
                  </a:lnTo>
                  <a:lnTo>
                    <a:pt x="224075" y="215598"/>
                  </a:lnTo>
                  <a:lnTo>
                    <a:pt x="256947" y="185774"/>
                  </a:lnTo>
                  <a:lnTo>
                    <a:pt x="291604" y="157841"/>
                  </a:lnTo>
                  <a:lnTo>
                    <a:pt x="327957" y="131884"/>
                  </a:lnTo>
                  <a:lnTo>
                    <a:pt x="365916" y="107990"/>
                  </a:lnTo>
                  <a:lnTo>
                    <a:pt x="405393" y="86245"/>
                  </a:lnTo>
                  <a:lnTo>
                    <a:pt x="446296" y="66736"/>
                  </a:lnTo>
                  <a:lnTo>
                    <a:pt x="488536" y="49548"/>
                  </a:lnTo>
                  <a:lnTo>
                    <a:pt x="532025" y="34767"/>
                  </a:lnTo>
                  <a:lnTo>
                    <a:pt x="576671" y="22481"/>
                  </a:lnTo>
                  <a:lnTo>
                    <a:pt x="622386" y="12775"/>
                  </a:lnTo>
                  <a:lnTo>
                    <a:pt x="669081" y="5735"/>
                  </a:lnTo>
                  <a:lnTo>
                    <a:pt x="716664" y="1448"/>
                  </a:lnTo>
                  <a:lnTo>
                    <a:pt x="765048" y="0"/>
                  </a:lnTo>
                  <a:lnTo>
                    <a:pt x="813431" y="1448"/>
                  </a:lnTo>
                  <a:lnTo>
                    <a:pt x="861014" y="5735"/>
                  </a:lnTo>
                  <a:lnTo>
                    <a:pt x="907709" y="12775"/>
                  </a:lnTo>
                  <a:lnTo>
                    <a:pt x="953424" y="22481"/>
                  </a:lnTo>
                  <a:lnTo>
                    <a:pt x="998070" y="34767"/>
                  </a:lnTo>
                  <a:lnTo>
                    <a:pt x="1041559" y="49548"/>
                  </a:lnTo>
                  <a:lnTo>
                    <a:pt x="1083799" y="66736"/>
                  </a:lnTo>
                  <a:lnTo>
                    <a:pt x="1124702" y="86245"/>
                  </a:lnTo>
                  <a:lnTo>
                    <a:pt x="1164179" y="107990"/>
                  </a:lnTo>
                  <a:lnTo>
                    <a:pt x="1202138" y="131884"/>
                  </a:lnTo>
                  <a:lnTo>
                    <a:pt x="1238491" y="157841"/>
                  </a:lnTo>
                  <a:lnTo>
                    <a:pt x="1273148" y="185774"/>
                  </a:lnTo>
                  <a:lnTo>
                    <a:pt x="1306020" y="215598"/>
                  </a:lnTo>
                  <a:lnTo>
                    <a:pt x="1337016" y="247226"/>
                  </a:lnTo>
                  <a:lnTo>
                    <a:pt x="1366048" y="280571"/>
                  </a:lnTo>
                  <a:lnTo>
                    <a:pt x="1393026" y="315549"/>
                  </a:lnTo>
                  <a:lnTo>
                    <a:pt x="1417859" y="352071"/>
                  </a:lnTo>
                  <a:lnTo>
                    <a:pt x="1440459" y="390053"/>
                  </a:lnTo>
                  <a:lnTo>
                    <a:pt x="1460736" y="429408"/>
                  </a:lnTo>
                  <a:lnTo>
                    <a:pt x="1478600" y="470050"/>
                  </a:lnTo>
                  <a:lnTo>
                    <a:pt x="1493961" y="511892"/>
                  </a:lnTo>
                  <a:lnTo>
                    <a:pt x="1506731" y="554848"/>
                  </a:lnTo>
                  <a:lnTo>
                    <a:pt x="1516818" y="598833"/>
                  </a:lnTo>
                  <a:lnTo>
                    <a:pt x="1524135" y="643759"/>
                  </a:lnTo>
                  <a:lnTo>
                    <a:pt x="1528590" y="689540"/>
                  </a:lnTo>
                  <a:lnTo>
                    <a:pt x="1530096" y="736092"/>
                  </a:lnTo>
                  <a:lnTo>
                    <a:pt x="1528590" y="782643"/>
                  </a:lnTo>
                  <a:lnTo>
                    <a:pt x="1524135" y="828424"/>
                  </a:lnTo>
                  <a:lnTo>
                    <a:pt x="1516818" y="873350"/>
                  </a:lnTo>
                  <a:lnTo>
                    <a:pt x="1506731" y="917335"/>
                  </a:lnTo>
                  <a:lnTo>
                    <a:pt x="1493961" y="960291"/>
                  </a:lnTo>
                  <a:lnTo>
                    <a:pt x="1478600" y="1002133"/>
                  </a:lnTo>
                  <a:lnTo>
                    <a:pt x="1460736" y="1042775"/>
                  </a:lnTo>
                  <a:lnTo>
                    <a:pt x="1440459" y="1082130"/>
                  </a:lnTo>
                  <a:lnTo>
                    <a:pt x="1417859" y="1120112"/>
                  </a:lnTo>
                  <a:lnTo>
                    <a:pt x="1393026" y="1156634"/>
                  </a:lnTo>
                  <a:lnTo>
                    <a:pt x="1366048" y="1191612"/>
                  </a:lnTo>
                  <a:lnTo>
                    <a:pt x="1337016" y="1224957"/>
                  </a:lnTo>
                  <a:lnTo>
                    <a:pt x="1306020" y="1256585"/>
                  </a:lnTo>
                  <a:lnTo>
                    <a:pt x="1273148" y="1286409"/>
                  </a:lnTo>
                  <a:lnTo>
                    <a:pt x="1238491" y="1314342"/>
                  </a:lnTo>
                  <a:lnTo>
                    <a:pt x="1202138" y="1340299"/>
                  </a:lnTo>
                  <a:lnTo>
                    <a:pt x="1164179" y="1364193"/>
                  </a:lnTo>
                  <a:lnTo>
                    <a:pt x="1124702" y="1385938"/>
                  </a:lnTo>
                  <a:lnTo>
                    <a:pt x="1083799" y="1405447"/>
                  </a:lnTo>
                  <a:lnTo>
                    <a:pt x="1041559" y="1422635"/>
                  </a:lnTo>
                  <a:lnTo>
                    <a:pt x="998070" y="1437416"/>
                  </a:lnTo>
                  <a:lnTo>
                    <a:pt x="953424" y="1449702"/>
                  </a:lnTo>
                  <a:lnTo>
                    <a:pt x="907709" y="1459408"/>
                  </a:lnTo>
                  <a:lnTo>
                    <a:pt x="861014" y="1466448"/>
                  </a:lnTo>
                  <a:lnTo>
                    <a:pt x="813431" y="1470735"/>
                  </a:lnTo>
                  <a:lnTo>
                    <a:pt x="765048" y="1472184"/>
                  </a:lnTo>
                  <a:lnTo>
                    <a:pt x="716664" y="1470735"/>
                  </a:lnTo>
                  <a:lnTo>
                    <a:pt x="669081" y="1466448"/>
                  </a:lnTo>
                  <a:lnTo>
                    <a:pt x="622386" y="1459408"/>
                  </a:lnTo>
                  <a:lnTo>
                    <a:pt x="576671" y="1449702"/>
                  </a:lnTo>
                  <a:lnTo>
                    <a:pt x="532025" y="1437416"/>
                  </a:lnTo>
                  <a:lnTo>
                    <a:pt x="488536" y="1422635"/>
                  </a:lnTo>
                  <a:lnTo>
                    <a:pt x="446296" y="1405447"/>
                  </a:lnTo>
                  <a:lnTo>
                    <a:pt x="405393" y="1385938"/>
                  </a:lnTo>
                  <a:lnTo>
                    <a:pt x="365916" y="1364193"/>
                  </a:lnTo>
                  <a:lnTo>
                    <a:pt x="327957" y="1340299"/>
                  </a:lnTo>
                  <a:lnTo>
                    <a:pt x="291604" y="1314342"/>
                  </a:lnTo>
                  <a:lnTo>
                    <a:pt x="256947" y="1286409"/>
                  </a:lnTo>
                  <a:lnTo>
                    <a:pt x="224075" y="1256585"/>
                  </a:lnTo>
                  <a:lnTo>
                    <a:pt x="193079" y="1224957"/>
                  </a:lnTo>
                  <a:lnTo>
                    <a:pt x="164047" y="1191612"/>
                  </a:lnTo>
                  <a:lnTo>
                    <a:pt x="137069" y="1156634"/>
                  </a:lnTo>
                  <a:lnTo>
                    <a:pt x="112236" y="1120112"/>
                  </a:lnTo>
                  <a:lnTo>
                    <a:pt x="89636" y="1082130"/>
                  </a:lnTo>
                  <a:lnTo>
                    <a:pt x="69359" y="1042775"/>
                  </a:lnTo>
                  <a:lnTo>
                    <a:pt x="51495" y="1002133"/>
                  </a:lnTo>
                  <a:lnTo>
                    <a:pt x="36134" y="960291"/>
                  </a:lnTo>
                  <a:lnTo>
                    <a:pt x="23364" y="917335"/>
                  </a:lnTo>
                  <a:lnTo>
                    <a:pt x="13277" y="873350"/>
                  </a:lnTo>
                  <a:lnTo>
                    <a:pt x="5960" y="828424"/>
                  </a:lnTo>
                  <a:lnTo>
                    <a:pt x="1505" y="782643"/>
                  </a:lnTo>
                  <a:lnTo>
                    <a:pt x="0" y="736092"/>
                  </a:lnTo>
                  <a:close/>
                </a:path>
              </a:pathLst>
            </a:custGeom>
            <a:ln w="28956">
              <a:solidFill>
                <a:srgbClr val="8B48E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4196" y="5216633"/>
              <a:ext cx="1647427" cy="15804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5430" y="5238750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5">
                  <a:moveTo>
                    <a:pt x="765048" y="0"/>
                  </a:moveTo>
                  <a:lnTo>
                    <a:pt x="716664" y="1448"/>
                  </a:lnTo>
                  <a:lnTo>
                    <a:pt x="669081" y="5735"/>
                  </a:lnTo>
                  <a:lnTo>
                    <a:pt x="622386" y="12775"/>
                  </a:lnTo>
                  <a:lnTo>
                    <a:pt x="576671" y="22481"/>
                  </a:lnTo>
                  <a:lnTo>
                    <a:pt x="532025" y="34767"/>
                  </a:lnTo>
                  <a:lnTo>
                    <a:pt x="488536" y="49548"/>
                  </a:lnTo>
                  <a:lnTo>
                    <a:pt x="446296" y="66736"/>
                  </a:lnTo>
                  <a:lnTo>
                    <a:pt x="405393" y="86245"/>
                  </a:lnTo>
                  <a:lnTo>
                    <a:pt x="365916" y="107990"/>
                  </a:lnTo>
                  <a:lnTo>
                    <a:pt x="327957" y="131884"/>
                  </a:lnTo>
                  <a:lnTo>
                    <a:pt x="291604" y="157841"/>
                  </a:lnTo>
                  <a:lnTo>
                    <a:pt x="256947" y="185774"/>
                  </a:lnTo>
                  <a:lnTo>
                    <a:pt x="224075" y="215598"/>
                  </a:lnTo>
                  <a:lnTo>
                    <a:pt x="193079" y="247226"/>
                  </a:lnTo>
                  <a:lnTo>
                    <a:pt x="164047" y="280571"/>
                  </a:lnTo>
                  <a:lnTo>
                    <a:pt x="137069" y="315549"/>
                  </a:lnTo>
                  <a:lnTo>
                    <a:pt x="112236" y="352071"/>
                  </a:lnTo>
                  <a:lnTo>
                    <a:pt x="89636" y="390053"/>
                  </a:lnTo>
                  <a:lnTo>
                    <a:pt x="69359" y="429408"/>
                  </a:lnTo>
                  <a:lnTo>
                    <a:pt x="51495" y="470050"/>
                  </a:lnTo>
                  <a:lnTo>
                    <a:pt x="36134" y="511892"/>
                  </a:lnTo>
                  <a:lnTo>
                    <a:pt x="23364" y="554848"/>
                  </a:lnTo>
                  <a:lnTo>
                    <a:pt x="13277" y="598833"/>
                  </a:lnTo>
                  <a:lnTo>
                    <a:pt x="5960" y="643759"/>
                  </a:lnTo>
                  <a:lnTo>
                    <a:pt x="1505" y="689540"/>
                  </a:lnTo>
                  <a:lnTo>
                    <a:pt x="0" y="736091"/>
                  </a:lnTo>
                  <a:lnTo>
                    <a:pt x="1505" y="782643"/>
                  </a:lnTo>
                  <a:lnTo>
                    <a:pt x="5960" y="828424"/>
                  </a:lnTo>
                  <a:lnTo>
                    <a:pt x="13277" y="873350"/>
                  </a:lnTo>
                  <a:lnTo>
                    <a:pt x="23364" y="917335"/>
                  </a:lnTo>
                  <a:lnTo>
                    <a:pt x="36134" y="960291"/>
                  </a:lnTo>
                  <a:lnTo>
                    <a:pt x="51495" y="1002133"/>
                  </a:lnTo>
                  <a:lnTo>
                    <a:pt x="69359" y="1042775"/>
                  </a:lnTo>
                  <a:lnTo>
                    <a:pt x="89636" y="1082130"/>
                  </a:lnTo>
                  <a:lnTo>
                    <a:pt x="112236" y="1120112"/>
                  </a:lnTo>
                  <a:lnTo>
                    <a:pt x="137069" y="1156634"/>
                  </a:lnTo>
                  <a:lnTo>
                    <a:pt x="164047" y="1191612"/>
                  </a:lnTo>
                  <a:lnTo>
                    <a:pt x="193079" y="1224957"/>
                  </a:lnTo>
                  <a:lnTo>
                    <a:pt x="224075" y="1256585"/>
                  </a:lnTo>
                  <a:lnTo>
                    <a:pt x="256947" y="1286409"/>
                  </a:lnTo>
                  <a:lnTo>
                    <a:pt x="291604" y="1314342"/>
                  </a:lnTo>
                  <a:lnTo>
                    <a:pt x="327957" y="1340299"/>
                  </a:lnTo>
                  <a:lnTo>
                    <a:pt x="365916" y="1364193"/>
                  </a:lnTo>
                  <a:lnTo>
                    <a:pt x="405393" y="1385938"/>
                  </a:lnTo>
                  <a:lnTo>
                    <a:pt x="446296" y="1405447"/>
                  </a:lnTo>
                  <a:lnTo>
                    <a:pt x="488536" y="1422635"/>
                  </a:lnTo>
                  <a:lnTo>
                    <a:pt x="532025" y="1437416"/>
                  </a:lnTo>
                  <a:lnTo>
                    <a:pt x="576671" y="1449702"/>
                  </a:lnTo>
                  <a:lnTo>
                    <a:pt x="622386" y="1459408"/>
                  </a:lnTo>
                  <a:lnTo>
                    <a:pt x="669081" y="1466448"/>
                  </a:lnTo>
                  <a:lnTo>
                    <a:pt x="716664" y="1470735"/>
                  </a:lnTo>
                  <a:lnTo>
                    <a:pt x="765048" y="1472184"/>
                  </a:lnTo>
                  <a:lnTo>
                    <a:pt x="813431" y="1470735"/>
                  </a:lnTo>
                  <a:lnTo>
                    <a:pt x="861014" y="1466448"/>
                  </a:lnTo>
                  <a:lnTo>
                    <a:pt x="907709" y="1459408"/>
                  </a:lnTo>
                  <a:lnTo>
                    <a:pt x="953424" y="1449702"/>
                  </a:lnTo>
                  <a:lnTo>
                    <a:pt x="998070" y="1437416"/>
                  </a:lnTo>
                  <a:lnTo>
                    <a:pt x="1041559" y="1422635"/>
                  </a:lnTo>
                  <a:lnTo>
                    <a:pt x="1083799" y="1405447"/>
                  </a:lnTo>
                  <a:lnTo>
                    <a:pt x="1124702" y="1385938"/>
                  </a:lnTo>
                  <a:lnTo>
                    <a:pt x="1164179" y="1364193"/>
                  </a:lnTo>
                  <a:lnTo>
                    <a:pt x="1202138" y="1340299"/>
                  </a:lnTo>
                  <a:lnTo>
                    <a:pt x="1238491" y="1314342"/>
                  </a:lnTo>
                  <a:lnTo>
                    <a:pt x="1273148" y="1286409"/>
                  </a:lnTo>
                  <a:lnTo>
                    <a:pt x="1306020" y="1256585"/>
                  </a:lnTo>
                  <a:lnTo>
                    <a:pt x="1337016" y="1224957"/>
                  </a:lnTo>
                  <a:lnTo>
                    <a:pt x="1366048" y="1191612"/>
                  </a:lnTo>
                  <a:lnTo>
                    <a:pt x="1393026" y="1156634"/>
                  </a:lnTo>
                  <a:lnTo>
                    <a:pt x="1417859" y="1120112"/>
                  </a:lnTo>
                  <a:lnTo>
                    <a:pt x="1440459" y="1082130"/>
                  </a:lnTo>
                  <a:lnTo>
                    <a:pt x="1460736" y="1042775"/>
                  </a:lnTo>
                  <a:lnTo>
                    <a:pt x="1478600" y="1002133"/>
                  </a:lnTo>
                  <a:lnTo>
                    <a:pt x="1493961" y="960291"/>
                  </a:lnTo>
                  <a:lnTo>
                    <a:pt x="1506731" y="917335"/>
                  </a:lnTo>
                  <a:lnTo>
                    <a:pt x="1516818" y="873350"/>
                  </a:lnTo>
                  <a:lnTo>
                    <a:pt x="1524135" y="828424"/>
                  </a:lnTo>
                  <a:lnTo>
                    <a:pt x="1528590" y="782643"/>
                  </a:lnTo>
                  <a:lnTo>
                    <a:pt x="1530096" y="736091"/>
                  </a:lnTo>
                  <a:lnTo>
                    <a:pt x="1528590" y="689540"/>
                  </a:lnTo>
                  <a:lnTo>
                    <a:pt x="1524135" y="643759"/>
                  </a:lnTo>
                  <a:lnTo>
                    <a:pt x="1516818" y="598833"/>
                  </a:lnTo>
                  <a:lnTo>
                    <a:pt x="1506731" y="554848"/>
                  </a:lnTo>
                  <a:lnTo>
                    <a:pt x="1493961" y="511892"/>
                  </a:lnTo>
                  <a:lnTo>
                    <a:pt x="1478600" y="470050"/>
                  </a:lnTo>
                  <a:lnTo>
                    <a:pt x="1460736" y="429408"/>
                  </a:lnTo>
                  <a:lnTo>
                    <a:pt x="1440459" y="390053"/>
                  </a:lnTo>
                  <a:lnTo>
                    <a:pt x="1417859" y="352071"/>
                  </a:lnTo>
                  <a:lnTo>
                    <a:pt x="1393026" y="315549"/>
                  </a:lnTo>
                  <a:lnTo>
                    <a:pt x="1366048" y="280571"/>
                  </a:lnTo>
                  <a:lnTo>
                    <a:pt x="1337016" y="247226"/>
                  </a:lnTo>
                  <a:lnTo>
                    <a:pt x="1306020" y="215598"/>
                  </a:lnTo>
                  <a:lnTo>
                    <a:pt x="1273148" y="185774"/>
                  </a:lnTo>
                  <a:lnTo>
                    <a:pt x="1238491" y="157841"/>
                  </a:lnTo>
                  <a:lnTo>
                    <a:pt x="1202138" y="131884"/>
                  </a:lnTo>
                  <a:lnTo>
                    <a:pt x="1164179" y="107990"/>
                  </a:lnTo>
                  <a:lnTo>
                    <a:pt x="1124702" y="86245"/>
                  </a:lnTo>
                  <a:lnTo>
                    <a:pt x="1083799" y="66736"/>
                  </a:lnTo>
                  <a:lnTo>
                    <a:pt x="1041559" y="49548"/>
                  </a:lnTo>
                  <a:lnTo>
                    <a:pt x="998070" y="34767"/>
                  </a:lnTo>
                  <a:lnTo>
                    <a:pt x="953424" y="22481"/>
                  </a:lnTo>
                  <a:lnTo>
                    <a:pt x="907709" y="12775"/>
                  </a:lnTo>
                  <a:lnTo>
                    <a:pt x="861014" y="5735"/>
                  </a:lnTo>
                  <a:lnTo>
                    <a:pt x="813431" y="144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5430" y="5238750"/>
              <a:ext cx="1530350" cy="1472565"/>
            </a:xfrm>
            <a:custGeom>
              <a:avLst/>
              <a:gdLst/>
              <a:ahLst/>
              <a:cxnLst/>
              <a:rect l="l" t="t" r="r" b="b"/>
              <a:pathLst>
                <a:path w="1530350" h="1472565">
                  <a:moveTo>
                    <a:pt x="0" y="736091"/>
                  </a:moveTo>
                  <a:lnTo>
                    <a:pt x="1505" y="689540"/>
                  </a:lnTo>
                  <a:lnTo>
                    <a:pt x="5960" y="643759"/>
                  </a:lnTo>
                  <a:lnTo>
                    <a:pt x="13277" y="598833"/>
                  </a:lnTo>
                  <a:lnTo>
                    <a:pt x="23364" y="554848"/>
                  </a:lnTo>
                  <a:lnTo>
                    <a:pt x="36134" y="511892"/>
                  </a:lnTo>
                  <a:lnTo>
                    <a:pt x="51495" y="470050"/>
                  </a:lnTo>
                  <a:lnTo>
                    <a:pt x="69359" y="429408"/>
                  </a:lnTo>
                  <a:lnTo>
                    <a:pt x="89636" y="390053"/>
                  </a:lnTo>
                  <a:lnTo>
                    <a:pt x="112236" y="352071"/>
                  </a:lnTo>
                  <a:lnTo>
                    <a:pt x="137069" y="315549"/>
                  </a:lnTo>
                  <a:lnTo>
                    <a:pt x="164047" y="280571"/>
                  </a:lnTo>
                  <a:lnTo>
                    <a:pt x="193079" y="247226"/>
                  </a:lnTo>
                  <a:lnTo>
                    <a:pt x="224075" y="215598"/>
                  </a:lnTo>
                  <a:lnTo>
                    <a:pt x="256947" y="185774"/>
                  </a:lnTo>
                  <a:lnTo>
                    <a:pt x="291604" y="157841"/>
                  </a:lnTo>
                  <a:lnTo>
                    <a:pt x="327957" y="131884"/>
                  </a:lnTo>
                  <a:lnTo>
                    <a:pt x="365916" y="107990"/>
                  </a:lnTo>
                  <a:lnTo>
                    <a:pt x="405393" y="86245"/>
                  </a:lnTo>
                  <a:lnTo>
                    <a:pt x="446296" y="66736"/>
                  </a:lnTo>
                  <a:lnTo>
                    <a:pt x="488536" y="49548"/>
                  </a:lnTo>
                  <a:lnTo>
                    <a:pt x="532025" y="34767"/>
                  </a:lnTo>
                  <a:lnTo>
                    <a:pt x="576671" y="22481"/>
                  </a:lnTo>
                  <a:lnTo>
                    <a:pt x="622386" y="12775"/>
                  </a:lnTo>
                  <a:lnTo>
                    <a:pt x="669081" y="5735"/>
                  </a:lnTo>
                  <a:lnTo>
                    <a:pt x="716664" y="1448"/>
                  </a:lnTo>
                  <a:lnTo>
                    <a:pt x="765048" y="0"/>
                  </a:lnTo>
                  <a:lnTo>
                    <a:pt x="813431" y="1448"/>
                  </a:lnTo>
                  <a:lnTo>
                    <a:pt x="861014" y="5735"/>
                  </a:lnTo>
                  <a:lnTo>
                    <a:pt x="907709" y="12775"/>
                  </a:lnTo>
                  <a:lnTo>
                    <a:pt x="953424" y="22481"/>
                  </a:lnTo>
                  <a:lnTo>
                    <a:pt x="998070" y="34767"/>
                  </a:lnTo>
                  <a:lnTo>
                    <a:pt x="1041559" y="49548"/>
                  </a:lnTo>
                  <a:lnTo>
                    <a:pt x="1083799" y="66736"/>
                  </a:lnTo>
                  <a:lnTo>
                    <a:pt x="1124702" y="86245"/>
                  </a:lnTo>
                  <a:lnTo>
                    <a:pt x="1164179" y="107990"/>
                  </a:lnTo>
                  <a:lnTo>
                    <a:pt x="1202138" y="131884"/>
                  </a:lnTo>
                  <a:lnTo>
                    <a:pt x="1238491" y="157841"/>
                  </a:lnTo>
                  <a:lnTo>
                    <a:pt x="1273148" y="185774"/>
                  </a:lnTo>
                  <a:lnTo>
                    <a:pt x="1306020" y="215598"/>
                  </a:lnTo>
                  <a:lnTo>
                    <a:pt x="1337016" y="247226"/>
                  </a:lnTo>
                  <a:lnTo>
                    <a:pt x="1366048" y="280571"/>
                  </a:lnTo>
                  <a:lnTo>
                    <a:pt x="1393026" y="315549"/>
                  </a:lnTo>
                  <a:lnTo>
                    <a:pt x="1417859" y="352071"/>
                  </a:lnTo>
                  <a:lnTo>
                    <a:pt x="1440459" y="390053"/>
                  </a:lnTo>
                  <a:lnTo>
                    <a:pt x="1460736" y="429408"/>
                  </a:lnTo>
                  <a:lnTo>
                    <a:pt x="1478600" y="470050"/>
                  </a:lnTo>
                  <a:lnTo>
                    <a:pt x="1493961" y="511892"/>
                  </a:lnTo>
                  <a:lnTo>
                    <a:pt x="1506731" y="554848"/>
                  </a:lnTo>
                  <a:lnTo>
                    <a:pt x="1516818" y="598833"/>
                  </a:lnTo>
                  <a:lnTo>
                    <a:pt x="1524135" y="643759"/>
                  </a:lnTo>
                  <a:lnTo>
                    <a:pt x="1528590" y="689540"/>
                  </a:lnTo>
                  <a:lnTo>
                    <a:pt x="1530096" y="736091"/>
                  </a:lnTo>
                  <a:lnTo>
                    <a:pt x="1528590" y="782643"/>
                  </a:lnTo>
                  <a:lnTo>
                    <a:pt x="1524135" y="828424"/>
                  </a:lnTo>
                  <a:lnTo>
                    <a:pt x="1516818" y="873350"/>
                  </a:lnTo>
                  <a:lnTo>
                    <a:pt x="1506731" y="917335"/>
                  </a:lnTo>
                  <a:lnTo>
                    <a:pt x="1493961" y="960291"/>
                  </a:lnTo>
                  <a:lnTo>
                    <a:pt x="1478600" y="1002133"/>
                  </a:lnTo>
                  <a:lnTo>
                    <a:pt x="1460736" y="1042775"/>
                  </a:lnTo>
                  <a:lnTo>
                    <a:pt x="1440459" y="1082130"/>
                  </a:lnTo>
                  <a:lnTo>
                    <a:pt x="1417859" y="1120112"/>
                  </a:lnTo>
                  <a:lnTo>
                    <a:pt x="1393026" y="1156634"/>
                  </a:lnTo>
                  <a:lnTo>
                    <a:pt x="1366048" y="1191612"/>
                  </a:lnTo>
                  <a:lnTo>
                    <a:pt x="1337016" y="1224957"/>
                  </a:lnTo>
                  <a:lnTo>
                    <a:pt x="1306020" y="1256585"/>
                  </a:lnTo>
                  <a:lnTo>
                    <a:pt x="1273148" y="1286409"/>
                  </a:lnTo>
                  <a:lnTo>
                    <a:pt x="1238491" y="1314342"/>
                  </a:lnTo>
                  <a:lnTo>
                    <a:pt x="1202138" y="1340299"/>
                  </a:lnTo>
                  <a:lnTo>
                    <a:pt x="1164179" y="1364193"/>
                  </a:lnTo>
                  <a:lnTo>
                    <a:pt x="1124702" y="1385938"/>
                  </a:lnTo>
                  <a:lnTo>
                    <a:pt x="1083799" y="1405447"/>
                  </a:lnTo>
                  <a:lnTo>
                    <a:pt x="1041559" y="1422635"/>
                  </a:lnTo>
                  <a:lnTo>
                    <a:pt x="998070" y="1437416"/>
                  </a:lnTo>
                  <a:lnTo>
                    <a:pt x="953424" y="1449702"/>
                  </a:lnTo>
                  <a:lnTo>
                    <a:pt x="907709" y="1459408"/>
                  </a:lnTo>
                  <a:lnTo>
                    <a:pt x="861014" y="1466448"/>
                  </a:lnTo>
                  <a:lnTo>
                    <a:pt x="813431" y="1470735"/>
                  </a:lnTo>
                  <a:lnTo>
                    <a:pt x="765048" y="1472184"/>
                  </a:lnTo>
                  <a:lnTo>
                    <a:pt x="716664" y="1470735"/>
                  </a:lnTo>
                  <a:lnTo>
                    <a:pt x="669081" y="1466448"/>
                  </a:lnTo>
                  <a:lnTo>
                    <a:pt x="622386" y="1459408"/>
                  </a:lnTo>
                  <a:lnTo>
                    <a:pt x="576671" y="1449702"/>
                  </a:lnTo>
                  <a:lnTo>
                    <a:pt x="532025" y="1437416"/>
                  </a:lnTo>
                  <a:lnTo>
                    <a:pt x="488536" y="1422635"/>
                  </a:lnTo>
                  <a:lnTo>
                    <a:pt x="446296" y="1405447"/>
                  </a:lnTo>
                  <a:lnTo>
                    <a:pt x="405393" y="1385938"/>
                  </a:lnTo>
                  <a:lnTo>
                    <a:pt x="365916" y="1364193"/>
                  </a:lnTo>
                  <a:lnTo>
                    <a:pt x="327957" y="1340299"/>
                  </a:lnTo>
                  <a:lnTo>
                    <a:pt x="291604" y="1314342"/>
                  </a:lnTo>
                  <a:lnTo>
                    <a:pt x="256947" y="1286409"/>
                  </a:lnTo>
                  <a:lnTo>
                    <a:pt x="224075" y="1256585"/>
                  </a:lnTo>
                  <a:lnTo>
                    <a:pt x="193079" y="1224957"/>
                  </a:lnTo>
                  <a:lnTo>
                    <a:pt x="164047" y="1191612"/>
                  </a:lnTo>
                  <a:lnTo>
                    <a:pt x="137069" y="1156634"/>
                  </a:lnTo>
                  <a:lnTo>
                    <a:pt x="112236" y="1120112"/>
                  </a:lnTo>
                  <a:lnTo>
                    <a:pt x="89636" y="1082130"/>
                  </a:lnTo>
                  <a:lnTo>
                    <a:pt x="69359" y="1042775"/>
                  </a:lnTo>
                  <a:lnTo>
                    <a:pt x="51495" y="1002133"/>
                  </a:lnTo>
                  <a:lnTo>
                    <a:pt x="36134" y="960291"/>
                  </a:lnTo>
                  <a:lnTo>
                    <a:pt x="23364" y="917335"/>
                  </a:lnTo>
                  <a:lnTo>
                    <a:pt x="13277" y="873350"/>
                  </a:lnTo>
                  <a:lnTo>
                    <a:pt x="5960" y="828424"/>
                  </a:lnTo>
                  <a:lnTo>
                    <a:pt x="1505" y="782643"/>
                  </a:lnTo>
                  <a:lnTo>
                    <a:pt x="0" y="736091"/>
                  </a:lnTo>
                  <a:close/>
                </a:path>
              </a:pathLst>
            </a:custGeom>
            <a:ln w="28956">
              <a:solidFill>
                <a:srgbClr val="F6B96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620767" y="3317747"/>
            <a:ext cx="2926080" cy="2421890"/>
            <a:chOff x="4620767" y="3317747"/>
            <a:chExt cx="2926080" cy="2421890"/>
          </a:xfrm>
        </p:grpSpPr>
        <p:sp>
          <p:nvSpPr>
            <p:cNvPr id="20" name="object 20"/>
            <p:cNvSpPr/>
            <p:nvPr/>
          </p:nvSpPr>
          <p:spPr>
            <a:xfrm>
              <a:off x="6922007" y="3317747"/>
              <a:ext cx="624840" cy="5943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948169" y="3343401"/>
              <a:ext cx="518159" cy="488950"/>
            </a:xfrm>
            <a:custGeom>
              <a:avLst/>
              <a:gdLst/>
              <a:ahLst/>
              <a:cxnLst/>
              <a:rect l="l" t="t" r="r" b="b"/>
              <a:pathLst>
                <a:path w="518159" h="488950">
                  <a:moveTo>
                    <a:pt x="154685" y="0"/>
                  </a:moveTo>
                  <a:lnTo>
                    <a:pt x="172974" y="173100"/>
                  </a:lnTo>
                  <a:lnTo>
                    <a:pt x="0" y="191262"/>
                  </a:lnTo>
                  <a:lnTo>
                    <a:pt x="249300" y="393065"/>
                  </a:lnTo>
                  <a:lnTo>
                    <a:pt x="171957" y="488696"/>
                  </a:lnTo>
                  <a:lnTo>
                    <a:pt x="518032" y="452120"/>
                  </a:lnTo>
                  <a:lnTo>
                    <a:pt x="481456" y="106172"/>
                  </a:lnTo>
                  <a:lnTo>
                    <a:pt x="404113" y="201802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9523" y="5099303"/>
              <a:ext cx="630935" cy="5943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6575" y="5125338"/>
              <a:ext cx="523240" cy="488315"/>
            </a:xfrm>
            <a:custGeom>
              <a:avLst/>
              <a:gdLst/>
              <a:ahLst/>
              <a:cxnLst/>
              <a:rect l="l" t="t" r="r" b="b"/>
              <a:pathLst>
                <a:path w="523240" h="488314">
                  <a:moveTo>
                    <a:pt x="372364" y="0"/>
                  </a:moveTo>
                  <a:lnTo>
                    <a:pt x="118999" y="196596"/>
                  </a:lnTo>
                  <a:lnTo>
                    <a:pt x="43560" y="99441"/>
                  </a:lnTo>
                  <a:lnTo>
                    <a:pt x="0" y="444627"/>
                  </a:lnTo>
                  <a:lnTo>
                    <a:pt x="345185" y="488175"/>
                  </a:lnTo>
                  <a:lnTo>
                    <a:pt x="269748" y="391033"/>
                  </a:lnTo>
                  <a:lnTo>
                    <a:pt x="523240" y="194310"/>
                  </a:lnTo>
                  <a:lnTo>
                    <a:pt x="350520" y="172593"/>
                  </a:lnTo>
                  <a:lnTo>
                    <a:pt x="37236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5359" y="5145023"/>
              <a:ext cx="638556" cy="5943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1013" y="5171820"/>
              <a:ext cx="532130" cy="487045"/>
            </a:xfrm>
            <a:custGeom>
              <a:avLst/>
              <a:gdLst/>
              <a:ahLst/>
              <a:cxnLst/>
              <a:rect l="l" t="t" r="r" b="b"/>
              <a:pathLst>
                <a:path w="532129" h="487045">
                  <a:moveTo>
                    <a:pt x="343408" y="0"/>
                  </a:moveTo>
                  <a:lnTo>
                    <a:pt x="0" y="56006"/>
                  </a:lnTo>
                  <a:lnTo>
                    <a:pt x="56007" y="399414"/>
                  </a:lnTo>
                  <a:lnTo>
                    <a:pt x="127888" y="299592"/>
                  </a:lnTo>
                  <a:lnTo>
                    <a:pt x="388238" y="486879"/>
                  </a:lnTo>
                  <a:lnTo>
                    <a:pt x="360299" y="315213"/>
                  </a:lnTo>
                  <a:lnTo>
                    <a:pt x="532002" y="287146"/>
                  </a:lnTo>
                  <a:lnTo>
                    <a:pt x="271525" y="99821"/>
                  </a:lnTo>
                  <a:lnTo>
                    <a:pt x="34340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0767" y="3400043"/>
              <a:ext cx="630936" cy="5958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6675" y="3426967"/>
              <a:ext cx="524510" cy="488315"/>
            </a:xfrm>
            <a:custGeom>
              <a:avLst/>
              <a:gdLst/>
              <a:ahLst/>
              <a:cxnLst/>
              <a:rect l="l" t="t" r="r" b="b"/>
              <a:pathLst>
                <a:path w="524510" h="488314">
                  <a:moveTo>
                    <a:pt x="179450" y="0"/>
                  </a:moveTo>
                  <a:lnTo>
                    <a:pt x="254381" y="97536"/>
                  </a:lnTo>
                  <a:lnTo>
                    <a:pt x="0" y="292989"/>
                  </a:lnTo>
                  <a:lnTo>
                    <a:pt x="172465" y="315595"/>
                  </a:lnTo>
                  <a:lnTo>
                    <a:pt x="149860" y="488061"/>
                  </a:lnTo>
                  <a:lnTo>
                    <a:pt x="404240" y="292735"/>
                  </a:lnTo>
                  <a:lnTo>
                    <a:pt x="479171" y="390271"/>
                  </a:lnTo>
                  <a:lnTo>
                    <a:pt x="524510" y="45212"/>
                  </a:lnTo>
                  <a:lnTo>
                    <a:pt x="1794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09815" y="4231433"/>
            <a:ext cx="12305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Cl</a:t>
            </a:r>
            <a:r>
              <a:rPr sz="1800" b="1" spc="5" dirty="0">
                <a:latin typeface="Carlito"/>
                <a:cs typeface="Carlito"/>
              </a:rPr>
              <a:t>e</a:t>
            </a:r>
            <a:r>
              <a:rPr sz="1800" b="1" dirty="0">
                <a:latin typeface="Carlito"/>
                <a:cs typeface="Carlito"/>
              </a:rPr>
              <a:t>a</a:t>
            </a:r>
            <a:r>
              <a:rPr sz="1800" b="1" spc="5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sing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17756" y="5739383"/>
            <a:ext cx="14403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Reporting/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Visualization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87388" y="4090664"/>
            <a:ext cx="17269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Decision-  </a:t>
            </a:r>
            <a:r>
              <a:rPr sz="1800" b="1" spc="5" dirty="0">
                <a:latin typeface="Carlito"/>
                <a:cs typeface="Carlito"/>
              </a:rPr>
              <a:t>making/  </a:t>
            </a:r>
            <a:r>
              <a:rPr sz="1800" b="1" spc="-5" dirty="0">
                <a:latin typeface="Carlito"/>
                <a:cs typeface="Carlito"/>
              </a:rPr>
              <a:t>P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edicti</a:t>
            </a:r>
            <a:r>
              <a:rPr sz="1800" b="1" spc="5" dirty="0">
                <a:latin typeface="Carlito"/>
                <a:cs typeface="Carlito"/>
              </a:rPr>
              <a:t>o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31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285064"/>
            <a:ext cx="6372352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5F4778"/>
                </a:solidFill>
                <a:latin typeface="Carlito"/>
                <a:cs typeface="Carlito"/>
              </a:rPr>
              <a:t>Stages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of Business</a:t>
            </a:r>
            <a:r>
              <a:rPr sz="3200" b="1" spc="-8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Intelligence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58" y="1708354"/>
            <a:ext cx="4997450" cy="4360545"/>
            <a:chOff x="79247" y="1677923"/>
            <a:chExt cx="4997450" cy="4360545"/>
          </a:xfrm>
        </p:grpSpPr>
        <p:sp>
          <p:nvSpPr>
            <p:cNvPr id="4" name="object 4"/>
            <p:cNvSpPr/>
            <p:nvPr/>
          </p:nvSpPr>
          <p:spPr>
            <a:xfrm>
              <a:off x="1769268" y="1708354"/>
              <a:ext cx="1643062" cy="15896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738883" y="1677923"/>
              <a:ext cx="1648968" cy="1595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863090" y="1802129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8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38099">
              <a:solidFill>
                <a:srgbClr val="88C3E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558539" y="3209562"/>
              <a:ext cx="1517903" cy="14553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589782" y="323164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7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5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7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831847" y="4582686"/>
              <a:ext cx="1517903" cy="1455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3090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71" y="1691"/>
                  </a:lnTo>
                  <a:lnTo>
                    <a:pt x="601213" y="6690"/>
                  </a:lnTo>
                  <a:lnTo>
                    <a:pt x="553221" y="14881"/>
                  </a:lnTo>
                  <a:lnTo>
                    <a:pt x="506415" y="26152"/>
                  </a:lnTo>
                  <a:lnTo>
                    <a:pt x="460913" y="40387"/>
                  </a:lnTo>
                  <a:lnTo>
                    <a:pt x="416834" y="57473"/>
                  </a:lnTo>
                  <a:lnTo>
                    <a:pt x="374295" y="77296"/>
                  </a:lnTo>
                  <a:lnTo>
                    <a:pt x="333416" y="99742"/>
                  </a:lnTo>
                  <a:lnTo>
                    <a:pt x="294315" y="124697"/>
                  </a:lnTo>
                  <a:lnTo>
                    <a:pt x="257111" y="152046"/>
                  </a:lnTo>
                  <a:lnTo>
                    <a:pt x="221922" y="181675"/>
                  </a:lnTo>
                  <a:lnTo>
                    <a:pt x="188867" y="213472"/>
                  </a:lnTo>
                  <a:lnTo>
                    <a:pt x="158064" y="247321"/>
                  </a:lnTo>
                  <a:lnTo>
                    <a:pt x="129632" y="283108"/>
                  </a:lnTo>
                  <a:lnTo>
                    <a:pt x="103690" y="320720"/>
                  </a:lnTo>
                  <a:lnTo>
                    <a:pt x="80356" y="360042"/>
                  </a:lnTo>
                  <a:lnTo>
                    <a:pt x="59748" y="400960"/>
                  </a:lnTo>
                  <a:lnTo>
                    <a:pt x="41986" y="443361"/>
                  </a:lnTo>
                  <a:lnTo>
                    <a:pt x="27187" y="487130"/>
                  </a:lnTo>
                  <a:lnTo>
                    <a:pt x="15470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14"/>
                  </a:lnTo>
                  <a:lnTo>
                    <a:pt x="6954" y="768907"/>
                  </a:lnTo>
                  <a:lnTo>
                    <a:pt x="15470" y="815073"/>
                  </a:lnTo>
                  <a:lnTo>
                    <a:pt x="27187" y="860099"/>
                  </a:lnTo>
                  <a:lnTo>
                    <a:pt x="41986" y="903869"/>
                  </a:lnTo>
                  <a:lnTo>
                    <a:pt x="59748" y="946271"/>
                  </a:lnTo>
                  <a:lnTo>
                    <a:pt x="80356" y="987190"/>
                  </a:lnTo>
                  <a:lnTo>
                    <a:pt x="103690" y="1026512"/>
                  </a:lnTo>
                  <a:lnTo>
                    <a:pt x="129632" y="1064124"/>
                  </a:lnTo>
                  <a:lnTo>
                    <a:pt x="158064" y="1099910"/>
                  </a:lnTo>
                  <a:lnTo>
                    <a:pt x="188867" y="1133758"/>
                  </a:lnTo>
                  <a:lnTo>
                    <a:pt x="221922" y="1165553"/>
                  </a:lnTo>
                  <a:lnTo>
                    <a:pt x="257111" y="1195182"/>
                  </a:lnTo>
                  <a:lnTo>
                    <a:pt x="294315" y="1222529"/>
                  </a:lnTo>
                  <a:lnTo>
                    <a:pt x="333416" y="1247482"/>
                  </a:lnTo>
                  <a:lnTo>
                    <a:pt x="374295" y="1269926"/>
                  </a:lnTo>
                  <a:lnTo>
                    <a:pt x="416834" y="1289748"/>
                  </a:lnTo>
                  <a:lnTo>
                    <a:pt x="460913" y="1306832"/>
                  </a:lnTo>
                  <a:lnTo>
                    <a:pt x="506415" y="1321066"/>
                  </a:lnTo>
                  <a:lnTo>
                    <a:pt x="553221" y="1332336"/>
                  </a:lnTo>
                  <a:lnTo>
                    <a:pt x="601213" y="1340526"/>
                  </a:lnTo>
                  <a:lnTo>
                    <a:pt x="650271" y="1345524"/>
                  </a:lnTo>
                  <a:lnTo>
                    <a:pt x="700278" y="1347215"/>
                  </a:lnTo>
                  <a:lnTo>
                    <a:pt x="750284" y="1345524"/>
                  </a:lnTo>
                  <a:lnTo>
                    <a:pt x="799342" y="1340526"/>
                  </a:lnTo>
                  <a:lnTo>
                    <a:pt x="847334" y="1332336"/>
                  </a:lnTo>
                  <a:lnTo>
                    <a:pt x="894140" y="1321066"/>
                  </a:lnTo>
                  <a:lnTo>
                    <a:pt x="939642" y="1306832"/>
                  </a:lnTo>
                  <a:lnTo>
                    <a:pt x="983721" y="1289748"/>
                  </a:lnTo>
                  <a:lnTo>
                    <a:pt x="1026260" y="1269926"/>
                  </a:lnTo>
                  <a:lnTo>
                    <a:pt x="1067139" y="1247482"/>
                  </a:lnTo>
                  <a:lnTo>
                    <a:pt x="1106240" y="1222529"/>
                  </a:lnTo>
                  <a:lnTo>
                    <a:pt x="1143444" y="1195182"/>
                  </a:lnTo>
                  <a:lnTo>
                    <a:pt x="1178633" y="1165553"/>
                  </a:lnTo>
                  <a:lnTo>
                    <a:pt x="1211688" y="1133758"/>
                  </a:lnTo>
                  <a:lnTo>
                    <a:pt x="1242491" y="1099910"/>
                  </a:lnTo>
                  <a:lnTo>
                    <a:pt x="1270923" y="1064124"/>
                  </a:lnTo>
                  <a:lnTo>
                    <a:pt x="1296865" y="1026512"/>
                  </a:lnTo>
                  <a:lnTo>
                    <a:pt x="1320199" y="987190"/>
                  </a:lnTo>
                  <a:lnTo>
                    <a:pt x="1340807" y="946271"/>
                  </a:lnTo>
                  <a:lnTo>
                    <a:pt x="1358569" y="903869"/>
                  </a:lnTo>
                  <a:lnTo>
                    <a:pt x="1373368" y="860099"/>
                  </a:lnTo>
                  <a:lnTo>
                    <a:pt x="1385085" y="815073"/>
                  </a:lnTo>
                  <a:lnTo>
                    <a:pt x="1393601" y="768907"/>
                  </a:lnTo>
                  <a:lnTo>
                    <a:pt x="1398797" y="721714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5" y="532153"/>
                  </a:lnTo>
                  <a:lnTo>
                    <a:pt x="1373368" y="487130"/>
                  </a:lnTo>
                  <a:lnTo>
                    <a:pt x="1358569" y="443361"/>
                  </a:lnTo>
                  <a:lnTo>
                    <a:pt x="1340807" y="400960"/>
                  </a:lnTo>
                  <a:lnTo>
                    <a:pt x="1320199" y="360042"/>
                  </a:lnTo>
                  <a:lnTo>
                    <a:pt x="1296865" y="320720"/>
                  </a:lnTo>
                  <a:lnTo>
                    <a:pt x="1270923" y="283108"/>
                  </a:lnTo>
                  <a:lnTo>
                    <a:pt x="1242491" y="247321"/>
                  </a:lnTo>
                  <a:lnTo>
                    <a:pt x="1211688" y="213472"/>
                  </a:lnTo>
                  <a:lnTo>
                    <a:pt x="1178633" y="181675"/>
                  </a:lnTo>
                  <a:lnTo>
                    <a:pt x="1143444" y="152046"/>
                  </a:lnTo>
                  <a:lnTo>
                    <a:pt x="1106240" y="124697"/>
                  </a:lnTo>
                  <a:lnTo>
                    <a:pt x="1067139" y="99742"/>
                  </a:lnTo>
                  <a:lnTo>
                    <a:pt x="1026260" y="77296"/>
                  </a:lnTo>
                  <a:lnTo>
                    <a:pt x="983721" y="57473"/>
                  </a:lnTo>
                  <a:lnTo>
                    <a:pt x="939642" y="40387"/>
                  </a:lnTo>
                  <a:lnTo>
                    <a:pt x="894140" y="26152"/>
                  </a:lnTo>
                  <a:lnTo>
                    <a:pt x="847334" y="14881"/>
                  </a:lnTo>
                  <a:lnTo>
                    <a:pt x="799342" y="6690"/>
                  </a:lnTo>
                  <a:lnTo>
                    <a:pt x="750284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863090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14"/>
                  </a:lnTo>
                  <a:lnTo>
                    <a:pt x="1393601" y="768907"/>
                  </a:lnTo>
                  <a:lnTo>
                    <a:pt x="1385085" y="815073"/>
                  </a:lnTo>
                  <a:lnTo>
                    <a:pt x="1373368" y="860099"/>
                  </a:lnTo>
                  <a:lnTo>
                    <a:pt x="1358569" y="903869"/>
                  </a:lnTo>
                  <a:lnTo>
                    <a:pt x="1340807" y="946271"/>
                  </a:lnTo>
                  <a:lnTo>
                    <a:pt x="1320199" y="987190"/>
                  </a:lnTo>
                  <a:lnTo>
                    <a:pt x="1296865" y="1026512"/>
                  </a:lnTo>
                  <a:lnTo>
                    <a:pt x="1270923" y="1064124"/>
                  </a:lnTo>
                  <a:lnTo>
                    <a:pt x="1242491" y="1099910"/>
                  </a:lnTo>
                  <a:lnTo>
                    <a:pt x="1211688" y="1133758"/>
                  </a:lnTo>
                  <a:lnTo>
                    <a:pt x="1178633" y="1165553"/>
                  </a:lnTo>
                  <a:lnTo>
                    <a:pt x="1143444" y="1195182"/>
                  </a:lnTo>
                  <a:lnTo>
                    <a:pt x="1106240" y="1222529"/>
                  </a:lnTo>
                  <a:lnTo>
                    <a:pt x="1067139" y="1247482"/>
                  </a:lnTo>
                  <a:lnTo>
                    <a:pt x="1026260" y="1269926"/>
                  </a:lnTo>
                  <a:lnTo>
                    <a:pt x="983721" y="1289748"/>
                  </a:lnTo>
                  <a:lnTo>
                    <a:pt x="939642" y="1306832"/>
                  </a:lnTo>
                  <a:lnTo>
                    <a:pt x="894140" y="1321066"/>
                  </a:lnTo>
                  <a:lnTo>
                    <a:pt x="847334" y="1332336"/>
                  </a:lnTo>
                  <a:lnTo>
                    <a:pt x="799342" y="1340526"/>
                  </a:lnTo>
                  <a:lnTo>
                    <a:pt x="750284" y="1345524"/>
                  </a:lnTo>
                  <a:lnTo>
                    <a:pt x="700278" y="1347215"/>
                  </a:lnTo>
                  <a:lnTo>
                    <a:pt x="650271" y="1345524"/>
                  </a:lnTo>
                  <a:lnTo>
                    <a:pt x="601213" y="1340526"/>
                  </a:lnTo>
                  <a:lnTo>
                    <a:pt x="553221" y="1332336"/>
                  </a:lnTo>
                  <a:lnTo>
                    <a:pt x="506415" y="1321066"/>
                  </a:lnTo>
                  <a:lnTo>
                    <a:pt x="460913" y="1306832"/>
                  </a:lnTo>
                  <a:lnTo>
                    <a:pt x="416834" y="1289748"/>
                  </a:lnTo>
                  <a:lnTo>
                    <a:pt x="374295" y="1269926"/>
                  </a:lnTo>
                  <a:lnTo>
                    <a:pt x="333416" y="1247482"/>
                  </a:lnTo>
                  <a:lnTo>
                    <a:pt x="294315" y="1222529"/>
                  </a:lnTo>
                  <a:lnTo>
                    <a:pt x="257111" y="1195182"/>
                  </a:lnTo>
                  <a:lnTo>
                    <a:pt x="221922" y="1165553"/>
                  </a:lnTo>
                  <a:lnTo>
                    <a:pt x="188867" y="1133758"/>
                  </a:lnTo>
                  <a:lnTo>
                    <a:pt x="158064" y="1099910"/>
                  </a:lnTo>
                  <a:lnTo>
                    <a:pt x="129632" y="1064124"/>
                  </a:lnTo>
                  <a:lnTo>
                    <a:pt x="103690" y="1026512"/>
                  </a:lnTo>
                  <a:lnTo>
                    <a:pt x="80356" y="987190"/>
                  </a:lnTo>
                  <a:lnTo>
                    <a:pt x="59748" y="946271"/>
                  </a:lnTo>
                  <a:lnTo>
                    <a:pt x="41986" y="903869"/>
                  </a:lnTo>
                  <a:lnTo>
                    <a:pt x="27187" y="860099"/>
                  </a:lnTo>
                  <a:lnTo>
                    <a:pt x="15470" y="815073"/>
                  </a:lnTo>
                  <a:lnTo>
                    <a:pt x="6954" y="768907"/>
                  </a:lnTo>
                  <a:lnTo>
                    <a:pt x="1758" y="721714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7" y="3217182"/>
              <a:ext cx="1517904" cy="1455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66" y="1691"/>
                  </a:lnTo>
                  <a:lnTo>
                    <a:pt x="601205" y="6690"/>
                  </a:lnTo>
                  <a:lnTo>
                    <a:pt x="553210" y="14881"/>
                  </a:lnTo>
                  <a:lnTo>
                    <a:pt x="506402" y="26152"/>
                  </a:lnTo>
                  <a:lnTo>
                    <a:pt x="460898" y="40387"/>
                  </a:lnTo>
                  <a:lnTo>
                    <a:pt x="416817" y="57473"/>
                  </a:lnTo>
                  <a:lnTo>
                    <a:pt x="374278" y="77296"/>
                  </a:lnTo>
                  <a:lnTo>
                    <a:pt x="333399" y="99742"/>
                  </a:lnTo>
                  <a:lnTo>
                    <a:pt x="294299" y="124697"/>
                  </a:lnTo>
                  <a:lnTo>
                    <a:pt x="257095" y="152046"/>
                  </a:lnTo>
                  <a:lnTo>
                    <a:pt x="221907" y="181675"/>
                  </a:lnTo>
                  <a:lnTo>
                    <a:pt x="188853" y="213472"/>
                  </a:lnTo>
                  <a:lnTo>
                    <a:pt x="158052" y="247321"/>
                  </a:lnTo>
                  <a:lnTo>
                    <a:pt x="129622" y="283108"/>
                  </a:lnTo>
                  <a:lnTo>
                    <a:pt x="103681" y="320720"/>
                  </a:lnTo>
                  <a:lnTo>
                    <a:pt x="80348" y="360042"/>
                  </a:lnTo>
                  <a:lnTo>
                    <a:pt x="59742" y="400960"/>
                  </a:lnTo>
                  <a:lnTo>
                    <a:pt x="41981" y="443361"/>
                  </a:lnTo>
                  <a:lnTo>
                    <a:pt x="27184" y="487130"/>
                  </a:lnTo>
                  <a:lnTo>
                    <a:pt x="15468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09"/>
                  </a:lnTo>
                  <a:lnTo>
                    <a:pt x="6954" y="768898"/>
                  </a:lnTo>
                  <a:lnTo>
                    <a:pt x="15468" y="815062"/>
                  </a:lnTo>
                  <a:lnTo>
                    <a:pt x="27184" y="860085"/>
                  </a:lnTo>
                  <a:lnTo>
                    <a:pt x="41981" y="903854"/>
                  </a:lnTo>
                  <a:lnTo>
                    <a:pt x="59742" y="946255"/>
                  </a:lnTo>
                  <a:lnTo>
                    <a:pt x="80348" y="987173"/>
                  </a:lnTo>
                  <a:lnTo>
                    <a:pt x="103681" y="1026495"/>
                  </a:lnTo>
                  <a:lnTo>
                    <a:pt x="129622" y="1064107"/>
                  </a:lnTo>
                  <a:lnTo>
                    <a:pt x="158052" y="1099894"/>
                  </a:lnTo>
                  <a:lnTo>
                    <a:pt x="188853" y="1133743"/>
                  </a:lnTo>
                  <a:lnTo>
                    <a:pt x="221907" y="1165540"/>
                  </a:lnTo>
                  <a:lnTo>
                    <a:pt x="257095" y="1195169"/>
                  </a:lnTo>
                  <a:lnTo>
                    <a:pt x="294299" y="1222518"/>
                  </a:lnTo>
                  <a:lnTo>
                    <a:pt x="333399" y="1247473"/>
                  </a:lnTo>
                  <a:lnTo>
                    <a:pt x="374278" y="1269919"/>
                  </a:lnTo>
                  <a:lnTo>
                    <a:pt x="416817" y="1289742"/>
                  </a:lnTo>
                  <a:lnTo>
                    <a:pt x="460898" y="1306828"/>
                  </a:lnTo>
                  <a:lnTo>
                    <a:pt x="506402" y="1321063"/>
                  </a:lnTo>
                  <a:lnTo>
                    <a:pt x="553210" y="1332334"/>
                  </a:lnTo>
                  <a:lnTo>
                    <a:pt x="601205" y="1340525"/>
                  </a:lnTo>
                  <a:lnTo>
                    <a:pt x="650266" y="1345524"/>
                  </a:lnTo>
                  <a:lnTo>
                    <a:pt x="700278" y="1347215"/>
                  </a:lnTo>
                  <a:lnTo>
                    <a:pt x="750289" y="1345524"/>
                  </a:lnTo>
                  <a:lnTo>
                    <a:pt x="799350" y="1340525"/>
                  </a:lnTo>
                  <a:lnTo>
                    <a:pt x="847345" y="1332334"/>
                  </a:lnTo>
                  <a:lnTo>
                    <a:pt x="894153" y="1321063"/>
                  </a:lnTo>
                  <a:lnTo>
                    <a:pt x="939657" y="1306828"/>
                  </a:lnTo>
                  <a:lnTo>
                    <a:pt x="983738" y="1289742"/>
                  </a:lnTo>
                  <a:lnTo>
                    <a:pt x="1026277" y="1269919"/>
                  </a:lnTo>
                  <a:lnTo>
                    <a:pt x="1067156" y="1247473"/>
                  </a:lnTo>
                  <a:lnTo>
                    <a:pt x="1106256" y="1222518"/>
                  </a:lnTo>
                  <a:lnTo>
                    <a:pt x="1143460" y="1195169"/>
                  </a:lnTo>
                  <a:lnTo>
                    <a:pt x="1178648" y="1165540"/>
                  </a:lnTo>
                  <a:lnTo>
                    <a:pt x="1211702" y="1133743"/>
                  </a:lnTo>
                  <a:lnTo>
                    <a:pt x="1242503" y="1099894"/>
                  </a:lnTo>
                  <a:lnTo>
                    <a:pt x="1270933" y="1064107"/>
                  </a:lnTo>
                  <a:lnTo>
                    <a:pt x="1296874" y="1026495"/>
                  </a:lnTo>
                  <a:lnTo>
                    <a:pt x="1320207" y="987173"/>
                  </a:lnTo>
                  <a:lnTo>
                    <a:pt x="1340813" y="946255"/>
                  </a:lnTo>
                  <a:lnTo>
                    <a:pt x="1358574" y="903854"/>
                  </a:lnTo>
                  <a:lnTo>
                    <a:pt x="1373371" y="860085"/>
                  </a:lnTo>
                  <a:lnTo>
                    <a:pt x="1385087" y="815062"/>
                  </a:lnTo>
                  <a:lnTo>
                    <a:pt x="1393601" y="768898"/>
                  </a:lnTo>
                  <a:lnTo>
                    <a:pt x="1398797" y="721709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7" y="532153"/>
                  </a:lnTo>
                  <a:lnTo>
                    <a:pt x="1373371" y="487130"/>
                  </a:lnTo>
                  <a:lnTo>
                    <a:pt x="1358574" y="443361"/>
                  </a:lnTo>
                  <a:lnTo>
                    <a:pt x="1340813" y="400960"/>
                  </a:lnTo>
                  <a:lnTo>
                    <a:pt x="1320207" y="360042"/>
                  </a:lnTo>
                  <a:lnTo>
                    <a:pt x="1296874" y="320720"/>
                  </a:lnTo>
                  <a:lnTo>
                    <a:pt x="1270933" y="283108"/>
                  </a:lnTo>
                  <a:lnTo>
                    <a:pt x="1242503" y="247321"/>
                  </a:lnTo>
                  <a:lnTo>
                    <a:pt x="1211702" y="213472"/>
                  </a:lnTo>
                  <a:lnTo>
                    <a:pt x="1178648" y="181675"/>
                  </a:lnTo>
                  <a:lnTo>
                    <a:pt x="1143460" y="152046"/>
                  </a:lnTo>
                  <a:lnTo>
                    <a:pt x="1106256" y="124697"/>
                  </a:lnTo>
                  <a:lnTo>
                    <a:pt x="1067156" y="99742"/>
                  </a:lnTo>
                  <a:lnTo>
                    <a:pt x="1026277" y="77296"/>
                  </a:lnTo>
                  <a:lnTo>
                    <a:pt x="983738" y="57473"/>
                  </a:lnTo>
                  <a:lnTo>
                    <a:pt x="939657" y="40387"/>
                  </a:lnTo>
                  <a:lnTo>
                    <a:pt x="894153" y="26152"/>
                  </a:lnTo>
                  <a:lnTo>
                    <a:pt x="847345" y="14881"/>
                  </a:lnTo>
                  <a:lnTo>
                    <a:pt x="799350" y="6690"/>
                  </a:lnTo>
                  <a:lnTo>
                    <a:pt x="750289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68" y="532153"/>
                  </a:lnTo>
                  <a:lnTo>
                    <a:pt x="27184" y="487130"/>
                  </a:lnTo>
                  <a:lnTo>
                    <a:pt x="41981" y="443361"/>
                  </a:lnTo>
                  <a:lnTo>
                    <a:pt x="59742" y="400960"/>
                  </a:lnTo>
                  <a:lnTo>
                    <a:pt x="80348" y="360042"/>
                  </a:lnTo>
                  <a:lnTo>
                    <a:pt x="103681" y="320720"/>
                  </a:lnTo>
                  <a:lnTo>
                    <a:pt x="129622" y="283108"/>
                  </a:lnTo>
                  <a:lnTo>
                    <a:pt x="158052" y="247321"/>
                  </a:lnTo>
                  <a:lnTo>
                    <a:pt x="188853" y="213472"/>
                  </a:lnTo>
                  <a:lnTo>
                    <a:pt x="221907" y="181675"/>
                  </a:lnTo>
                  <a:lnTo>
                    <a:pt x="257095" y="152046"/>
                  </a:lnTo>
                  <a:lnTo>
                    <a:pt x="294299" y="124697"/>
                  </a:lnTo>
                  <a:lnTo>
                    <a:pt x="333399" y="99742"/>
                  </a:lnTo>
                  <a:lnTo>
                    <a:pt x="374278" y="77296"/>
                  </a:lnTo>
                  <a:lnTo>
                    <a:pt x="416817" y="57473"/>
                  </a:lnTo>
                  <a:lnTo>
                    <a:pt x="460898" y="40387"/>
                  </a:lnTo>
                  <a:lnTo>
                    <a:pt x="506402" y="26152"/>
                  </a:lnTo>
                  <a:lnTo>
                    <a:pt x="553210" y="14881"/>
                  </a:lnTo>
                  <a:lnTo>
                    <a:pt x="601205" y="6690"/>
                  </a:lnTo>
                  <a:lnTo>
                    <a:pt x="650266" y="1691"/>
                  </a:lnTo>
                  <a:lnTo>
                    <a:pt x="700278" y="0"/>
                  </a:lnTo>
                  <a:lnTo>
                    <a:pt x="750289" y="1691"/>
                  </a:lnTo>
                  <a:lnTo>
                    <a:pt x="799350" y="6690"/>
                  </a:lnTo>
                  <a:lnTo>
                    <a:pt x="847345" y="14881"/>
                  </a:lnTo>
                  <a:lnTo>
                    <a:pt x="894153" y="26152"/>
                  </a:lnTo>
                  <a:lnTo>
                    <a:pt x="939657" y="40387"/>
                  </a:lnTo>
                  <a:lnTo>
                    <a:pt x="983738" y="57473"/>
                  </a:lnTo>
                  <a:lnTo>
                    <a:pt x="1026277" y="77296"/>
                  </a:lnTo>
                  <a:lnTo>
                    <a:pt x="1067156" y="99742"/>
                  </a:lnTo>
                  <a:lnTo>
                    <a:pt x="1106256" y="124697"/>
                  </a:lnTo>
                  <a:lnTo>
                    <a:pt x="1143460" y="152046"/>
                  </a:lnTo>
                  <a:lnTo>
                    <a:pt x="1178648" y="181675"/>
                  </a:lnTo>
                  <a:lnTo>
                    <a:pt x="1211702" y="213472"/>
                  </a:lnTo>
                  <a:lnTo>
                    <a:pt x="1242503" y="247321"/>
                  </a:lnTo>
                  <a:lnTo>
                    <a:pt x="1270933" y="283108"/>
                  </a:lnTo>
                  <a:lnTo>
                    <a:pt x="1296874" y="320720"/>
                  </a:lnTo>
                  <a:lnTo>
                    <a:pt x="1320207" y="360042"/>
                  </a:lnTo>
                  <a:lnTo>
                    <a:pt x="1340813" y="400960"/>
                  </a:lnTo>
                  <a:lnTo>
                    <a:pt x="1358574" y="443361"/>
                  </a:lnTo>
                  <a:lnTo>
                    <a:pt x="1373371" y="487130"/>
                  </a:lnTo>
                  <a:lnTo>
                    <a:pt x="1385087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7" y="815062"/>
                  </a:lnTo>
                  <a:lnTo>
                    <a:pt x="1373371" y="860085"/>
                  </a:lnTo>
                  <a:lnTo>
                    <a:pt x="1358574" y="903854"/>
                  </a:lnTo>
                  <a:lnTo>
                    <a:pt x="1340813" y="946255"/>
                  </a:lnTo>
                  <a:lnTo>
                    <a:pt x="1320207" y="987173"/>
                  </a:lnTo>
                  <a:lnTo>
                    <a:pt x="1296874" y="1026495"/>
                  </a:lnTo>
                  <a:lnTo>
                    <a:pt x="1270933" y="1064107"/>
                  </a:lnTo>
                  <a:lnTo>
                    <a:pt x="1242503" y="1099894"/>
                  </a:lnTo>
                  <a:lnTo>
                    <a:pt x="1211702" y="1133743"/>
                  </a:lnTo>
                  <a:lnTo>
                    <a:pt x="1178648" y="1165540"/>
                  </a:lnTo>
                  <a:lnTo>
                    <a:pt x="1143460" y="1195169"/>
                  </a:lnTo>
                  <a:lnTo>
                    <a:pt x="1106256" y="1222518"/>
                  </a:lnTo>
                  <a:lnTo>
                    <a:pt x="1067156" y="1247473"/>
                  </a:lnTo>
                  <a:lnTo>
                    <a:pt x="1026277" y="1269919"/>
                  </a:lnTo>
                  <a:lnTo>
                    <a:pt x="983738" y="1289742"/>
                  </a:lnTo>
                  <a:lnTo>
                    <a:pt x="939657" y="1306828"/>
                  </a:lnTo>
                  <a:lnTo>
                    <a:pt x="894153" y="1321063"/>
                  </a:lnTo>
                  <a:lnTo>
                    <a:pt x="847345" y="1332334"/>
                  </a:lnTo>
                  <a:lnTo>
                    <a:pt x="799350" y="1340525"/>
                  </a:lnTo>
                  <a:lnTo>
                    <a:pt x="750289" y="1345524"/>
                  </a:lnTo>
                  <a:lnTo>
                    <a:pt x="700278" y="1347215"/>
                  </a:lnTo>
                  <a:lnTo>
                    <a:pt x="650266" y="1345524"/>
                  </a:lnTo>
                  <a:lnTo>
                    <a:pt x="601205" y="1340525"/>
                  </a:lnTo>
                  <a:lnTo>
                    <a:pt x="553210" y="1332334"/>
                  </a:lnTo>
                  <a:lnTo>
                    <a:pt x="506402" y="1321063"/>
                  </a:lnTo>
                  <a:lnTo>
                    <a:pt x="460898" y="1306828"/>
                  </a:lnTo>
                  <a:lnTo>
                    <a:pt x="416817" y="1289742"/>
                  </a:lnTo>
                  <a:lnTo>
                    <a:pt x="374278" y="1269919"/>
                  </a:lnTo>
                  <a:lnTo>
                    <a:pt x="333399" y="1247473"/>
                  </a:lnTo>
                  <a:lnTo>
                    <a:pt x="294299" y="1222518"/>
                  </a:lnTo>
                  <a:lnTo>
                    <a:pt x="257095" y="1195169"/>
                  </a:lnTo>
                  <a:lnTo>
                    <a:pt x="221907" y="1165540"/>
                  </a:lnTo>
                  <a:lnTo>
                    <a:pt x="188853" y="1133743"/>
                  </a:lnTo>
                  <a:lnTo>
                    <a:pt x="158052" y="1099894"/>
                  </a:lnTo>
                  <a:lnTo>
                    <a:pt x="129622" y="1064107"/>
                  </a:lnTo>
                  <a:lnTo>
                    <a:pt x="103681" y="1026495"/>
                  </a:lnTo>
                  <a:lnTo>
                    <a:pt x="80348" y="987173"/>
                  </a:lnTo>
                  <a:lnTo>
                    <a:pt x="59742" y="946255"/>
                  </a:lnTo>
                  <a:lnTo>
                    <a:pt x="41981" y="903854"/>
                  </a:lnTo>
                  <a:lnTo>
                    <a:pt x="27184" y="860085"/>
                  </a:lnTo>
                  <a:lnTo>
                    <a:pt x="15468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40050" y="2261361"/>
            <a:ext cx="1167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 smtClean="0">
                <a:latin typeface="Carlito"/>
                <a:cs typeface="Carlito"/>
              </a:rPr>
              <a:t>Collection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96339" y="2843783"/>
            <a:ext cx="2688590" cy="2226945"/>
            <a:chOff x="1196339" y="2843783"/>
            <a:chExt cx="2688590" cy="2226945"/>
          </a:xfrm>
        </p:grpSpPr>
        <p:sp>
          <p:nvSpPr>
            <p:cNvPr id="17" name="object 17"/>
            <p:cNvSpPr/>
            <p:nvPr/>
          </p:nvSpPr>
          <p:spPr>
            <a:xfrm>
              <a:off x="3304032" y="2843783"/>
              <a:ext cx="580643" cy="5532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330194" y="2869437"/>
              <a:ext cx="474345" cy="447675"/>
            </a:xfrm>
            <a:custGeom>
              <a:avLst/>
              <a:gdLst/>
              <a:ahLst/>
              <a:cxnLst/>
              <a:rect l="l" t="t" r="r" b="b"/>
              <a:pathLst>
                <a:path w="474345" h="447675">
                  <a:moveTo>
                    <a:pt x="141604" y="0"/>
                  </a:moveTo>
                  <a:lnTo>
                    <a:pt x="158368" y="158369"/>
                  </a:lnTo>
                  <a:lnTo>
                    <a:pt x="0" y="175133"/>
                  </a:lnTo>
                  <a:lnTo>
                    <a:pt x="228218" y="359917"/>
                  </a:lnTo>
                  <a:lnTo>
                    <a:pt x="157479" y="447421"/>
                  </a:lnTo>
                  <a:lnTo>
                    <a:pt x="474217" y="414020"/>
                  </a:lnTo>
                  <a:lnTo>
                    <a:pt x="440816" y="97154"/>
                  </a:lnTo>
                  <a:lnTo>
                    <a:pt x="369950" y="184785"/>
                  </a:lnTo>
                  <a:lnTo>
                    <a:pt x="1416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7644" y="4474463"/>
              <a:ext cx="585216" cy="5532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3805" y="4501007"/>
              <a:ext cx="479425" cy="447040"/>
            </a:xfrm>
            <a:custGeom>
              <a:avLst/>
              <a:gdLst/>
              <a:ahLst/>
              <a:cxnLst/>
              <a:rect l="l" t="t" r="r" b="b"/>
              <a:pathLst>
                <a:path w="479425" h="447039">
                  <a:moveTo>
                    <a:pt x="340868" y="0"/>
                  </a:moveTo>
                  <a:lnTo>
                    <a:pt x="108839" y="180086"/>
                  </a:lnTo>
                  <a:lnTo>
                    <a:pt x="39751" y="91059"/>
                  </a:lnTo>
                  <a:lnTo>
                    <a:pt x="0" y="407162"/>
                  </a:lnTo>
                  <a:lnTo>
                    <a:pt x="316103" y="447040"/>
                  </a:lnTo>
                  <a:lnTo>
                    <a:pt x="247015" y="358013"/>
                  </a:lnTo>
                  <a:lnTo>
                    <a:pt x="478917" y="177927"/>
                  </a:lnTo>
                  <a:lnTo>
                    <a:pt x="320929" y="157988"/>
                  </a:lnTo>
                  <a:lnTo>
                    <a:pt x="34086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7215" y="4517135"/>
              <a:ext cx="592835" cy="5532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3250" y="4543551"/>
              <a:ext cx="487680" cy="445770"/>
            </a:xfrm>
            <a:custGeom>
              <a:avLst/>
              <a:gdLst/>
              <a:ahLst/>
              <a:cxnLst/>
              <a:rect l="l" t="t" r="r" b="b"/>
              <a:pathLst>
                <a:path w="487680" h="445770">
                  <a:moveTo>
                    <a:pt x="314451" y="0"/>
                  </a:moveTo>
                  <a:lnTo>
                    <a:pt x="0" y="51308"/>
                  </a:lnTo>
                  <a:lnTo>
                    <a:pt x="51435" y="365760"/>
                  </a:lnTo>
                  <a:lnTo>
                    <a:pt x="117093" y="274320"/>
                  </a:lnTo>
                  <a:lnTo>
                    <a:pt x="355600" y="445770"/>
                  </a:lnTo>
                  <a:lnTo>
                    <a:pt x="329946" y="288544"/>
                  </a:lnTo>
                  <a:lnTo>
                    <a:pt x="487172" y="262890"/>
                  </a:lnTo>
                  <a:lnTo>
                    <a:pt x="248665" y="91440"/>
                  </a:lnTo>
                  <a:lnTo>
                    <a:pt x="31445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6339" y="2919983"/>
              <a:ext cx="586740" cy="5532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22832" y="2945891"/>
              <a:ext cx="480695" cy="447040"/>
            </a:xfrm>
            <a:custGeom>
              <a:avLst/>
              <a:gdLst/>
              <a:ahLst/>
              <a:cxnLst/>
              <a:rect l="l" t="t" r="r" b="b"/>
              <a:pathLst>
                <a:path w="480694" h="447039">
                  <a:moveTo>
                    <a:pt x="164261" y="0"/>
                  </a:moveTo>
                  <a:lnTo>
                    <a:pt x="232968" y="89408"/>
                  </a:lnTo>
                  <a:lnTo>
                    <a:pt x="0" y="268224"/>
                  </a:lnTo>
                  <a:lnTo>
                    <a:pt x="157911" y="288925"/>
                  </a:lnTo>
                  <a:lnTo>
                    <a:pt x="137210" y="446913"/>
                  </a:lnTo>
                  <a:lnTo>
                    <a:pt x="370128" y="267970"/>
                  </a:lnTo>
                  <a:lnTo>
                    <a:pt x="438708" y="357378"/>
                  </a:lnTo>
                  <a:lnTo>
                    <a:pt x="480237" y="41529"/>
                  </a:lnTo>
                  <a:lnTo>
                    <a:pt x="16426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49093" y="3570808"/>
            <a:ext cx="14008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Cleansing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8195" y="4948048"/>
            <a:ext cx="160583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 smtClean="0">
                <a:latin typeface="Carlito"/>
                <a:cs typeface="Carlito"/>
              </a:rPr>
              <a:t>  </a:t>
            </a:r>
            <a:r>
              <a:rPr sz="1800" b="1" dirty="0" smtClean="0">
                <a:latin typeface="Carlito"/>
                <a:cs typeface="Carlito"/>
              </a:rPr>
              <a:t>Reporting/</a:t>
            </a:r>
            <a:endParaRPr lang="en-IN" sz="1800" b="1" dirty="0" smtClean="0">
              <a:latin typeface="Carlito"/>
              <a:cs typeface="Carlito"/>
            </a:endParaRPr>
          </a:p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1800" b="1" spc="-5" dirty="0" smtClean="0">
                <a:latin typeface="Carlito"/>
                <a:cs typeface="Carlito"/>
              </a:rPr>
              <a:t>Vi</a:t>
            </a:r>
            <a:r>
              <a:rPr sz="1800" b="1" dirty="0" smtClean="0">
                <a:latin typeface="Carlito"/>
                <a:cs typeface="Carlito"/>
              </a:rPr>
              <a:t>sual</a:t>
            </a:r>
            <a:r>
              <a:rPr sz="1800" b="1" spc="-15" dirty="0" smtClean="0">
                <a:latin typeface="Carlito"/>
                <a:cs typeface="Carlito"/>
              </a:rPr>
              <a:t>i</a:t>
            </a:r>
            <a:r>
              <a:rPr sz="1800" b="1" spc="-20" dirty="0" smtClean="0">
                <a:latin typeface="Carlito"/>
                <a:cs typeface="Carlito"/>
              </a:rPr>
              <a:t>z</a:t>
            </a:r>
            <a:r>
              <a:rPr sz="1800" b="1" spc="-25" dirty="0" smtClean="0">
                <a:latin typeface="Carlito"/>
                <a:cs typeface="Carlito"/>
              </a:rPr>
              <a:t>a</a:t>
            </a:r>
            <a:r>
              <a:rPr sz="1800" b="1" dirty="0" smtClean="0">
                <a:latin typeface="Carlito"/>
                <a:cs typeface="Carlito"/>
              </a:rPr>
              <a:t>ti</a:t>
            </a:r>
            <a:r>
              <a:rPr sz="1800" b="1" spc="-10" dirty="0" smtClean="0">
                <a:latin typeface="Carlito"/>
                <a:cs typeface="Carlito"/>
              </a:rPr>
              <a:t>o</a:t>
            </a:r>
            <a:r>
              <a:rPr sz="1800" b="1" dirty="0" smtClean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434" y="3522237"/>
            <a:ext cx="1158697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Decision-  </a:t>
            </a:r>
            <a:r>
              <a:rPr sz="1800" b="1" dirty="0">
                <a:latin typeface="Carlito"/>
                <a:cs typeface="Carlito"/>
              </a:rPr>
              <a:t>making/  </a:t>
            </a:r>
            <a:r>
              <a:rPr sz="1800" b="1" spc="-5" dirty="0">
                <a:latin typeface="Carlito"/>
                <a:cs typeface="Carlito"/>
              </a:rPr>
              <a:t>P</a:t>
            </a:r>
            <a:r>
              <a:rPr sz="1800" b="1" spc="-25" dirty="0">
                <a:latin typeface="Carlito"/>
                <a:cs typeface="Carlito"/>
              </a:rPr>
              <a:t>r</a:t>
            </a:r>
            <a:r>
              <a:rPr sz="1800" b="1" spc="5" dirty="0">
                <a:latin typeface="Carlito"/>
                <a:cs typeface="Carlito"/>
              </a:rPr>
              <a:t>ed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5" dirty="0">
                <a:latin typeface="Carlito"/>
                <a:cs typeface="Carlito"/>
              </a:rPr>
              <a:t>c</a:t>
            </a:r>
            <a:r>
              <a:rPr sz="1800" b="1" dirty="0">
                <a:latin typeface="Carlito"/>
                <a:cs typeface="Carlito"/>
              </a:rPr>
              <a:t>ti</a:t>
            </a:r>
            <a:r>
              <a:rPr sz="1800" b="1" spc="5" dirty="0">
                <a:latin typeface="Carlito"/>
                <a:cs typeface="Carlito"/>
              </a:rPr>
              <a:t>o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03719" y="1441635"/>
            <a:ext cx="2743200" cy="774700"/>
            <a:chOff x="6903719" y="1441635"/>
            <a:chExt cx="2743200" cy="774700"/>
          </a:xfrm>
        </p:grpSpPr>
        <p:sp>
          <p:nvSpPr>
            <p:cNvPr id="29" name="object 29"/>
            <p:cNvSpPr/>
            <p:nvPr/>
          </p:nvSpPr>
          <p:spPr>
            <a:xfrm>
              <a:off x="6903719" y="1441635"/>
              <a:ext cx="2743199" cy="7743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1523" y="1566672"/>
              <a:ext cx="1306068" cy="5867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917435" y="1455420"/>
              <a:ext cx="2661285" cy="692150"/>
            </a:xfrm>
            <a:custGeom>
              <a:avLst/>
              <a:gdLst/>
              <a:ahLst/>
              <a:cxnLst/>
              <a:rect l="l" t="t" r="r" b="b"/>
              <a:pathLst>
                <a:path w="2661284" h="692150">
                  <a:moveTo>
                    <a:pt x="2545588" y="0"/>
                  </a:moveTo>
                  <a:lnTo>
                    <a:pt x="0" y="0"/>
                  </a:lnTo>
                  <a:lnTo>
                    <a:pt x="0" y="576579"/>
                  </a:lnTo>
                  <a:lnTo>
                    <a:pt x="115316" y="691895"/>
                  </a:lnTo>
                  <a:lnTo>
                    <a:pt x="2660904" y="691895"/>
                  </a:lnTo>
                  <a:lnTo>
                    <a:pt x="2660904" y="115315"/>
                  </a:lnTo>
                  <a:lnTo>
                    <a:pt x="2545588" y="0"/>
                  </a:lnTo>
                  <a:close/>
                </a:path>
              </a:pathLst>
            </a:custGeom>
            <a:solidFill>
              <a:srgbClr val="88C3E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917435" y="1455420"/>
              <a:ext cx="2661285" cy="692150"/>
            </a:xfrm>
            <a:custGeom>
              <a:avLst/>
              <a:gdLst/>
              <a:ahLst/>
              <a:cxnLst/>
              <a:rect l="l" t="t" r="r" b="b"/>
              <a:pathLst>
                <a:path w="2661284" h="692150">
                  <a:moveTo>
                    <a:pt x="0" y="0"/>
                  </a:moveTo>
                  <a:lnTo>
                    <a:pt x="2545588" y="0"/>
                  </a:lnTo>
                  <a:lnTo>
                    <a:pt x="2660904" y="115315"/>
                  </a:lnTo>
                  <a:lnTo>
                    <a:pt x="2660904" y="691895"/>
                  </a:lnTo>
                  <a:lnTo>
                    <a:pt x="115316" y="691895"/>
                  </a:lnTo>
                  <a:lnTo>
                    <a:pt x="0" y="57657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92E1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773416" y="1636521"/>
            <a:ext cx="1370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ect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569707" y="2718816"/>
            <a:ext cx="1754505" cy="1760220"/>
            <a:chOff x="7569707" y="2718816"/>
            <a:chExt cx="1754505" cy="1760220"/>
          </a:xfrm>
        </p:grpSpPr>
        <p:sp>
          <p:nvSpPr>
            <p:cNvPr id="35" name="object 35"/>
            <p:cNvSpPr/>
            <p:nvPr/>
          </p:nvSpPr>
          <p:spPr>
            <a:xfrm>
              <a:off x="7644137" y="2784498"/>
              <a:ext cx="1669250" cy="169441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569707" y="2718816"/>
              <a:ext cx="1754124" cy="1752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7" name="object 37"/>
          <p:cNvSpPr/>
          <p:nvPr/>
        </p:nvSpPr>
        <p:spPr>
          <a:xfrm>
            <a:off x="5600700" y="5085588"/>
            <a:ext cx="6162040" cy="923925"/>
          </a:xfrm>
          <a:custGeom>
            <a:avLst/>
            <a:gdLst/>
            <a:ahLst/>
            <a:cxnLst/>
            <a:rect l="l" t="t" r="r" b="b"/>
            <a:pathLst>
              <a:path w="6162040" h="923925">
                <a:moveTo>
                  <a:pt x="6161532" y="0"/>
                </a:moveTo>
                <a:lnTo>
                  <a:pt x="0" y="0"/>
                </a:lnTo>
                <a:lnTo>
                  <a:pt x="0" y="923544"/>
                </a:lnTo>
                <a:lnTo>
                  <a:pt x="6161532" y="923544"/>
                </a:lnTo>
                <a:lnTo>
                  <a:pt x="6161532" y="0"/>
                </a:lnTo>
                <a:close/>
              </a:path>
            </a:pathLst>
          </a:custGeom>
          <a:solidFill>
            <a:srgbClr val="C4E0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5680075" y="5105146"/>
            <a:ext cx="6000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collected </a:t>
            </a:r>
            <a:r>
              <a:rPr sz="1800" dirty="0">
                <a:latin typeface="Carlito"/>
                <a:cs typeface="Carlito"/>
              </a:rPr>
              <a:t>either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existing sources, </a:t>
            </a:r>
            <a:r>
              <a:rPr sz="1800" spc="-5" dirty="0">
                <a:latin typeface="Carlito"/>
                <a:cs typeface="Carlito"/>
              </a:rPr>
              <a:t>such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ERP </a:t>
            </a:r>
            <a:r>
              <a:rPr sz="1800" spc="-10" dirty="0" smtClean="0">
                <a:latin typeface="Carlito"/>
                <a:cs typeface="Carlito"/>
              </a:rPr>
              <a:t>data</a:t>
            </a:r>
            <a:r>
              <a:rPr sz="1800" spc="-10" dirty="0">
                <a:latin typeface="Carlito"/>
                <a:cs typeface="Carlito"/>
              </a:rPr>
              <a:t>, company </a:t>
            </a:r>
            <a:r>
              <a:rPr sz="1800" spc="-5" dirty="0">
                <a:latin typeface="Carlito"/>
                <a:cs typeface="Carlito"/>
              </a:rPr>
              <a:t>database, </a:t>
            </a:r>
            <a:r>
              <a:rPr sz="1800" spc="-15" dirty="0">
                <a:latin typeface="Carlito"/>
                <a:cs typeface="Carlito"/>
              </a:rPr>
              <a:t>etc.,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10" dirty="0">
                <a:latin typeface="Carlito"/>
                <a:cs typeface="Carlito"/>
              </a:rPr>
              <a:t>externally through </a:t>
            </a:r>
            <a:r>
              <a:rPr sz="1800" spc="-5" dirty="0">
                <a:latin typeface="Carlito"/>
                <a:cs typeface="Carlito"/>
              </a:rPr>
              <a:t>polls, </a:t>
            </a:r>
            <a:r>
              <a:rPr sz="1800" spc="-10" dirty="0">
                <a:latin typeface="Carlito"/>
                <a:cs typeface="Carlito"/>
              </a:rPr>
              <a:t>forms,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others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40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622" y="926591"/>
            <a:ext cx="11391265" cy="5932805"/>
            <a:chOff x="404622" y="926591"/>
            <a:chExt cx="11391265" cy="5932805"/>
          </a:xfrm>
        </p:grpSpPr>
        <p:sp>
          <p:nvSpPr>
            <p:cNvPr id="3" name="object 3"/>
            <p:cNvSpPr/>
            <p:nvPr/>
          </p:nvSpPr>
          <p:spPr>
            <a:xfrm>
              <a:off x="5234939" y="926591"/>
              <a:ext cx="135636" cy="5931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275325" y="953261"/>
              <a:ext cx="0" cy="5906135"/>
            </a:xfrm>
            <a:custGeom>
              <a:avLst/>
              <a:gdLst/>
              <a:ahLst/>
              <a:cxnLst/>
              <a:rect l="l" t="t" r="r" b="b"/>
              <a:pathLst>
                <a:path h="5906134">
                  <a:moveTo>
                    <a:pt x="0" y="0"/>
                  </a:moveTo>
                  <a:lnTo>
                    <a:pt x="0" y="5905567"/>
                  </a:lnTo>
                </a:path>
              </a:pathLst>
            </a:custGeom>
            <a:ln w="28956">
              <a:solidFill>
                <a:srgbClr val="EF7E0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600700" y="5085588"/>
              <a:ext cx="6162040" cy="646430"/>
            </a:xfrm>
            <a:custGeom>
              <a:avLst/>
              <a:gdLst/>
              <a:ahLst/>
              <a:cxnLst/>
              <a:rect l="l" t="t" r="r" b="b"/>
              <a:pathLst>
                <a:path w="6162040" h="646429">
                  <a:moveTo>
                    <a:pt x="616153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6161532" y="646176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E1F3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9447" y="275031"/>
            <a:ext cx="69880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5F4778"/>
                </a:solidFill>
                <a:latin typeface="Carlito"/>
                <a:cs typeface="Carlito"/>
              </a:rPr>
              <a:t>Stages </a:t>
            </a:r>
            <a:r>
              <a:rPr sz="3200" b="1" dirty="0">
                <a:solidFill>
                  <a:srgbClr val="5F4778"/>
                </a:solidFill>
                <a:latin typeface="Carlito"/>
                <a:cs typeface="Carlito"/>
              </a:rPr>
              <a:t>of Business</a:t>
            </a:r>
            <a:r>
              <a:rPr sz="3200" b="1" spc="-85" dirty="0">
                <a:solidFill>
                  <a:srgbClr val="5F4778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5F4778"/>
                </a:solidFill>
                <a:latin typeface="Carlito"/>
                <a:cs typeface="Carlito"/>
              </a:rPr>
              <a:t>Intelligence</a:t>
            </a:r>
            <a:endParaRPr sz="3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00661" y="1447870"/>
            <a:ext cx="2749550" cy="771525"/>
            <a:chOff x="6900661" y="1447870"/>
            <a:chExt cx="2749550" cy="771525"/>
          </a:xfrm>
        </p:grpSpPr>
        <p:sp>
          <p:nvSpPr>
            <p:cNvPr id="8" name="object 8"/>
            <p:cNvSpPr/>
            <p:nvPr/>
          </p:nvSpPr>
          <p:spPr>
            <a:xfrm>
              <a:off x="6900661" y="1447870"/>
              <a:ext cx="2749316" cy="7710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397495" y="1566671"/>
              <a:ext cx="1754124" cy="586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7435" y="1455419"/>
              <a:ext cx="2661285" cy="692150"/>
            </a:xfrm>
            <a:custGeom>
              <a:avLst/>
              <a:gdLst/>
              <a:ahLst/>
              <a:cxnLst/>
              <a:rect l="l" t="t" r="r" b="b"/>
              <a:pathLst>
                <a:path w="2661284" h="692150">
                  <a:moveTo>
                    <a:pt x="2545588" y="0"/>
                  </a:moveTo>
                  <a:lnTo>
                    <a:pt x="0" y="0"/>
                  </a:lnTo>
                  <a:lnTo>
                    <a:pt x="0" y="576579"/>
                  </a:lnTo>
                  <a:lnTo>
                    <a:pt x="115316" y="691895"/>
                  </a:lnTo>
                  <a:lnTo>
                    <a:pt x="2660904" y="691895"/>
                  </a:lnTo>
                  <a:lnTo>
                    <a:pt x="2660904" y="115315"/>
                  </a:lnTo>
                  <a:lnTo>
                    <a:pt x="2545588" y="0"/>
                  </a:lnTo>
                  <a:close/>
                </a:path>
              </a:pathLst>
            </a:custGeom>
            <a:solidFill>
              <a:srgbClr val="A2DD6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49388" y="1636521"/>
            <a:ext cx="18521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Cleansing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247" y="1775478"/>
            <a:ext cx="5055235" cy="4262755"/>
            <a:chOff x="79247" y="1775478"/>
            <a:chExt cx="5055235" cy="4262755"/>
          </a:xfrm>
        </p:grpSpPr>
        <p:sp>
          <p:nvSpPr>
            <p:cNvPr id="13" name="object 13"/>
            <p:cNvSpPr/>
            <p:nvPr/>
          </p:nvSpPr>
          <p:spPr>
            <a:xfrm>
              <a:off x="1827275" y="1775478"/>
              <a:ext cx="1527048" cy="1464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3090" y="1802129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71" y="1691"/>
                  </a:lnTo>
                  <a:lnTo>
                    <a:pt x="601213" y="6690"/>
                  </a:lnTo>
                  <a:lnTo>
                    <a:pt x="553221" y="14881"/>
                  </a:lnTo>
                  <a:lnTo>
                    <a:pt x="506415" y="26152"/>
                  </a:lnTo>
                  <a:lnTo>
                    <a:pt x="460913" y="40387"/>
                  </a:lnTo>
                  <a:lnTo>
                    <a:pt x="416834" y="57473"/>
                  </a:lnTo>
                  <a:lnTo>
                    <a:pt x="374295" y="77296"/>
                  </a:lnTo>
                  <a:lnTo>
                    <a:pt x="333416" y="99742"/>
                  </a:lnTo>
                  <a:lnTo>
                    <a:pt x="294315" y="124697"/>
                  </a:lnTo>
                  <a:lnTo>
                    <a:pt x="257111" y="152046"/>
                  </a:lnTo>
                  <a:lnTo>
                    <a:pt x="221922" y="181675"/>
                  </a:lnTo>
                  <a:lnTo>
                    <a:pt x="188867" y="213472"/>
                  </a:lnTo>
                  <a:lnTo>
                    <a:pt x="158064" y="247321"/>
                  </a:lnTo>
                  <a:lnTo>
                    <a:pt x="129632" y="283108"/>
                  </a:lnTo>
                  <a:lnTo>
                    <a:pt x="103690" y="320720"/>
                  </a:lnTo>
                  <a:lnTo>
                    <a:pt x="80356" y="360042"/>
                  </a:lnTo>
                  <a:lnTo>
                    <a:pt x="59748" y="400960"/>
                  </a:lnTo>
                  <a:lnTo>
                    <a:pt x="41986" y="443361"/>
                  </a:lnTo>
                  <a:lnTo>
                    <a:pt x="27187" y="487130"/>
                  </a:lnTo>
                  <a:lnTo>
                    <a:pt x="15470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8"/>
                  </a:lnTo>
                  <a:lnTo>
                    <a:pt x="1758" y="721709"/>
                  </a:lnTo>
                  <a:lnTo>
                    <a:pt x="6954" y="768898"/>
                  </a:lnTo>
                  <a:lnTo>
                    <a:pt x="15470" y="815062"/>
                  </a:lnTo>
                  <a:lnTo>
                    <a:pt x="27187" y="860085"/>
                  </a:lnTo>
                  <a:lnTo>
                    <a:pt x="41986" y="903854"/>
                  </a:lnTo>
                  <a:lnTo>
                    <a:pt x="59748" y="946255"/>
                  </a:lnTo>
                  <a:lnTo>
                    <a:pt x="80356" y="987173"/>
                  </a:lnTo>
                  <a:lnTo>
                    <a:pt x="103690" y="1026495"/>
                  </a:lnTo>
                  <a:lnTo>
                    <a:pt x="129632" y="1064107"/>
                  </a:lnTo>
                  <a:lnTo>
                    <a:pt x="158064" y="1099894"/>
                  </a:lnTo>
                  <a:lnTo>
                    <a:pt x="188867" y="1133743"/>
                  </a:lnTo>
                  <a:lnTo>
                    <a:pt x="221922" y="1165540"/>
                  </a:lnTo>
                  <a:lnTo>
                    <a:pt x="257111" y="1195169"/>
                  </a:lnTo>
                  <a:lnTo>
                    <a:pt x="294315" y="1222518"/>
                  </a:lnTo>
                  <a:lnTo>
                    <a:pt x="333416" y="1247473"/>
                  </a:lnTo>
                  <a:lnTo>
                    <a:pt x="374295" y="1269919"/>
                  </a:lnTo>
                  <a:lnTo>
                    <a:pt x="416834" y="1289742"/>
                  </a:lnTo>
                  <a:lnTo>
                    <a:pt x="460913" y="1306828"/>
                  </a:lnTo>
                  <a:lnTo>
                    <a:pt x="506415" y="1321063"/>
                  </a:lnTo>
                  <a:lnTo>
                    <a:pt x="553221" y="1332334"/>
                  </a:lnTo>
                  <a:lnTo>
                    <a:pt x="601213" y="1340525"/>
                  </a:lnTo>
                  <a:lnTo>
                    <a:pt x="650271" y="1345524"/>
                  </a:lnTo>
                  <a:lnTo>
                    <a:pt x="700278" y="1347216"/>
                  </a:lnTo>
                  <a:lnTo>
                    <a:pt x="750284" y="1345524"/>
                  </a:lnTo>
                  <a:lnTo>
                    <a:pt x="799342" y="1340525"/>
                  </a:lnTo>
                  <a:lnTo>
                    <a:pt x="847334" y="1332334"/>
                  </a:lnTo>
                  <a:lnTo>
                    <a:pt x="894140" y="1321063"/>
                  </a:lnTo>
                  <a:lnTo>
                    <a:pt x="939642" y="1306828"/>
                  </a:lnTo>
                  <a:lnTo>
                    <a:pt x="983721" y="1289742"/>
                  </a:lnTo>
                  <a:lnTo>
                    <a:pt x="1026260" y="1269919"/>
                  </a:lnTo>
                  <a:lnTo>
                    <a:pt x="1067139" y="1247473"/>
                  </a:lnTo>
                  <a:lnTo>
                    <a:pt x="1106240" y="1222518"/>
                  </a:lnTo>
                  <a:lnTo>
                    <a:pt x="1143444" y="1195169"/>
                  </a:lnTo>
                  <a:lnTo>
                    <a:pt x="1178633" y="1165540"/>
                  </a:lnTo>
                  <a:lnTo>
                    <a:pt x="1211688" y="1133743"/>
                  </a:lnTo>
                  <a:lnTo>
                    <a:pt x="1242491" y="1099894"/>
                  </a:lnTo>
                  <a:lnTo>
                    <a:pt x="1270923" y="1064107"/>
                  </a:lnTo>
                  <a:lnTo>
                    <a:pt x="1296865" y="1026495"/>
                  </a:lnTo>
                  <a:lnTo>
                    <a:pt x="1320199" y="987173"/>
                  </a:lnTo>
                  <a:lnTo>
                    <a:pt x="1340807" y="946255"/>
                  </a:lnTo>
                  <a:lnTo>
                    <a:pt x="1358569" y="903854"/>
                  </a:lnTo>
                  <a:lnTo>
                    <a:pt x="1373368" y="860085"/>
                  </a:lnTo>
                  <a:lnTo>
                    <a:pt x="1385085" y="815062"/>
                  </a:lnTo>
                  <a:lnTo>
                    <a:pt x="1393601" y="768898"/>
                  </a:lnTo>
                  <a:lnTo>
                    <a:pt x="1398797" y="721709"/>
                  </a:lnTo>
                  <a:lnTo>
                    <a:pt x="1400556" y="673608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5" y="532153"/>
                  </a:lnTo>
                  <a:lnTo>
                    <a:pt x="1373368" y="487130"/>
                  </a:lnTo>
                  <a:lnTo>
                    <a:pt x="1358569" y="443361"/>
                  </a:lnTo>
                  <a:lnTo>
                    <a:pt x="1340807" y="400960"/>
                  </a:lnTo>
                  <a:lnTo>
                    <a:pt x="1320199" y="360042"/>
                  </a:lnTo>
                  <a:lnTo>
                    <a:pt x="1296865" y="320720"/>
                  </a:lnTo>
                  <a:lnTo>
                    <a:pt x="1270923" y="283108"/>
                  </a:lnTo>
                  <a:lnTo>
                    <a:pt x="1242491" y="247321"/>
                  </a:lnTo>
                  <a:lnTo>
                    <a:pt x="1211688" y="213472"/>
                  </a:lnTo>
                  <a:lnTo>
                    <a:pt x="1178633" y="181675"/>
                  </a:lnTo>
                  <a:lnTo>
                    <a:pt x="1143444" y="152046"/>
                  </a:lnTo>
                  <a:lnTo>
                    <a:pt x="1106240" y="124697"/>
                  </a:lnTo>
                  <a:lnTo>
                    <a:pt x="1067139" y="99742"/>
                  </a:lnTo>
                  <a:lnTo>
                    <a:pt x="1026260" y="77296"/>
                  </a:lnTo>
                  <a:lnTo>
                    <a:pt x="983721" y="57473"/>
                  </a:lnTo>
                  <a:lnTo>
                    <a:pt x="939642" y="40387"/>
                  </a:lnTo>
                  <a:lnTo>
                    <a:pt x="894140" y="26152"/>
                  </a:lnTo>
                  <a:lnTo>
                    <a:pt x="847334" y="14881"/>
                  </a:lnTo>
                  <a:lnTo>
                    <a:pt x="799342" y="6690"/>
                  </a:lnTo>
                  <a:lnTo>
                    <a:pt x="750284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3090" y="1802129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8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3809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0532" y="3142438"/>
              <a:ext cx="1633919" cy="15804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0147" y="3112007"/>
              <a:ext cx="1639824" cy="15864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9782" y="323164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8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7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5" y="673608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5" y="815062"/>
                  </a:lnTo>
                  <a:lnTo>
                    <a:pt x="1373368" y="860085"/>
                  </a:lnTo>
                  <a:lnTo>
                    <a:pt x="1358569" y="903854"/>
                  </a:lnTo>
                  <a:lnTo>
                    <a:pt x="1340807" y="946255"/>
                  </a:lnTo>
                  <a:lnTo>
                    <a:pt x="1320199" y="987173"/>
                  </a:lnTo>
                  <a:lnTo>
                    <a:pt x="1296865" y="1026495"/>
                  </a:lnTo>
                  <a:lnTo>
                    <a:pt x="1270923" y="1064107"/>
                  </a:lnTo>
                  <a:lnTo>
                    <a:pt x="1242491" y="1099894"/>
                  </a:lnTo>
                  <a:lnTo>
                    <a:pt x="1211688" y="1133743"/>
                  </a:lnTo>
                  <a:lnTo>
                    <a:pt x="1178633" y="1165540"/>
                  </a:lnTo>
                  <a:lnTo>
                    <a:pt x="1143444" y="1195169"/>
                  </a:lnTo>
                  <a:lnTo>
                    <a:pt x="1106240" y="1222518"/>
                  </a:lnTo>
                  <a:lnTo>
                    <a:pt x="1067139" y="1247473"/>
                  </a:lnTo>
                  <a:lnTo>
                    <a:pt x="1026260" y="1269919"/>
                  </a:lnTo>
                  <a:lnTo>
                    <a:pt x="983721" y="1289742"/>
                  </a:lnTo>
                  <a:lnTo>
                    <a:pt x="939642" y="1306828"/>
                  </a:lnTo>
                  <a:lnTo>
                    <a:pt x="894140" y="1321063"/>
                  </a:lnTo>
                  <a:lnTo>
                    <a:pt x="847334" y="1332334"/>
                  </a:lnTo>
                  <a:lnTo>
                    <a:pt x="799342" y="1340525"/>
                  </a:lnTo>
                  <a:lnTo>
                    <a:pt x="750284" y="1345524"/>
                  </a:lnTo>
                  <a:lnTo>
                    <a:pt x="700277" y="1347216"/>
                  </a:lnTo>
                  <a:lnTo>
                    <a:pt x="650271" y="1345524"/>
                  </a:lnTo>
                  <a:lnTo>
                    <a:pt x="601213" y="1340525"/>
                  </a:lnTo>
                  <a:lnTo>
                    <a:pt x="553221" y="1332334"/>
                  </a:lnTo>
                  <a:lnTo>
                    <a:pt x="506415" y="1321063"/>
                  </a:lnTo>
                  <a:lnTo>
                    <a:pt x="460913" y="1306828"/>
                  </a:lnTo>
                  <a:lnTo>
                    <a:pt x="416834" y="1289742"/>
                  </a:lnTo>
                  <a:lnTo>
                    <a:pt x="374295" y="1269919"/>
                  </a:lnTo>
                  <a:lnTo>
                    <a:pt x="333416" y="1247473"/>
                  </a:lnTo>
                  <a:lnTo>
                    <a:pt x="294315" y="1222518"/>
                  </a:lnTo>
                  <a:lnTo>
                    <a:pt x="257111" y="1195169"/>
                  </a:lnTo>
                  <a:lnTo>
                    <a:pt x="221922" y="1165540"/>
                  </a:lnTo>
                  <a:lnTo>
                    <a:pt x="188867" y="1133743"/>
                  </a:lnTo>
                  <a:lnTo>
                    <a:pt x="158064" y="1099894"/>
                  </a:lnTo>
                  <a:lnTo>
                    <a:pt x="129632" y="1064107"/>
                  </a:lnTo>
                  <a:lnTo>
                    <a:pt x="103690" y="1026495"/>
                  </a:lnTo>
                  <a:lnTo>
                    <a:pt x="80356" y="987173"/>
                  </a:lnTo>
                  <a:lnTo>
                    <a:pt x="59748" y="946255"/>
                  </a:lnTo>
                  <a:lnTo>
                    <a:pt x="41986" y="903854"/>
                  </a:lnTo>
                  <a:lnTo>
                    <a:pt x="27187" y="860085"/>
                  </a:lnTo>
                  <a:lnTo>
                    <a:pt x="15470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8"/>
                  </a:lnTo>
                  <a:close/>
                </a:path>
              </a:pathLst>
            </a:custGeom>
            <a:ln w="28956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1847" y="4582686"/>
              <a:ext cx="1517903" cy="14553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63090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71" y="1691"/>
                  </a:lnTo>
                  <a:lnTo>
                    <a:pt x="601213" y="6690"/>
                  </a:lnTo>
                  <a:lnTo>
                    <a:pt x="553221" y="14881"/>
                  </a:lnTo>
                  <a:lnTo>
                    <a:pt x="506415" y="26152"/>
                  </a:lnTo>
                  <a:lnTo>
                    <a:pt x="460913" y="40387"/>
                  </a:lnTo>
                  <a:lnTo>
                    <a:pt x="416834" y="57473"/>
                  </a:lnTo>
                  <a:lnTo>
                    <a:pt x="374295" y="77296"/>
                  </a:lnTo>
                  <a:lnTo>
                    <a:pt x="333416" y="99742"/>
                  </a:lnTo>
                  <a:lnTo>
                    <a:pt x="294315" y="124697"/>
                  </a:lnTo>
                  <a:lnTo>
                    <a:pt x="257111" y="152046"/>
                  </a:lnTo>
                  <a:lnTo>
                    <a:pt x="221922" y="181675"/>
                  </a:lnTo>
                  <a:lnTo>
                    <a:pt x="188867" y="213472"/>
                  </a:lnTo>
                  <a:lnTo>
                    <a:pt x="158064" y="247321"/>
                  </a:lnTo>
                  <a:lnTo>
                    <a:pt x="129632" y="283108"/>
                  </a:lnTo>
                  <a:lnTo>
                    <a:pt x="103690" y="320720"/>
                  </a:lnTo>
                  <a:lnTo>
                    <a:pt x="80356" y="360042"/>
                  </a:lnTo>
                  <a:lnTo>
                    <a:pt x="59748" y="400960"/>
                  </a:lnTo>
                  <a:lnTo>
                    <a:pt x="41986" y="443361"/>
                  </a:lnTo>
                  <a:lnTo>
                    <a:pt x="27187" y="487130"/>
                  </a:lnTo>
                  <a:lnTo>
                    <a:pt x="15470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14"/>
                  </a:lnTo>
                  <a:lnTo>
                    <a:pt x="6954" y="768907"/>
                  </a:lnTo>
                  <a:lnTo>
                    <a:pt x="15470" y="815073"/>
                  </a:lnTo>
                  <a:lnTo>
                    <a:pt x="27187" y="860099"/>
                  </a:lnTo>
                  <a:lnTo>
                    <a:pt x="41986" y="903869"/>
                  </a:lnTo>
                  <a:lnTo>
                    <a:pt x="59748" y="946271"/>
                  </a:lnTo>
                  <a:lnTo>
                    <a:pt x="80356" y="987190"/>
                  </a:lnTo>
                  <a:lnTo>
                    <a:pt x="103690" y="1026512"/>
                  </a:lnTo>
                  <a:lnTo>
                    <a:pt x="129632" y="1064124"/>
                  </a:lnTo>
                  <a:lnTo>
                    <a:pt x="158064" y="1099910"/>
                  </a:lnTo>
                  <a:lnTo>
                    <a:pt x="188867" y="1133758"/>
                  </a:lnTo>
                  <a:lnTo>
                    <a:pt x="221922" y="1165553"/>
                  </a:lnTo>
                  <a:lnTo>
                    <a:pt x="257111" y="1195182"/>
                  </a:lnTo>
                  <a:lnTo>
                    <a:pt x="294315" y="1222529"/>
                  </a:lnTo>
                  <a:lnTo>
                    <a:pt x="333416" y="1247482"/>
                  </a:lnTo>
                  <a:lnTo>
                    <a:pt x="374295" y="1269926"/>
                  </a:lnTo>
                  <a:lnTo>
                    <a:pt x="416834" y="1289748"/>
                  </a:lnTo>
                  <a:lnTo>
                    <a:pt x="460913" y="1306832"/>
                  </a:lnTo>
                  <a:lnTo>
                    <a:pt x="506415" y="1321066"/>
                  </a:lnTo>
                  <a:lnTo>
                    <a:pt x="553221" y="1332336"/>
                  </a:lnTo>
                  <a:lnTo>
                    <a:pt x="601213" y="1340526"/>
                  </a:lnTo>
                  <a:lnTo>
                    <a:pt x="650271" y="1345524"/>
                  </a:lnTo>
                  <a:lnTo>
                    <a:pt x="700278" y="1347215"/>
                  </a:lnTo>
                  <a:lnTo>
                    <a:pt x="750284" y="1345524"/>
                  </a:lnTo>
                  <a:lnTo>
                    <a:pt x="799342" y="1340526"/>
                  </a:lnTo>
                  <a:lnTo>
                    <a:pt x="847334" y="1332336"/>
                  </a:lnTo>
                  <a:lnTo>
                    <a:pt x="894140" y="1321066"/>
                  </a:lnTo>
                  <a:lnTo>
                    <a:pt x="939642" y="1306832"/>
                  </a:lnTo>
                  <a:lnTo>
                    <a:pt x="983721" y="1289748"/>
                  </a:lnTo>
                  <a:lnTo>
                    <a:pt x="1026260" y="1269926"/>
                  </a:lnTo>
                  <a:lnTo>
                    <a:pt x="1067139" y="1247482"/>
                  </a:lnTo>
                  <a:lnTo>
                    <a:pt x="1106240" y="1222529"/>
                  </a:lnTo>
                  <a:lnTo>
                    <a:pt x="1143444" y="1195182"/>
                  </a:lnTo>
                  <a:lnTo>
                    <a:pt x="1178633" y="1165553"/>
                  </a:lnTo>
                  <a:lnTo>
                    <a:pt x="1211688" y="1133758"/>
                  </a:lnTo>
                  <a:lnTo>
                    <a:pt x="1242491" y="1099910"/>
                  </a:lnTo>
                  <a:lnTo>
                    <a:pt x="1270923" y="1064124"/>
                  </a:lnTo>
                  <a:lnTo>
                    <a:pt x="1296865" y="1026512"/>
                  </a:lnTo>
                  <a:lnTo>
                    <a:pt x="1320199" y="987190"/>
                  </a:lnTo>
                  <a:lnTo>
                    <a:pt x="1340807" y="946271"/>
                  </a:lnTo>
                  <a:lnTo>
                    <a:pt x="1358569" y="903869"/>
                  </a:lnTo>
                  <a:lnTo>
                    <a:pt x="1373368" y="860099"/>
                  </a:lnTo>
                  <a:lnTo>
                    <a:pt x="1385085" y="815073"/>
                  </a:lnTo>
                  <a:lnTo>
                    <a:pt x="1393601" y="768907"/>
                  </a:lnTo>
                  <a:lnTo>
                    <a:pt x="1398797" y="721714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5" y="532153"/>
                  </a:lnTo>
                  <a:lnTo>
                    <a:pt x="1373368" y="487130"/>
                  </a:lnTo>
                  <a:lnTo>
                    <a:pt x="1358569" y="443361"/>
                  </a:lnTo>
                  <a:lnTo>
                    <a:pt x="1340807" y="400960"/>
                  </a:lnTo>
                  <a:lnTo>
                    <a:pt x="1320199" y="360042"/>
                  </a:lnTo>
                  <a:lnTo>
                    <a:pt x="1296865" y="320720"/>
                  </a:lnTo>
                  <a:lnTo>
                    <a:pt x="1270923" y="283108"/>
                  </a:lnTo>
                  <a:lnTo>
                    <a:pt x="1242491" y="247321"/>
                  </a:lnTo>
                  <a:lnTo>
                    <a:pt x="1211688" y="213472"/>
                  </a:lnTo>
                  <a:lnTo>
                    <a:pt x="1178633" y="181675"/>
                  </a:lnTo>
                  <a:lnTo>
                    <a:pt x="1143444" y="152046"/>
                  </a:lnTo>
                  <a:lnTo>
                    <a:pt x="1106240" y="124697"/>
                  </a:lnTo>
                  <a:lnTo>
                    <a:pt x="1067139" y="99742"/>
                  </a:lnTo>
                  <a:lnTo>
                    <a:pt x="1026260" y="77296"/>
                  </a:lnTo>
                  <a:lnTo>
                    <a:pt x="983721" y="57473"/>
                  </a:lnTo>
                  <a:lnTo>
                    <a:pt x="939642" y="40387"/>
                  </a:lnTo>
                  <a:lnTo>
                    <a:pt x="894140" y="26152"/>
                  </a:lnTo>
                  <a:lnTo>
                    <a:pt x="847334" y="14881"/>
                  </a:lnTo>
                  <a:lnTo>
                    <a:pt x="799342" y="6690"/>
                  </a:lnTo>
                  <a:lnTo>
                    <a:pt x="750284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3090" y="4604766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70" y="532153"/>
                  </a:lnTo>
                  <a:lnTo>
                    <a:pt x="27187" y="487130"/>
                  </a:lnTo>
                  <a:lnTo>
                    <a:pt x="41986" y="443361"/>
                  </a:lnTo>
                  <a:lnTo>
                    <a:pt x="59748" y="400960"/>
                  </a:lnTo>
                  <a:lnTo>
                    <a:pt x="80356" y="360042"/>
                  </a:lnTo>
                  <a:lnTo>
                    <a:pt x="103690" y="320720"/>
                  </a:lnTo>
                  <a:lnTo>
                    <a:pt x="129632" y="283108"/>
                  </a:lnTo>
                  <a:lnTo>
                    <a:pt x="158064" y="247321"/>
                  </a:lnTo>
                  <a:lnTo>
                    <a:pt x="188867" y="213472"/>
                  </a:lnTo>
                  <a:lnTo>
                    <a:pt x="221922" y="181675"/>
                  </a:lnTo>
                  <a:lnTo>
                    <a:pt x="257111" y="152046"/>
                  </a:lnTo>
                  <a:lnTo>
                    <a:pt x="294315" y="124697"/>
                  </a:lnTo>
                  <a:lnTo>
                    <a:pt x="333416" y="99742"/>
                  </a:lnTo>
                  <a:lnTo>
                    <a:pt x="374295" y="77296"/>
                  </a:lnTo>
                  <a:lnTo>
                    <a:pt x="416834" y="57473"/>
                  </a:lnTo>
                  <a:lnTo>
                    <a:pt x="460913" y="40387"/>
                  </a:lnTo>
                  <a:lnTo>
                    <a:pt x="506415" y="26152"/>
                  </a:lnTo>
                  <a:lnTo>
                    <a:pt x="553221" y="14881"/>
                  </a:lnTo>
                  <a:lnTo>
                    <a:pt x="601213" y="6690"/>
                  </a:lnTo>
                  <a:lnTo>
                    <a:pt x="650271" y="1691"/>
                  </a:lnTo>
                  <a:lnTo>
                    <a:pt x="700278" y="0"/>
                  </a:lnTo>
                  <a:lnTo>
                    <a:pt x="750284" y="1691"/>
                  </a:lnTo>
                  <a:lnTo>
                    <a:pt x="799342" y="6690"/>
                  </a:lnTo>
                  <a:lnTo>
                    <a:pt x="847334" y="14881"/>
                  </a:lnTo>
                  <a:lnTo>
                    <a:pt x="894140" y="26152"/>
                  </a:lnTo>
                  <a:lnTo>
                    <a:pt x="939642" y="40387"/>
                  </a:lnTo>
                  <a:lnTo>
                    <a:pt x="983721" y="57473"/>
                  </a:lnTo>
                  <a:lnTo>
                    <a:pt x="1026260" y="77296"/>
                  </a:lnTo>
                  <a:lnTo>
                    <a:pt x="1067139" y="99742"/>
                  </a:lnTo>
                  <a:lnTo>
                    <a:pt x="1106240" y="124697"/>
                  </a:lnTo>
                  <a:lnTo>
                    <a:pt x="1143444" y="152046"/>
                  </a:lnTo>
                  <a:lnTo>
                    <a:pt x="1178633" y="181675"/>
                  </a:lnTo>
                  <a:lnTo>
                    <a:pt x="1211688" y="213472"/>
                  </a:lnTo>
                  <a:lnTo>
                    <a:pt x="1242491" y="247321"/>
                  </a:lnTo>
                  <a:lnTo>
                    <a:pt x="1270923" y="283108"/>
                  </a:lnTo>
                  <a:lnTo>
                    <a:pt x="1296865" y="320720"/>
                  </a:lnTo>
                  <a:lnTo>
                    <a:pt x="1320199" y="360042"/>
                  </a:lnTo>
                  <a:lnTo>
                    <a:pt x="1340807" y="400960"/>
                  </a:lnTo>
                  <a:lnTo>
                    <a:pt x="1358569" y="443361"/>
                  </a:lnTo>
                  <a:lnTo>
                    <a:pt x="1373368" y="487130"/>
                  </a:lnTo>
                  <a:lnTo>
                    <a:pt x="1385085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14"/>
                  </a:lnTo>
                  <a:lnTo>
                    <a:pt x="1393601" y="768907"/>
                  </a:lnTo>
                  <a:lnTo>
                    <a:pt x="1385085" y="815073"/>
                  </a:lnTo>
                  <a:lnTo>
                    <a:pt x="1373368" y="860099"/>
                  </a:lnTo>
                  <a:lnTo>
                    <a:pt x="1358569" y="903869"/>
                  </a:lnTo>
                  <a:lnTo>
                    <a:pt x="1340807" y="946271"/>
                  </a:lnTo>
                  <a:lnTo>
                    <a:pt x="1320199" y="987190"/>
                  </a:lnTo>
                  <a:lnTo>
                    <a:pt x="1296865" y="1026512"/>
                  </a:lnTo>
                  <a:lnTo>
                    <a:pt x="1270923" y="1064124"/>
                  </a:lnTo>
                  <a:lnTo>
                    <a:pt x="1242491" y="1099910"/>
                  </a:lnTo>
                  <a:lnTo>
                    <a:pt x="1211688" y="1133758"/>
                  </a:lnTo>
                  <a:lnTo>
                    <a:pt x="1178633" y="1165553"/>
                  </a:lnTo>
                  <a:lnTo>
                    <a:pt x="1143444" y="1195182"/>
                  </a:lnTo>
                  <a:lnTo>
                    <a:pt x="1106240" y="1222529"/>
                  </a:lnTo>
                  <a:lnTo>
                    <a:pt x="1067139" y="1247482"/>
                  </a:lnTo>
                  <a:lnTo>
                    <a:pt x="1026260" y="1269926"/>
                  </a:lnTo>
                  <a:lnTo>
                    <a:pt x="983721" y="1289748"/>
                  </a:lnTo>
                  <a:lnTo>
                    <a:pt x="939642" y="1306832"/>
                  </a:lnTo>
                  <a:lnTo>
                    <a:pt x="894140" y="1321066"/>
                  </a:lnTo>
                  <a:lnTo>
                    <a:pt x="847334" y="1332336"/>
                  </a:lnTo>
                  <a:lnTo>
                    <a:pt x="799342" y="1340526"/>
                  </a:lnTo>
                  <a:lnTo>
                    <a:pt x="750284" y="1345524"/>
                  </a:lnTo>
                  <a:lnTo>
                    <a:pt x="700278" y="1347215"/>
                  </a:lnTo>
                  <a:lnTo>
                    <a:pt x="650271" y="1345524"/>
                  </a:lnTo>
                  <a:lnTo>
                    <a:pt x="601213" y="1340526"/>
                  </a:lnTo>
                  <a:lnTo>
                    <a:pt x="553221" y="1332336"/>
                  </a:lnTo>
                  <a:lnTo>
                    <a:pt x="506415" y="1321066"/>
                  </a:lnTo>
                  <a:lnTo>
                    <a:pt x="460913" y="1306832"/>
                  </a:lnTo>
                  <a:lnTo>
                    <a:pt x="416834" y="1289748"/>
                  </a:lnTo>
                  <a:lnTo>
                    <a:pt x="374295" y="1269926"/>
                  </a:lnTo>
                  <a:lnTo>
                    <a:pt x="333416" y="1247482"/>
                  </a:lnTo>
                  <a:lnTo>
                    <a:pt x="294315" y="1222529"/>
                  </a:lnTo>
                  <a:lnTo>
                    <a:pt x="257111" y="1195182"/>
                  </a:lnTo>
                  <a:lnTo>
                    <a:pt x="221922" y="1165553"/>
                  </a:lnTo>
                  <a:lnTo>
                    <a:pt x="188867" y="1133758"/>
                  </a:lnTo>
                  <a:lnTo>
                    <a:pt x="158064" y="1099910"/>
                  </a:lnTo>
                  <a:lnTo>
                    <a:pt x="129632" y="1064124"/>
                  </a:lnTo>
                  <a:lnTo>
                    <a:pt x="103690" y="1026512"/>
                  </a:lnTo>
                  <a:lnTo>
                    <a:pt x="80356" y="987190"/>
                  </a:lnTo>
                  <a:lnTo>
                    <a:pt x="59748" y="946271"/>
                  </a:lnTo>
                  <a:lnTo>
                    <a:pt x="41986" y="903869"/>
                  </a:lnTo>
                  <a:lnTo>
                    <a:pt x="27187" y="860099"/>
                  </a:lnTo>
                  <a:lnTo>
                    <a:pt x="15470" y="815073"/>
                  </a:lnTo>
                  <a:lnTo>
                    <a:pt x="6954" y="768907"/>
                  </a:lnTo>
                  <a:lnTo>
                    <a:pt x="1758" y="721714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47" y="3217182"/>
              <a:ext cx="1517904" cy="14553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700278" y="0"/>
                  </a:moveTo>
                  <a:lnTo>
                    <a:pt x="650266" y="1691"/>
                  </a:lnTo>
                  <a:lnTo>
                    <a:pt x="601205" y="6690"/>
                  </a:lnTo>
                  <a:lnTo>
                    <a:pt x="553210" y="14881"/>
                  </a:lnTo>
                  <a:lnTo>
                    <a:pt x="506402" y="26152"/>
                  </a:lnTo>
                  <a:lnTo>
                    <a:pt x="460898" y="40387"/>
                  </a:lnTo>
                  <a:lnTo>
                    <a:pt x="416817" y="57473"/>
                  </a:lnTo>
                  <a:lnTo>
                    <a:pt x="374278" y="77296"/>
                  </a:lnTo>
                  <a:lnTo>
                    <a:pt x="333399" y="99742"/>
                  </a:lnTo>
                  <a:lnTo>
                    <a:pt x="294299" y="124697"/>
                  </a:lnTo>
                  <a:lnTo>
                    <a:pt x="257095" y="152046"/>
                  </a:lnTo>
                  <a:lnTo>
                    <a:pt x="221907" y="181675"/>
                  </a:lnTo>
                  <a:lnTo>
                    <a:pt x="188853" y="213472"/>
                  </a:lnTo>
                  <a:lnTo>
                    <a:pt x="158052" y="247321"/>
                  </a:lnTo>
                  <a:lnTo>
                    <a:pt x="129622" y="283108"/>
                  </a:lnTo>
                  <a:lnTo>
                    <a:pt x="103681" y="320720"/>
                  </a:lnTo>
                  <a:lnTo>
                    <a:pt x="80348" y="360042"/>
                  </a:lnTo>
                  <a:lnTo>
                    <a:pt x="59742" y="400960"/>
                  </a:lnTo>
                  <a:lnTo>
                    <a:pt x="41981" y="443361"/>
                  </a:lnTo>
                  <a:lnTo>
                    <a:pt x="27184" y="487130"/>
                  </a:lnTo>
                  <a:lnTo>
                    <a:pt x="15468" y="532153"/>
                  </a:lnTo>
                  <a:lnTo>
                    <a:pt x="6954" y="578317"/>
                  </a:lnTo>
                  <a:lnTo>
                    <a:pt x="1758" y="625506"/>
                  </a:lnTo>
                  <a:lnTo>
                    <a:pt x="0" y="673607"/>
                  </a:lnTo>
                  <a:lnTo>
                    <a:pt x="1758" y="721709"/>
                  </a:lnTo>
                  <a:lnTo>
                    <a:pt x="6954" y="768898"/>
                  </a:lnTo>
                  <a:lnTo>
                    <a:pt x="15468" y="815062"/>
                  </a:lnTo>
                  <a:lnTo>
                    <a:pt x="27184" y="860085"/>
                  </a:lnTo>
                  <a:lnTo>
                    <a:pt x="41981" y="903854"/>
                  </a:lnTo>
                  <a:lnTo>
                    <a:pt x="59742" y="946255"/>
                  </a:lnTo>
                  <a:lnTo>
                    <a:pt x="80348" y="987173"/>
                  </a:lnTo>
                  <a:lnTo>
                    <a:pt x="103681" y="1026495"/>
                  </a:lnTo>
                  <a:lnTo>
                    <a:pt x="129622" y="1064107"/>
                  </a:lnTo>
                  <a:lnTo>
                    <a:pt x="158052" y="1099894"/>
                  </a:lnTo>
                  <a:lnTo>
                    <a:pt x="188853" y="1133743"/>
                  </a:lnTo>
                  <a:lnTo>
                    <a:pt x="221907" y="1165540"/>
                  </a:lnTo>
                  <a:lnTo>
                    <a:pt x="257095" y="1195169"/>
                  </a:lnTo>
                  <a:lnTo>
                    <a:pt x="294299" y="1222518"/>
                  </a:lnTo>
                  <a:lnTo>
                    <a:pt x="333399" y="1247473"/>
                  </a:lnTo>
                  <a:lnTo>
                    <a:pt x="374278" y="1269919"/>
                  </a:lnTo>
                  <a:lnTo>
                    <a:pt x="416817" y="1289742"/>
                  </a:lnTo>
                  <a:lnTo>
                    <a:pt x="460898" y="1306828"/>
                  </a:lnTo>
                  <a:lnTo>
                    <a:pt x="506402" y="1321063"/>
                  </a:lnTo>
                  <a:lnTo>
                    <a:pt x="553210" y="1332334"/>
                  </a:lnTo>
                  <a:lnTo>
                    <a:pt x="601205" y="1340525"/>
                  </a:lnTo>
                  <a:lnTo>
                    <a:pt x="650266" y="1345524"/>
                  </a:lnTo>
                  <a:lnTo>
                    <a:pt x="700278" y="1347215"/>
                  </a:lnTo>
                  <a:lnTo>
                    <a:pt x="750289" y="1345524"/>
                  </a:lnTo>
                  <a:lnTo>
                    <a:pt x="799350" y="1340525"/>
                  </a:lnTo>
                  <a:lnTo>
                    <a:pt x="847345" y="1332334"/>
                  </a:lnTo>
                  <a:lnTo>
                    <a:pt x="894153" y="1321063"/>
                  </a:lnTo>
                  <a:lnTo>
                    <a:pt x="939657" y="1306828"/>
                  </a:lnTo>
                  <a:lnTo>
                    <a:pt x="983738" y="1289742"/>
                  </a:lnTo>
                  <a:lnTo>
                    <a:pt x="1026277" y="1269919"/>
                  </a:lnTo>
                  <a:lnTo>
                    <a:pt x="1067156" y="1247473"/>
                  </a:lnTo>
                  <a:lnTo>
                    <a:pt x="1106256" y="1222518"/>
                  </a:lnTo>
                  <a:lnTo>
                    <a:pt x="1143460" y="1195169"/>
                  </a:lnTo>
                  <a:lnTo>
                    <a:pt x="1178648" y="1165540"/>
                  </a:lnTo>
                  <a:lnTo>
                    <a:pt x="1211702" y="1133743"/>
                  </a:lnTo>
                  <a:lnTo>
                    <a:pt x="1242503" y="1099894"/>
                  </a:lnTo>
                  <a:lnTo>
                    <a:pt x="1270933" y="1064107"/>
                  </a:lnTo>
                  <a:lnTo>
                    <a:pt x="1296874" y="1026495"/>
                  </a:lnTo>
                  <a:lnTo>
                    <a:pt x="1320207" y="987173"/>
                  </a:lnTo>
                  <a:lnTo>
                    <a:pt x="1340813" y="946255"/>
                  </a:lnTo>
                  <a:lnTo>
                    <a:pt x="1358574" y="903854"/>
                  </a:lnTo>
                  <a:lnTo>
                    <a:pt x="1373371" y="860085"/>
                  </a:lnTo>
                  <a:lnTo>
                    <a:pt x="1385087" y="815062"/>
                  </a:lnTo>
                  <a:lnTo>
                    <a:pt x="1393601" y="768898"/>
                  </a:lnTo>
                  <a:lnTo>
                    <a:pt x="1398797" y="721709"/>
                  </a:lnTo>
                  <a:lnTo>
                    <a:pt x="1400556" y="673607"/>
                  </a:lnTo>
                  <a:lnTo>
                    <a:pt x="1398797" y="625506"/>
                  </a:lnTo>
                  <a:lnTo>
                    <a:pt x="1393601" y="578317"/>
                  </a:lnTo>
                  <a:lnTo>
                    <a:pt x="1385087" y="532153"/>
                  </a:lnTo>
                  <a:lnTo>
                    <a:pt x="1373371" y="487130"/>
                  </a:lnTo>
                  <a:lnTo>
                    <a:pt x="1358574" y="443361"/>
                  </a:lnTo>
                  <a:lnTo>
                    <a:pt x="1340813" y="400960"/>
                  </a:lnTo>
                  <a:lnTo>
                    <a:pt x="1320207" y="360042"/>
                  </a:lnTo>
                  <a:lnTo>
                    <a:pt x="1296874" y="320720"/>
                  </a:lnTo>
                  <a:lnTo>
                    <a:pt x="1270933" y="283108"/>
                  </a:lnTo>
                  <a:lnTo>
                    <a:pt x="1242503" y="247321"/>
                  </a:lnTo>
                  <a:lnTo>
                    <a:pt x="1211702" y="213472"/>
                  </a:lnTo>
                  <a:lnTo>
                    <a:pt x="1178648" y="181675"/>
                  </a:lnTo>
                  <a:lnTo>
                    <a:pt x="1143460" y="152046"/>
                  </a:lnTo>
                  <a:lnTo>
                    <a:pt x="1106256" y="124697"/>
                  </a:lnTo>
                  <a:lnTo>
                    <a:pt x="1067156" y="99742"/>
                  </a:lnTo>
                  <a:lnTo>
                    <a:pt x="1026277" y="77296"/>
                  </a:lnTo>
                  <a:lnTo>
                    <a:pt x="983738" y="57473"/>
                  </a:lnTo>
                  <a:lnTo>
                    <a:pt x="939657" y="40387"/>
                  </a:lnTo>
                  <a:lnTo>
                    <a:pt x="894153" y="26152"/>
                  </a:lnTo>
                  <a:lnTo>
                    <a:pt x="847345" y="14881"/>
                  </a:lnTo>
                  <a:lnTo>
                    <a:pt x="799350" y="6690"/>
                  </a:lnTo>
                  <a:lnTo>
                    <a:pt x="750289" y="1691"/>
                  </a:lnTo>
                  <a:lnTo>
                    <a:pt x="700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489" y="3239261"/>
              <a:ext cx="1400810" cy="1347470"/>
            </a:xfrm>
            <a:custGeom>
              <a:avLst/>
              <a:gdLst/>
              <a:ahLst/>
              <a:cxnLst/>
              <a:rect l="l" t="t" r="r" b="b"/>
              <a:pathLst>
                <a:path w="1400810" h="1347470">
                  <a:moveTo>
                    <a:pt x="0" y="673607"/>
                  </a:moveTo>
                  <a:lnTo>
                    <a:pt x="1758" y="625506"/>
                  </a:lnTo>
                  <a:lnTo>
                    <a:pt x="6954" y="578317"/>
                  </a:lnTo>
                  <a:lnTo>
                    <a:pt x="15468" y="532153"/>
                  </a:lnTo>
                  <a:lnTo>
                    <a:pt x="27184" y="487130"/>
                  </a:lnTo>
                  <a:lnTo>
                    <a:pt x="41981" y="443361"/>
                  </a:lnTo>
                  <a:lnTo>
                    <a:pt x="59742" y="400960"/>
                  </a:lnTo>
                  <a:lnTo>
                    <a:pt x="80348" y="360042"/>
                  </a:lnTo>
                  <a:lnTo>
                    <a:pt x="103681" y="320720"/>
                  </a:lnTo>
                  <a:lnTo>
                    <a:pt x="129622" y="283108"/>
                  </a:lnTo>
                  <a:lnTo>
                    <a:pt x="158052" y="247321"/>
                  </a:lnTo>
                  <a:lnTo>
                    <a:pt x="188853" y="213472"/>
                  </a:lnTo>
                  <a:lnTo>
                    <a:pt x="221907" y="181675"/>
                  </a:lnTo>
                  <a:lnTo>
                    <a:pt x="257095" y="152046"/>
                  </a:lnTo>
                  <a:lnTo>
                    <a:pt x="294299" y="124697"/>
                  </a:lnTo>
                  <a:lnTo>
                    <a:pt x="333399" y="99742"/>
                  </a:lnTo>
                  <a:lnTo>
                    <a:pt x="374278" y="77296"/>
                  </a:lnTo>
                  <a:lnTo>
                    <a:pt x="416817" y="57473"/>
                  </a:lnTo>
                  <a:lnTo>
                    <a:pt x="460898" y="40387"/>
                  </a:lnTo>
                  <a:lnTo>
                    <a:pt x="506402" y="26152"/>
                  </a:lnTo>
                  <a:lnTo>
                    <a:pt x="553210" y="14881"/>
                  </a:lnTo>
                  <a:lnTo>
                    <a:pt x="601205" y="6690"/>
                  </a:lnTo>
                  <a:lnTo>
                    <a:pt x="650266" y="1691"/>
                  </a:lnTo>
                  <a:lnTo>
                    <a:pt x="700278" y="0"/>
                  </a:lnTo>
                  <a:lnTo>
                    <a:pt x="750289" y="1691"/>
                  </a:lnTo>
                  <a:lnTo>
                    <a:pt x="799350" y="6690"/>
                  </a:lnTo>
                  <a:lnTo>
                    <a:pt x="847345" y="14881"/>
                  </a:lnTo>
                  <a:lnTo>
                    <a:pt x="894153" y="26152"/>
                  </a:lnTo>
                  <a:lnTo>
                    <a:pt x="939657" y="40387"/>
                  </a:lnTo>
                  <a:lnTo>
                    <a:pt x="983738" y="57473"/>
                  </a:lnTo>
                  <a:lnTo>
                    <a:pt x="1026277" y="77296"/>
                  </a:lnTo>
                  <a:lnTo>
                    <a:pt x="1067156" y="99742"/>
                  </a:lnTo>
                  <a:lnTo>
                    <a:pt x="1106256" y="124697"/>
                  </a:lnTo>
                  <a:lnTo>
                    <a:pt x="1143460" y="152046"/>
                  </a:lnTo>
                  <a:lnTo>
                    <a:pt x="1178648" y="181675"/>
                  </a:lnTo>
                  <a:lnTo>
                    <a:pt x="1211702" y="213472"/>
                  </a:lnTo>
                  <a:lnTo>
                    <a:pt x="1242503" y="247321"/>
                  </a:lnTo>
                  <a:lnTo>
                    <a:pt x="1270933" y="283108"/>
                  </a:lnTo>
                  <a:lnTo>
                    <a:pt x="1296874" y="320720"/>
                  </a:lnTo>
                  <a:lnTo>
                    <a:pt x="1320207" y="360042"/>
                  </a:lnTo>
                  <a:lnTo>
                    <a:pt x="1340813" y="400960"/>
                  </a:lnTo>
                  <a:lnTo>
                    <a:pt x="1358574" y="443361"/>
                  </a:lnTo>
                  <a:lnTo>
                    <a:pt x="1373371" y="487130"/>
                  </a:lnTo>
                  <a:lnTo>
                    <a:pt x="1385087" y="532153"/>
                  </a:lnTo>
                  <a:lnTo>
                    <a:pt x="1393601" y="578317"/>
                  </a:lnTo>
                  <a:lnTo>
                    <a:pt x="1398797" y="625506"/>
                  </a:lnTo>
                  <a:lnTo>
                    <a:pt x="1400556" y="673607"/>
                  </a:lnTo>
                  <a:lnTo>
                    <a:pt x="1398797" y="721709"/>
                  </a:lnTo>
                  <a:lnTo>
                    <a:pt x="1393601" y="768898"/>
                  </a:lnTo>
                  <a:lnTo>
                    <a:pt x="1385087" y="815062"/>
                  </a:lnTo>
                  <a:lnTo>
                    <a:pt x="1373371" y="860085"/>
                  </a:lnTo>
                  <a:lnTo>
                    <a:pt x="1358574" y="903854"/>
                  </a:lnTo>
                  <a:lnTo>
                    <a:pt x="1340813" y="946255"/>
                  </a:lnTo>
                  <a:lnTo>
                    <a:pt x="1320207" y="987173"/>
                  </a:lnTo>
                  <a:lnTo>
                    <a:pt x="1296874" y="1026495"/>
                  </a:lnTo>
                  <a:lnTo>
                    <a:pt x="1270933" y="1064107"/>
                  </a:lnTo>
                  <a:lnTo>
                    <a:pt x="1242503" y="1099894"/>
                  </a:lnTo>
                  <a:lnTo>
                    <a:pt x="1211702" y="1133743"/>
                  </a:lnTo>
                  <a:lnTo>
                    <a:pt x="1178648" y="1165540"/>
                  </a:lnTo>
                  <a:lnTo>
                    <a:pt x="1143460" y="1195169"/>
                  </a:lnTo>
                  <a:lnTo>
                    <a:pt x="1106256" y="1222518"/>
                  </a:lnTo>
                  <a:lnTo>
                    <a:pt x="1067156" y="1247473"/>
                  </a:lnTo>
                  <a:lnTo>
                    <a:pt x="1026277" y="1269919"/>
                  </a:lnTo>
                  <a:lnTo>
                    <a:pt x="983738" y="1289742"/>
                  </a:lnTo>
                  <a:lnTo>
                    <a:pt x="939657" y="1306828"/>
                  </a:lnTo>
                  <a:lnTo>
                    <a:pt x="894153" y="1321063"/>
                  </a:lnTo>
                  <a:lnTo>
                    <a:pt x="847345" y="1332334"/>
                  </a:lnTo>
                  <a:lnTo>
                    <a:pt x="799350" y="1340525"/>
                  </a:lnTo>
                  <a:lnTo>
                    <a:pt x="750289" y="1345524"/>
                  </a:lnTo>
                  <a:lnTo>
                    <a:pt x="700278" y="1347215"/>
                  </a:lnTo>
                  <a:lnTo>
                    <a:pt x="650266" y="1345524"/>
                  </a:lnTo>
                  <a:lnTo>
                    <a:pt x="601205" y="1340525"/>
                  </a:lnTo>
                  <a:lnTo>
                    <a:pt x="553210" y="1332334"/>
                  </a:lnTo>
                  <a:lnTo>
                    <a:pt x="506402" y="1321063"/>
                  </a:lnTo>
                  <a:lnTo>
                    <a:pt x="460898" y="1306828"/>
                  </a:lnTo>
                  <a:lnTo>
                    <a:pt x="416817" y="1289742"/>
                  </a:lnTo>
                  <a:lnTo>
                    <a:pt x="374278" y="1269919"/>
                  </a:lnTo>
                  <a:lnTo>
                    <a:pt x="333399" y="1247473"/>
                  </a:lnTo>
                  <a:lnTo>
                    <a:pt x="294299" y="1222518"/>
                  </a:lnTo>
                  <a:lnTo>
                    <a:pt x="257095" y="1195169"/>
                  </a:lnTo>
                  <a:lnTo>
                    <a:pt x="221907" y="1165540"/>
                  </a:lnTo>
                  <a:lnTo>
                    <a:pt x="188853" y="1133743"/>
                  </a:lnTo>
                  <a:lnTo>
                    <a:pt x="158052" y="1099894"/>
                  </a:lnTo>
                  <a:lnTo>
                    <a:pt x="129622" y="1064107"/>
                  </a:lnTo>
                  <a:lnTo>
                    <a:pt x="103681" y="1026495"/>
                  </a:lnTo>
                  <a:lnTo>
                    <a:pt x="80348" y="987173"/>
                  </a:lnTo>
                  <a:lnTo>
                    <a:pt x="59742" y="946255"/>
                  </a:lnTo>
                  <a:lnTo>
                    <a:pt x="41981" y="903854"/>
                  </a:lnTo>
                  <a:lnTo>
                    <a:pt x="27184" y="860085"/>
                  </a:lnTo>
                  <a:lnTo>
                    <a:pt x="15468" y="815062"/>
                  </a:lnTo>
                  <a:lnTo>
                    <a:pt x="6954" y="768898"/>
                  </a:lnTo>
                  <a:lnTo>
                    <a:pt x="1758" y="721709"/>
                  </a:lnTo>
                  <a:lnTo>
                    <a:pt x="0" y="673607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46274" y="2328113"/>
            <a:ext cx="13839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 smtClean="0">
                <a:latin typeface="Carlito"/>
                <a:cs typeface="Carlito"/>
              </a:rPr>
              <a:t> </a:t>
            </a:r>
            <a:r>
              <a:rPr sz="1800" b="1" spc="-5" dirty="0" smtClean="0">
                <a:latin typeface="Carlito"/>
                <a:cs typeface="Carlito"/>
              </a:rPr>
              <a:t>Collection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96339" y="2843783"/>
            <a:ext cx="2688590" cy="2226945"/>
            <a:chOff x="1196339" y="2843783"/>
            <a:chExt cx="2688590" cy="2226945"/>
          </a:xfrm>
        </p:grpSpPr>
        <p:sp>
          <p:nvSpPr>
            <p:cNvPr id="27" name="object 27"/>
            <p:cNvSpPr/>
            <p:nvPr/>
          </p:nvSpPr>
          <p:spPr>
            <a:xfrm>
              <a:off x="3304032" y="2843783"/>
              <a:ext cx="580643" cy="5532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330194" y="2869437"/>
              <a:ext cx="474345" cy="447675"/>
            </a:xfrm>
            <a:custGeom>
              <a:avLst/>
              <a:gdLst/>
              <a:ahLst/>
              <a:cxnLst/>
              <a:rect l="l" t="t" r="r" b="b"/>
              <a:pathLst>
                <a:path w="474345" h="447675">
                  <a:moveTo>
                    <a:pt x="141604" y="0"/>
                  </a:moveTo>
                  <a:lnTo>
                    <a:pt x="158368" y="158369"/>
                  </a:lnTo>
                  <a:lnTo>
                    <a:pt x="0" y="175133"/>
                  </a:lnTo>
                  <a:lnTo>
                    <a:pt x="228218" y="359917"/>
                  </a:lnTo>
                  <a:lnTo>
                    <a:pt x="157479" y="447421"/>
                  </a:lnTo>
                  <a:lnTo>
                    <a:pt x="474217" y="414020"/>
                  </a:lnTo>
                  <a:lnTo>
                    <a:pt x="440816" y="97154"/>
                  </a:lnTo>
                  <a:lnTo>
                    <a:pt x="369950" y="184785"/>
                  </a:lnTo>
                  <a:lnTo>
                    <a:pt x="1416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7644" y="4474463"/>
              <a:ext cx="585216" cy="553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3805" y="4501007"/>
              <a:ext cx="479425" cy="447040"/>
            </a:xfrm>
            <a:custGeom>
              <a:avLst/>
              <a:gdLst/>
              <a:ahLst/>
              <a:cxnLst/>
              <a:rect l="l" t="t" r="r" b="b"/>
              <a:pathLst>
                <a:path w="479425" h="447039">
                  <a:moveTo>
                    <a:pt x="340868" y="0"/>
                  </a:moveTo>
                  <a:lnTo>
                    <a:pt x="108839" y="180086"/>
                  </a:lnTo>
                  <a:lnTo>
                    <a:pt x="39751" y="91059"/>
                  </a:lnTo>
                  <a:lnTo>
                    <a:pt x="0" y="407162"/>
                  </a:lnTo>
                  <a:lnTo>
                    <a:pt x="316103" y="447040"/>
                  </a:lnTo>
                  <a:lnTo>
                    <a:pt x="247015" y="358013"/>
                  </a:lnTo>
                  <a:lnTo>
                    <a:pt x="478917" y="177927"/>
                  </a:lnTo>
                  <a:lnTo>
                    <a:pt x="320929" y="157988"/>
                  </a:lnTo>
                  <a:lnTo>
                    <a:pt x="34086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7215" y="4517135"/>
              <a:ext cx="592835" cy="5532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3250" y="4543551"/>
              <a:ext cx="487680" cy="445770"/>
            </a:xfrm>
            <a:custGeom>
              <a:avLst/>
              <a:gdLst/>
              <a:ahLst/>
              <a:cxnLst/>
              <a:rect l="l" t="t" r="r" b="b"/>
              <a:pathLst>
                <a:path w="487680" h="445770">
                  <a:moveTo>
                    <a:pt x="314451" y="0"/>
                  </a:moveTo>
                  <a:lnTo>
                    <a:pt x="0" y="51308"/>
                  </a:lnTo>
                  <a:lnTo>
                    <a:pt x="51435" y="365760"/>
                  </a:lnTo>
                  <a:lnTo>
                    <a:pt x="117093" y="274320"/>
                  </a:lnTo>
                  <a:lnTo>
                    <a:pt x="355600" y="445770"/>
                  </a:lnTo>
                  <a:lnTo>
                    <a:pt x="329946" y="288544"/>
                  </a:lnTo>
                  <a:lnTo>
                    <a:pt x="487172" y="262890"/>
                  </a:lnTo>
                  <a:lnTo>
                    <a:pt x="248665" y="91440"/>
                  </a:lnTo>
                  <a:lnTo>
                    <a:pt x="31445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6339" y="2919983"/>
              <a:ext cx="586740" cy="5532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2832" y="2945891"/>
              <a:ext cx="480695" cy="447040"/>
            </a:xfrm>
            <a:custGeom>
              <a:avLst/>
              <a:gdLst/>
              <a:ahLst/>
              <a:cxnLst/>
              <a:rect l="l" t="t" r="r" b="b"/>
              <a:pathLst>
                <a:path w="480694" h="447039">
                  <a:moveTo>
                    <a:pt x="164261" y="0"/>
                  </a:moveTo>
                  <a:lnTo>
                    <a:pt x="232968" y="89408"/>
                  </a:lnTo>
                  <a:lnTo>
                    <a:pt x="0" y="268224"/>
                  </a:lnTo>
                  <a:lnTo>
                    <a:pt x="157911" y="288925"/>
                  </a:lnTo>
                  <a:lnTo>
                    <a:pt x="137210" y="446913"/>
                  </a:lnTo>
                  <a:lnTo>
                    <a:pt x="370128" y="267970"/>
                  </a:lnTo>
                  <a:lnTo>
                    <a:pt x="438708" y="357378"/>
                  </a:lnTo>
                  <a:lnTo>
                    <a:pt x="480237" y="41529"/>
                  </a:lnTo>
                  <a:lnTo>
                    <a:pt x="16426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94354" y="3625037"/>
            <a:ext cx="1396238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 smtClean="0">
                <a:latin typeface="Carlito"/>
                <a:cs typeface="Carlito"/>
              </a:rPr>
              <a:t>Data</a:t>
            </a:r>
            <a:endParaRPr lang="en-IN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 smtClean="0">
                <a:latin typeface="Carlito"/>
                <a:cs typeface="Carlito"/>
              </a:rPr>
              <a:t>Cleansing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60930" y="5029961"/>
            <a:ext cx="1679322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1600" b="1" dirty="0" smtClean="0">
                <a:latin typeface="Carlito"/>
                <a:cs typeface="Carlito"/>
              </a:rPr>
              <a:t>Reporting/</a:t>
            </a:r>
            <a:endParaRPr lang="en-IN" sz="1600" b="1" dirty="0">
              <a:latin typeface="Carlito"/>
              <a:cs typeface="Carlito"/>
            </a:endParaRPr>
          </a:p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sz="1600" b="1" spc="-5" dirty="0" smtClean="0">
                <a:latin typeface="Carlito"/>
                <a:cs typeface="Carlito"/>
              </a:rPr>
              <a:t>Vi</a:t>
            </a:r>
            <a:r>
              <a:rPr sz="1600" b="1" dirty="0" smtClean="0">
                <a:latin typeface="Carlito"/>
                <a:cs typeface="Carlito"/>
              </a:rPr>
              <a:t>sual</a:t>
            </a:r>
            <a:r>
              <a:rPr sz="1600" b="1" spc="-15" dirty="0" smtClean="0">
                <a:latin typeface="Carlito"/>
                <a:cs typeface="Carlito"/>
              </a:rPr>
              <a:t>i</a:t>
            </a:r>
            <a:r>
              <a:rPr sz="1600" b="1" spc="-20" dirty="0" smtClean="0">
                <a:latin typeface="Carlito"/>
                <a:cs typeface="Carlito"/>
              </a:rPr>
              <a:t>z</a:t>
            </a:r>
            <a:r>
              <a:rPr sz="1600" b="1" spc="-25" dirty="0" smtClean="0">
                <a:latin typeface="Carlito"/>
                <a:cs typeface="Carlito"/>
              </a:rPr>
              <a:t>a</a:t>
            </a:r>
            <a:r>
              <a:rPr sz="1600" b="1" dirty="0" smtClean="0">
                <a:latin typeface="Carlito"/>
                <a:cs typeface="Carlito"/>
              </a:rPr>
              <a:t>ti</a:t>
            </a:r>
            <a:r>
              <a:rPr sz="1600" b="1" spc="-10" dirty="0" smtClean="0">
                <a:latin typeface="Carlito"/>
                <a:cs typeface="Carlito"/>
              </a:rPr>
              <a:t>o</a:t>
            </a:r>
            <a:r>
              <a:rPr sz="1600" b="1" dirty="0" smtClean="0">
                <a:latin typeface="Carlito"/>
                <a:cs typeface="Carlito"/>
              </a:rPr>
              <a:t>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490" y="3509264"/>
            <a:ext cx="126276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 smtClean="0">
                <a:latin typeface="Carlito"/>
                <a:cs typeface="Carlito"/>
              </a:rPr>
              <a:t>  </a:t>
            </a:r>
            <a:r>
              <a:rPr sz="1800" b="1" spc="-5" dirty="0" smtClean="0">
                <a:latin typeface="Carlito"/>
                <a:cs typeface="Carlito"/>
              </a:rPr>
              <a:t>Decision-  </a:t>
            </a:r>
            <a:r>
              <a:rPr lang="en-IN" sz="1800" b="1" spc="-5" dirty="0" smtClean="0">
                <a:latin typeface="Carlito"/>
                <a:cs typeface="Carlito"/>
              </a:rPr>
              <a:t>  </a:t>
            </a:r>
          </a:p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lang="en-IN" b="1" spc="-5" dirty="0">
                <a:latin typeface="Carlito"/>
                <a:cs typeface="Carlito"/>
              </a:rPr>
              <a:t> </a:t>
            </a:r>
            <a:r>
              <a:rPr lang="en-IN" b="1" spc="-5" dirty="0" smtClean="0">
                <a:latin typeface="Carlito"/>
                <a:cs typeface="Carlito"/>
              </a:rPr>
              <a:t>  </a:t>
            </a:r>
            <a:r>
              <a:rPr sz="1800" b="1" dirty="0" smtClean="0">
                <a:latin typeface="Carlito"/>
                <a:cs typeface="Carlito"/>
              </a:rPr>
              <a:t>making</a:t>
            </a:r>
            <a:r>
              <a:rPr sz="1800" b="1" dirty="0">
                <a:latin typeface="Carlito"/>
                <a:cs typeface="Carlito"/>
              </a:rPr>
              <a:t>/  </a:t>
            </a:r>
            <a:r>
              <a:rPr lang="en-IN" sz="1800" b="1" dirty="0" smtClean="0">
                <a:latin typeface="Carlito"/>
                <a:cs typeface="Carlito"/>
              </a:rPr>
              <a:t>  </a:t>
            </a:r>
          </a:p>
          <a:p>
            <a:pPr marL="12700" marR="5080" indent="48260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 smtClean="0">
                <a:latin typeface="Carlito"/>
                <a:cs typeface="Carlito"/>
              </a:rPr>
              <a:t> </a:t>
            </a:r>
            <a:r>
              <a:rPr sz="1800" b="1" spc="-5" dirty="0" smtClean="0">
                <a:latin typeface="Carlito"/>
                <a:cs typeface="Carlito"/>
              </a:rPr>
              <a:t>P</a:t>
            </a:r>
            <a:r>
              <a:rPr sz="1800" b="1" spc="-25" dirty="0" smtClean="0">
                <a:latin typeface="Carlito"/>
                <a:cs typeface="Carlito"/>
              </a:rPr>
              <a:t>r</a:t>
            </a:r>
            <a:r>
              <a:rPr sz="1800" b="1" spc="5" dirty="0" smtClean="0">
                <a:latin typeface="Carlito"/>
                <a:cs typeface="Carlito"/>
              </a:rPr>
              <a:t>ed</a:t>
            </a:r>
            <a:r>
              <a:rPr sz="1800" b="1" dirty="0" smtClean="0">
                <a:latin typeface="Carlito"/>
                <a:cs typeface="Carlito"/>
              </a:rPr>
              <a:t>i</a:t>
            </a:r>
            <a:r>
              <a:rPr sz="1800" b="1" spc="5" dirty="0" smtClean="0">
                <a:latin typeface="Carlito"/>
                <a:cs typeface="Carlito"/>
              </a:rPr>
              <a:t>c</a:t>
            </a:r>
            <a:r>
              <a:rPr sz="1800" b="1" dirty="0" smtClean="0">
                <a:latin typeface="Carlito"/>
                <a:cs typeface="Carlito"/>
              </a:rPr>
              <a:t>ti</a:t>
            </a:r>
            <a:r>
              <a:rPr sz="1800" b="1" spc="5" dirty="0" smtClean="0">
                <a:latin typeface="Carlito"/>
                <a:cs typeface="Carlito"/>
              </a:rPr>
              <a:t>o</a:t>
            </a:r>
            <a:r>
              <a:rPr sz="1800" b="1" dirty="0" smtClean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4083" y="5105146"/>
            <a:ext cx="5872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3380" marR="5080" indent="-16306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Identifying </a:t>
            </a:r>
            <a:r>
              <a:rPr sz="1800" spc="-10" dirty="0">
                <a:latin typeface="Carlito"/>
                <a:cs typeface="Carlito"/>
              </a:rPr>
              <a:t>irrelevant </a:t>
            </a:r>
            <a:r>
              <a:rPr sz="1800" spc="-5" dirty="0">
                <a:latin typeface="Carlito"/>
                <a:cs typeface="Carlito"/>
              </a:rPr>
              <a:t>parts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and modifying, </a:t>
            </a:r>
            <a:r>
              <a:rPr sz="1800" spc="-5" dirty="0">
                <a:latin typeface="Carlito"/>
                <a:cs typeface="Carlito"/>
              </a:rPr>
              <a:t>deleting,  or replacing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coarse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517892" y="2639567"/>
            <a:ext cx="1883663" cy="1883663"/>
            <a:chOff x="7517892" y="2639567"/>
            <a:chExt cx="1883663" cy="1883663"/>
          </a:xfrm>
        </p:grpSpPr>
        <p:sp>
          <p:nvSpPr>
            <p:cNvPr id="40" name="object 40"/>
            <p:cNvSpPr/>
            <p:nvPr/>
          </p:nvSpPr>
          <p:spPr>
            <a:xfrm>
              <a:off x="7610674" y="2732350"/>
              <a:ext cx="1752963" cy="17529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517892" y="2639567"/>
              <a:ext cx="1883663" cy="18836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5" dirty="0"/>
              <a:t>Copyright</a:t>
            </a:r>
            <a:r>
              <a:rPr spc="-114" dirty="0"/>
              <a:t> </a:t>
            </a:r>
            <a:r>
              <a:rPr spc="10" dirty="0"/>
              <a:t>Intellipaat.</a:t>
            </a:r>
            <a:r>
              <a:rPr spc="-85" dirty="0"/>
              <a:t> </a:t>
            </a:r>
            <a:r>
              <a:rPr spc="20" dirty="0"/>
              <a:t>All</a:t>
            </a:r>
            <a:r>
              <a:rPr spc="-95" dirty="0"/>
              <a:t> </a:t>
            </a:r>
            <a:r>
              <a:rPr spc="15" dirty="0"/>
              <a:t>rights</a:t>
            </a:r>
            <a:r>
              <a:rPr spc="-95" dirty="0"/>
              <a:t> </a:t>
            </a:r>
            <a:r>
              <a:rPr dirty="0"/>
              <a:t>reserved.</a:t>
            </a:r>
          </a:p>
        </p:txBody>
      </p:sp>
      <p:sp>
        <p:nvSpPr>
          <p:cNvPr id="44" name="object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5556</TotalTime>
  <Words>1764</Words>
  <Application>Microsoft Office PowerPoint</Application>
  <PresentationFormat>Custom</PresentationFormat>
  <Paragraphs>414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Module 1 – Introduction to Power BI</vt:lpstr>
      <vt:lpstr>Agenda</vt:lpstr>
      <vt:lpstr>Agenda</vt:lpstr>
      <vt:lpstr>What is Business  Intelligence?</vt:lpstr>
      <vt:lpstr>PowerPoint Presentation</vt:lpstr>
      <vt:lpstr>Stages of Business  Intelligence</vt:lpstr>
      <vt:lpstr>Stages of Business Intelligence</vt:lpstr>
      <vt:lpstr>Stages of Business Intelligence</vt:lpstr>
      <vt:lpstr>Stages of Business Intelligence</vt:lpstr>
      <vt:lpstr>Stages of Business Intelligence</vt:lpstr>
      <vt:lpstr>Stages of Business Intelligence</vt:lpstr>
      <vt:lpstr>BI Use Cases</vt:lpstr>
      <vt:lpstr>BI Use Cases</vt:lpstr>
      <vt:lpstr>BI Use Cases</vt:lpstr>
      <vt:lpstr>BI Use Cases</vt:lpstr>
      <vt:lpstr>BI Use Cases</vt:lpstr>
      <vt:lpstr>BI Use Cases</vt:lpstr>
      <vt:lpstr>Various BI Tools</vt:lpstr>
      <vt:lpstr>PowerPoint Presentation</vt:lpstr>
      <vt:lpstr>Why Power BI?</vt:lpstr>
      <vt:lpstr>Why Power BI?</vt:lpstr>
      <vt:lpstr>Why Power BI?</vt:lpstr>
      <vt:lpstr>Why Power BI?</vt:lpstr>
      <vt:lpstr>Why Power BI?</vt:lpstr>
      <vt:lpstr>Why Power BI?</vt:lpstr>
      <vt:lpstr>Introduction to Power BI</vt:lpstr>
      <vt:lpstr>Introduction to Power BI</vt:lpstr>
      <vt:lpstr>Power BI Components</vt:lpstr>
      <vt:lpstr>Power BI Components</vt:lpstr>
      <vt:lpstr>Power BI Components</vt:lpstr>
      <vt:lpstr>Power BI Components</vt:lpstr>
      <vt:lpstr>Power BI Components</vt:lpstr>
      <vt:lpstr>Power BI Components</vt:lpstr>
      <vt:lpstr>Power BI Pricing</vt:lpstr>
      <vt:lpstr>Power BI Pricing</vt:lpstr>
      <vt:lpstr>Building Blocks of Power BI</vt:lpstr>
      <vt:lpstr>Building Blocks of Power BI</vt:lpstr>
      <vt:lpstr>Architecture of Power BI</vt:lpstr>
      <vt:lpstr>Architecture of Power BI</vt:lpstr>
      <vt:lpstr>Power BI Desktop</vt:lpstr>
      <vt:lpstr>Power BI Desktop</vt:lpstr>
      <vt:lpstr>Power BI Desktop  Installation</vt:lpstr>
      <vt:lpstr>Power BI Desktop Installation</vt:lpstr>
      <vt:lpstr>Demo: Installing Power BI  Desktop</vt:lpstr>
      <vt:lpstr>Creating Reports in Power BI</vt:lpstr>
      <vt:lpstr>Creating Reports in Power BI</vt:lpstr>
      <vt:lpstr>Creating Reports in Power BI</vt:lpstr>
      <vt:lpstr>Creating Reports in Power BI</vt:lpstr>
      <vt:lpstr>Creating Reports in Power BI</vt:lpstr>
      <vt:lpstr>Demo: Creating a Report in  Power BI</vt:lpstr>
      <vt:lpstr>India: +91-7847955955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58</cp:revision>
  <dcterms:created xsi:type="dcterms:W3CDTF">2022-04-14T11:35:30Z</dcterms:created>
  <dcterms:modified xsi:type="dcterms:W3CDTF">2022-04-20T11:19:47Z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2022-04-14T00:00:00Z</vt:filetime>
  </property>
</Properties>
</file>