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3" r:id="rId3"/>
    <p:sldId id="274" r:id="rId4"/>
    <p:sldId id="275" r:id="rId5"/>
    <p:sldId id="277" r:id="rId6"/>
    <p:sldId id="276" r:id="rId7"/>
    <p:sldId id="263" r:id="rId8"/>
    <p:sldId id="278" r:id="rId9"/>
    <p:sldId id="257" r:id="rId10"/>
    <p:sldId id="258" r:id="rId11"/>
    <p:sldId id="261" r:id="rId12"/>
    <p:sldId id="260" r:id="rId13"/>
    <p:sldId id="259" r:id="rId14"/>
    <p:sldId id="267" r:id="rId15"/>
    <p:sldId id="284" r:id="rId16"/>
    <p:sldId id="270" r:id="rId17"/>
    <p:sldId id="285" r:id="rId18"/>
    <p:sldId id="269" r:id="rId19"/>
    <p:sldId id="268" r:id="rId20"/>
    <p:sldId id="266" r:id="rId21"/>
    <p:sldId id="272" r:id="rId22"/>
    <p:sldId id="286" r:id="rId23"/>
    <p:sldId id="265" r:id="rId24"/>
    <p:sldId id="287" r:id="rId25"/>
    <p:sldId id="271" r:id="rId26"/>
    <p:sldId id="288" r:id="rId27"/>
    <p:sldId id="279" r:id="rId28"/>
    <p:sldId id="289" r:id="rId29"/>
    <p:sldId id="281" r:id="rId30"/>
    <p:sldId id="283" r:id="rId31"/>
    <p:sldId id="282" r:id="rId32"/>
    <p:sldId id="280" r:id="rId33"/>
    <p:sldId id="26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CFF9-8817-447B-9EB3-8E6937525EB0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D5D5B47-0DB6-4A65-9E2E-E36661DA1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51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CFF9-8817-447B-9EB3-8E6937525EB0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5D5B47-0DB6-4A65-9E2E-E36661DA1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86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CFF9-8817-447B-9EB3-8E6937525EB0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5D5B47-0DB6-4A65-9E2E-E36661DA1F5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1800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CFF9-8817-447B-9EB3-8E6937525EB0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5D5B47-0DB6-4A65-9E2E-E36661DA1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536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CFF9-8817-447B-9EB3-8E6937525EB0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5D5B47-0DB6-4A65-9E2E-E36661DA1F5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9480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CFF9-8817-447B-9EB3-8E6937525EB0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5D5B47-0DB6-4A65-9E2E-E36661DA1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104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CFF9-8817-447B-9EB3-8E6937525EB0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5B47-0DB6-4A65-9E2E-E36661DA1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618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CFF9-8817-447B-9EB3-8E6937525EB0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5B47-0DB6-4A65-9E2E-E36661DA1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74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CFF9-8817-447B-9EB3-8E6937525EB0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5B47-0DB6-4A65-9E2E-E36661DA1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87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CFF9-8817-447B-9EB3-8E6937525EB0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5D5B47-0DB6-4A65-9E2E-E36661DA1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10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CFF9-8817-447B-9EB3-8E6937525EB0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D5D5B47-0DB6-4A65-9E2E-E36661DA1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29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CFF9-8817-447B-9EB3-8E6937525EB0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D5D5B47-0DB6-4A65-9E2E-E36661DA1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01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CFF9-8817-447B-9EB3-8E6937525EB0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5B47-0DB6-4A65-9E2E-E36661DA1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68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CFF9-8817-447B-9EB3-8E6937525EB0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5B47-0DB6-4A65-9E2E-E36661DA1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67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CFF9-8817-447B-9EB3-8E6937525EB0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5B47-0DB6-4A65-9E2E-E36661DA1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12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CFF9-8817-447B-9EB3-8E6937525EB0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5D5B47-0DB6-4A65-9E2E-E36661DA1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92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6CFF9-8817-447B-9EB3-8E6937525EB0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D5D5B47-0DB6-4A65-9E2E-E36661DA1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91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ijsrtcse.com/Special-Issue/2021/July/17.pdf" TargetMode="External"/><Relationship Id="rId2" Type="http://schemas.openxmlformats.org/officeDocument/2006/relationships/hyperlink" Target="https://www.ijariit.com/manuscript/gevas-gps-based-emergency-vehicle-detection-syst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jariit.com/manuscript/a-study-on-the-integration-of-gps-in-emergency-service-vehicles/" TargetMode="External"/><Relationship Id="rId4" Type="http://schemas.openxmlformats.org/officeDocument/2006/relationships/hyperlink" Target="https://www.researchgate.net/publication/373058857_Bubble_rupture_viability_of_red_blood_cells_under_resonant_acoustic_standing_waves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3F0A-26EB-0A11-4B4E-96ED67546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0799" y="1247335"/>
            <a:ext cx="8570401" cy="2181665"/>
          </a:xfrm>
        </p:spPr>
        <p:txBody>
          <a:bodyPr>
            <a:normAutofit/>
          </a:bodyPr>
          <a:lstStyle/>
          <a:p>
            <a:pPr algn="ctr"/>
            <a:br>
              <a:rPr lang="en-IN" sz="3600" b="1" dirty="0"/>
            </a:br>
            <a:r>
              <a:rPr lang="en-IN" sz="3600" b="1" u="sng" dirty="0" err="1"/>
              <a:t>AutoConnect</a:t>
            </a:r>
            <a:br>
              <a:rPr lang="en-IN" sz="3600" b="1" dirty="0"/>
            </a:br>
            <a:r>
              <a:rPr lang="en-IN" sz="2000" b="1" dirty="0"/>
              <a:t>Smart Vehicle Service </a:t>
            </a:r>
            <a:r>
              <a:rPr lang="en-IN" sz="2000" b="1" dirty="0" err="1"/>
              <a:t>Center</a:t>
            </a:r>
            <a:r>
              <a:rPr lang="en-IN" sz="2000" b="1" dirty="0"/>
              <a:t> Locator</a:t>
            </a:r>
            <a:br>
              <a:rPr lang="en-IN" sz="8800" b="1" dirty="0"/>
            </a:br>
            <a:endParaRPr lang="en-IN" sz="1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5B958-7AC2-D9EC-E546-6EDEE0BE1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3947" y="4994787"/>
            <a:ext cx="10270129" cy="1465006"/>
          </a:xfrm>
        </p:spPr>
        <p:txBody>
          <a:bodyPr>
            <a:noAutofit/>
          </a:bodyPr>
          <a:lstStyle/>
          <a:p>
            <a:endParaRPr lang="en-IN" sz="1200" dirty="0"/>
          </a:p>
          <a:p>
            <a:r>
              <a:rPr lang="en-US" sz="1200" b="1" dirty="0"/>
              <a:t>Guided by:</a:t>
            </a:r>
            <a:r>
              <a:rPr lang="en-US" sz="1200" dirty="0"/>
              <a:t> Ms. </a:t>
            </a:r>
            <a:r>
              <a:rPr lang="en-IN" sz="1200" dirty="0" err="1"/>
              <a:t>Sreelekshmi</a:t>
            </a:r>
            <a:r>
              <a:rPr lang="en-IN" sz="1200" dirty="0"/>
              <a:t> K S</a:t>
            </a:r>
            <a:r>
              <a:rPr lang="en-IN" sz="1200" b="1" dirty="0"/>
              <a:t>                                                                                                       Presented by:</a:t>
            </a:r>
            <a:r>
              <a:rPr lang="en-IN" sz="1200" dirty="0"/>
              <a:t> P Niranjan                                                     </a:t>
            </a:r>
            <a:br>
              <a:rPr lang="en-US" sz="1200" dirty="0"/>
            </a:br>
            <a:r>
              <a:rPr lang="en-US" sz="1200" dirty="0"/>
              <a:t>Assistant Professor                                                                                                                              S3 MCA</a:t>
            </a:r>
            <a:br>
              <a:rPr lang="en-US" sz="1200" dirty="0"/>
            </a:br>
            <a:r>
              <a:rPr lang="en-US" sz="1200" dirty="0"/>
              <a:t>Department of Computer Application                                                                                           Roll No: 38</a:t>
            </a:r>
          </a:p>
          <a:p>
            <a:r>
              <a:rPr lang="en-US" sz="1200" dirty="0"/>
              <a:t>                                                                                                                                                   </a:t>
            </a:r>
            <a:br>
              <a:rPr lang="en-US" sz="1200" dirty="0"/>
            </a:b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65660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37B7D-D462-AC75-88C4-AE6BDF1B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4B704-BF29-9EE0-FD25-0732E3107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🟢 Pros:</a:t>
            </a:r>
            <a:endParaRPr lang="en-US" dirty="0"/>
          </a:p>
          <a:p>
            <a:r>
              <a:rPr lang="en-IN" dirty="0"/>
              <a:t>Real-Time Information</a:t>
            </a:r>
          </a:p>
          <a:p>
            <a:r>
              <a:rPr lang="en-IN" dirty="0"/>
              <a:t>Online Booking and Scheduling</a:t>
            </a:r>
          </a:p>
          <a:p>
            <a:r>
              <a:rPr lang="en-US" dirty="0"/>
              <a:t>Service Center Listings with Reviews</a:t>
            </a:r>
          </a:p>
          <a:p>
            <a:r>
              <a:rPr lang="en-IN" dirty="0"/>
              <a:t>User-Friendly Interface</a:t>
            </a:r>
          </a:p>
          <a:p>
            <a:r>
              <a:rPr lang="en-IN" dirty="0"/>
              <a:t>Emergency Support Access</a:t>
            </a:r>
            <a:endParaRPr lang="en-US" dirty="0"/>
          </a:p>
          <a:p>
            <a:r>
              <a:rPr lang="en-IN" dirty="0"/>
              <a:t>Centralized Service History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🔴 Cons:</a:t>
            </a:r>
            <a:endParaRPr lang="en-US" dirty="0"/>
          </a:p>
          <a:p>
            <a:r>
              <a:rPr lang="en-IN" dirty="0"/>
              <a:t>Internet Dependency</a:t>
            </a:r>
          </a:p>
          <a:p>
            <a:r>
              <a:rPr lang="en-IN" dirty="0"/>
              <a:t>Limited Digital Literacy</a:t>
            </a:r>
          </a:p>
          <a:p>
            <a:r>
              <a:rPr lang="en-US" dirty="0"/>
              <a:t>Cost of Development and Hosting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4016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2046-6E40-3EC8-4F24-4E67C105E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285" y="221225"/>
            <a:ext cx="9404723" cy="909485"/>
          </a:xfrm>
        </p:spPr>
        <p:txBody>
          <a:bodyPr/>
          <a:lstStyle/>
          <a:p>
            <a:r>
              <a:rPr lang="en-IN" sz="4400" b="1" dirty="0"/>
              <a:t>Literature Review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156F6F-4086-51F1-9334-0944882085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691025"/>
              </p:ext>
            </p:extLst>
          </p:nvPr>
        </p:nvGraphicFramePr>
        <p:xfrm>
          <a:off x="953729" y="1340373"/>
          <a:ext cx="10106392" cy="516858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004612">
                  <a:extLst>
                    <a:ext uri="{9D8B030D-6E8A-4147-A177-3AD203B41FA5}">
                      <a16:colId xmlns:a16="http://schemas.microsoft.com/office/drawing/2014/main" val="3586684972"/>
                    </a:ext>
                  </a:extLst>
                </a:gridCol>
                <a:gridCol w="2025445">
                  <a:extLst>
                    <a:ext uri="{9D8B030D-6E8A-4147-A177-3AD203B41FA5}">
                      <a16:colId xmlns:a16="http://schemas.microsoft.com/office/drawing/2014/main" val="3322873564"/>
                    </a:ext>
                  </a:extLst>
                </a:gridCol>
                <a:gridCol w="2025445">
                  <a:extLst>
                    <a:ext uri="{9D8B030D-6E8A-4147-A177-3AD203B41FA5}">
                      <a16:colId xmlns:a16="http://schemas.microsoft.com/office/drawing/2014/main" val="178855248"/>
                    </a:ext>
                  </a:extLst>
                </a:gridCol>
                <a:gridCol w="2025445">
                  <a:extLst>
                    <a:ext uri="{9D8B030D-6E8A-4147-A177-3AD203B41FA5}">
                      <a16:colId xmlns:a16="http://schemas.microsoft.com/office/drawing/2014/main" val="1933632872"/>
                    </a:ext>
                  </a:extLst>
                </a:gridCol>
                <a:gridCol w="2025445">
                  <a:extLst>
                    <a:ext uri="{9D8B030D-6E8A-4147-A177-3AD203B41FA5}">
                      <a16:colId xmlns:a16="http://schemas.microsoft.com/office/drawing/2014/main" val="2703305708"/>
                    </a:ext>
                  </a:extLst>
                </a:gridCol>
              </a:tblGrid>
              <a:tr h="2466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/>
                        <a:t>AUTHOR</a:t>
                      </a:r>
                      <a:endParaRPr lang="en-IN" sz="1200" dirty="0"/>
                    </a:p>
                  </a:txBody>
                  <a:tcPr marL="26224" marR="26224" marT="13112" marB="131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/>
                        <a:t>YEAR</a:t>
                      </a:r>
                      <a:endParaRPr lang="en-IN" sz="1200"/>
                    </a:p>
                  </a:txBody>
                  <a:tcPr marL="26224" marR="26224" marT="13112" marB="131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/>
                        <a:t>SOURCE</a:t>
                      </a:r>
                      <a:endParaRPr lang="en-IN" sz="1200" dirty="0"/>
                    </a:p>
                  </a:txBody>
                  <a:tcPr marL="26224" marR="26224" marT="13112" marB="131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/>
                        <a:t>TITLE</a:t>
                      </a:r>
                      <a:endParaRPr lang="en-IN" sz="1200"/>
                    </a:p>
                  </a:txBody>
                  <a:tcPr marL="26224" marR="26224" marT="13112" marB="131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/>
                        <a:t>WORK</a:t>
                      </a:r>
                      <a:endParaRPr lang="en-IN" sz="1200" dirty="0"/>
                    </a:p>
                  </a:txBody>
                  <a:tcPr marL="26224" marR="26224" marT="13112" marB="13112" anchor="ctr"/>
                </a:tc>
                <a:extLst>
                  <a:ext uri="{0D108BD9-81ED-4DB2-BD59-A6C34878D82A}">
                    <a16:rowId xmlns:a16="http://schemas.microsoft.com/office/drawing/2014/main" val="4023668628"/>
                  </a:ext>
                </a:extLst>
              </a:tr>
              <a:tr h="14272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Swarali </a:t>
                      </a:r>
                      <a:r>
                        <a:rPr lang="en-IN" sz="1200" dirty="0" err="1"/>
                        <a:t>Degaonkar</a:t>
                      </a:r>
                      <a:r>
                        <a:rPr lang="en-IN" sz="1200" dirty="0"/>
                        <a:t>, Manasi </a:t>
                      </a:r>
                      <a:r>
                        <a:rPr lang="en-IN" sz="1200" dirty="0" err="1"/>
                        <a:t>Khillare</a:t>
                      </a:r>
                      <a:r>
                        <a:rPr lang="en-IN" sz="1200" dirty="0"/>
                        <a:t>, Dr. Aarti Agarkar</a:t>
                      </a:r>
                    </a:p>
                  </a:txBody>
                  <a:tcPr marL="26224" marR="26224" marT="13112" marB="131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2023</a:t>
                      </a:r>
                    </a:p>
                  </a:txBody>
                  <a:tcPr marL="26224" marR="26224" marT="13112" marB="131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IJARIIT</a:t>
                      </a:r>
                    </a:p>
                  </a:txBody>
                  <a:tcPr marL="26224" marR="26224" marT="13112" marB="131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Vehicle Service Automation</a:t>
                      </a:r>
                    </a:p>
                  </a:txBody>
                  <a:tcPr marL="26224" marR="26224" marT="13112" marB="131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Allows to search and communicate for nearby service centers using user’s current location.</a:t>
                      </a:r>
                    </a:p>
                    <a:p>
                      <a:pPr>
                        <a:buNone/>
                      </a:pPr>
                      <a:endParaRPr lang="en-US" sz="1200" dirty="0"/>
                    </a:p>
                  </a:txBody>
                  <a:tcPr marL="26224" marR="26224" marT="13112" marB="13112" anchor="ctr"/>
                </a:tc>
                <a:extLst>
                  <a:ext uri="{0D108BD9-81ED-4DB2-BD59-A6C34878D82A}">
                    <a16:rowId xmlns:a16="http://schemas.microsoft.com/office/drawing/2014/main" val="3476492393"/>
                  </a:ext>
                </a:extLst>
              </a:tr>
              <a:tr h="90783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Sathwik Krishna L, </a:t>
                      </a:r>
                    </a:p>
                    <a:p>
                      <a:pPr>
                        <a:buNone/>
                      </a:pPr>
                      <a:r>
                        <a:rPr lang="en-IN" sz="1200" dirty="0"/>
                        <a:t>Siva Rama Krishna S. </a:t>
                      </a:r>
                    </a:p>
                  </a:txBody>
                  <a:tcPr marL="26224" marR="26224" marT="13112" marB="131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2021</a:t>
                      </a:r>
                    </a:p>
                  </a:txBody>
                  <a:tcPr marL="26224" marR="26224" marT="13112" marB="131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IJSRCSEIT</a:t>
                      </a:r>
                    </a:p>
                  </a:txBody>
                  <a:tcPr marL="26224" marR="26224" marT="13112" marB="131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Vehicle Breakdown Service Provider System</a:t>
                      </a:r>
                    </a:p>
                  </a:txBody>
                  <a:tcPr marL="26224" marR="26224" marT="13112" marB="131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Web-based application t</a:t>
                      </a:r>
                      <a:r>
                        <a:rPr lang="en-US" sz="1200" dirty="0"/>
                        <a:t>hat connects users to nearby mechanics in case of breakdown.</a:t>
                      </a:r>
                    </a:p>
                  </a:txBody>
                  <a:tcPr marL="26224" marR="26224" marT="13112" marB="13112" anchor="ctr"/>
                </a:tc>
                <a:extLst>
                  <a:ext uri="{0D108BD9-81ED-4DB2-BD59-A6C34878D82A}">
                    <a16:rowId xmlns:a16="http://schemas.microsoft.com/office/drawing/2014/main" val="2105959090"/>
                  </a:ext>
                </a:extLst>
              </a:tr>
              <a:tr h="7313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200" dirty="0"/>
                        <a:t>M. A. R. Kumar, </a:t>
                      </a:r>
                    </a:p>
                    <a:p>
                      <a:pPr>
                        <a:buNone/>
                      </a:pPr>
                      <a:r>
                        <a:rPr lang="sv-SE" sz="1200" dirty="0"/>
                        <a:t>K. N. Rama Krishna.</a:t>
                      </a:r>
                      <a:endParaRPr lang="en-IN" sz="1200" dirty="0"/>
                    </a:p>
                  </a:txBody>
                  <a:tcPr marL="26224" marR="26224" marT="13112" marB="131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2022</a:t>
                      </a:r>
                    </a:p>
                  </a:txBody>
                  <a:tcPr marL="26224" marR="26224" marT="13112" marB="131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 err="1"/>
                        <a:t>i</a:t>
                      </a:r>
                      <a:r>
                        <a:rPr lang="en-IN" sz="1200" dirty="0"/>
                        <a:t>‑manager’s Journal</a:t>
                      </a:r>
                    </a:p>
                  </a:txBody>
                  <a:tcPr marL="26224" marR="26224" marT="13112" marB="131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Automatic Car Service Recommendation System</a:t>
                      </a:r>
                      <a:endParaRPr lang="en-US" sz="1200" dirty="0"/>
                    </a:p>
                  </a:txBody>
                  <a:tcPr marL="26224" marR="26224" marT="13112" marB="131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Uses </a:t>
                      </a:r>
                      <a:r>
                        <a:rPr lang="en-US" sz="1200" dirty="0"/>
                        <a:t>machine learning to automatically detect car damage.</a:t>
                      </a:r>
                    </a:p>
                  </a:txBody>
                  <a:tcPr marL="26224" marR="26224" marT="13112" marB="13112" anchor="ctr"/>
                </a:tc>
                <a:extLst>
                  <a:ext uri="{0D108BD9-81ED-4DB2-BD59-A6C34878D82A}">
                    <a16:rowId xmlns:a16="http://schemas.microsoft.com/office/drawing/2014/main" val="4117400617"/>
                  </a:ext>
                </a:extLst>
              </a:tr>
              <a:tr h="8278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Dinesh S. </a:t>
                      </a:r>
                      <a:r>
                        <a:rPr lang="en-IN" sz="1200" dirty="0" err="1"/>
                        <a:t>Bhadane</a:t>
                      </a:r>
                      <a:r>
                        <a:rPr lang="en-IN" sz="1200" dirty="0"/>
                        <a:t>, </a:t>
                      </a:r>
                    </a:p>
                    <a:p>
                      <a:pPr>
                        <a:buNone/>
                      </a:pPr>
                      <a:r>
                        <a:rPr lang="en-IN" sz="1200" dirty="0"/>
                        <a:t>Pritam B. Bharati.</a:t>
                      </a:r>
                    </a:p>
                  </a:txBody>
                  <a:tcPr marL="26224" marR="26224" marT="13112" marB="131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2023</a:t>
                      </a:r>
                    </a:p>
                  </a:txBody>
                  <a:tcPr marL="26224" marR="26224" marT="13112" marB="131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ResearchGate</a:t>
                      </a:r>
                    </a:p>
                  </a:txBody>
                  <a:tcPr marL="26224" marR="26224" marT="13112" marB="131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Review on GSM and GPS Based Vehicle Tracking System</a:t>
                      </a:r>
                    </a:p>
                  </a:txBody>
                  <a:tcPr marL="26224" marR="26224" marT="13112" marB="131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Survey of vehicle tracking technologies including GSM modules and GPS integration</a:t>
                      </a:r>
                    </a:p>
                  </a:txBody>
                  <a:tcPr marL="26224" marR="26224" marT="13112" marB="13112" anchor="ctr"/>
                </a:tc>
                <a:extLst>
                  <a:ext uri="{0D108BD9-81ED-4DB2-BD59-A6C34878D82A}">
                    <a16:rowId xmlns:a16="http://schemas.microsoft.com/office/drawing/2014/main" val="3730616482"/>
                  </a:ext>
                </a:extLst>
              </a:tr>
              <a:tr h="10276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Dr. Raghu R,</a:t>
                      </a:r>
                    </a:p>
                    <a:p>
                      <a:pPr>
                        <a:buNone/>
                      </a:pPr>
                      <a:r>
                        <a:rPr lang="en-IN" sz="1200" dirty="0"/>
                        <a:t>Dr. Mala K. M..</a:t>
                      </a:r>
                    </a:p>
                  </a:txBody>
                  <a:tcPr marL="26224" marR="26224" marT="13112" marB="131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2023</a:t>
                      </a:r>
                    </a:p>
                  </a:txBody>
                  <a:tcPr marL="26224" marR="26224" marT="13112" marB="131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IJARIIT</a:t>
                      </a:r>
                    </a:p>
                  </a:txBody>
                  <a:tcPr marL="26224" marR="26224" marT="13112" marB="131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Integration of GPS in Emergency Service Vehicles</a:t>
                      </a:r>
                    </a:p>
                  </a:txBody>
                  <a:tcPr marL="26224" marR="26224" marT="13112" marB="131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Focused on using GPS to dynamically control traffic lights to prioritize ambulances and emergency vehicles.</a:t>
                      </a:r>
                    </a:p>
                  </a:txBody>
                  <a:tcPr marL="26224" marR="26224" marT="13112" marB="13112" anchor="ctr"/>
                </a:tc>
                <a:extLst>
                  <a:ext uri="{0D108BD9-81ED-4DB2-BD59-A6C34878D82A}">
                    <a16:rowId xmlns:a16="http://schemas.microsoft.com/office/drawing/2014/main" val="690607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037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7DDD4-2C7D-9D9B-A31C-820F8FAFF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/>
              <a:t>System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7BDBC-FC41-2A19-54B2-6BD6C0C6A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3909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b="1" dirty="0"/>
              <a:t>Processor</a:t>
            </a:r>
            <a:r>
              <a:rPr lang="en-US" sz="2000" dirty="0"/>
              <a:t>: Intel i3 or above (or equivalent AMD)</a:t>
            </a:r>
          </a:p>
          <a:p>
            <a:r>
              <a:rPr lang="en-US" sz="2000" b="1" dirty="0"/>
              <a:t>RAM</a:t>
            </a:r>
            <a:r>
              <a:rPr lang="en-US" sz="2000" dirty="0"/>
              <a:t>: Minimum 4 GB (8 GB recommended)</a:t>
            </a:r>
          </a:p>
          <a:p>
            <a:r>
              <a:rPr lang="en-US" sz="2000" b="1" dirty="0"/>
              <a:t>Memory</a:t>
            </a:r>
            <a:r>
              <a:rPr lang="en-US" sz="2000" dirty="0"/>
              <a:t>: 500 MB or above </a:t>
            </a:r>
          </a:p>
          <a:p>
            <a:r>
              <a:rPr lang="en-US" sz="2000" b="1" dirty="0"/>
              <a:t>Operating System</a:t>
            </a:r>
            <a:r>
              <a:rPr lang="en-US" sz="2000" dirty="0"/>
              <a:t>: Windows / Linux / macOS</a:t>
            </a:r>
          </a:p>
          <a:p>
            <a:r>
              <a:rPr lang="en-US" sz="2000" b="1" dirty="0"/>
              <a:t>Internet:</a:t>
            </a:r>
            <a:r>
              <a:rPr lang="en-US" sz="2000" dirty="0"/>
              <a:t> A stable internet connection</a:t>
            </a:r>
            <a:endParaRPr lang="en-US" sz="2000" b="1" dirty="0"/>
          </a:p>
          <a:p>
            <a:r>
              <a:rPr lang="en-IN" sz="2000" b="1" dirty="0"/>
              <a:t>Browser</a:t>
            </a:r>
            <a:r>
              <a:rPr lang="en-IN" sz="2000" dirty="0"/>
              <a:t>: Any kind of internet browsers</a:t>
            </a:r>
          </a:p>
        </p:txBody>
      </p:sp>
    </p:spTree>
    <p:extLst>
      <p:ext uri="{BB962C8B-B14F-4D97-AF65-F5344CB8AC3E}">
        <p14:creationId xmlns:p14="http://schemas.microsoft.com/office/powerpoint/2010/main" val="3825585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F00E6-0154-FAAA-FB6F-48D7A219E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/>
              <a:t>Modules of Proposed System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64F113-AA46-9D69-2916-AE5D54C2DB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54363" y="2021054"/>
            <a:ext cx="7243831" cy="3669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Management Module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Service Center Management Module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Booking &amp; Scheduling Module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Review &amp; Rating Module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400" dirty="0">
                <a:solidFill>
                  <a:schemeClr val="tx1"/>
                </a:solidFill>
              </a:rPr>
              <a:t>Admin Module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1032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20D7B-C2C2-3EA9-75DB-2F251EAD7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FC6EE-359B-3028-8DAF-905C3B15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313" y="2148110"/>
            <a:ext cx="8911687" cy="1280890"/>
          </a:xfrm>
        </p:spPr>
        <p:txBody>
          <a:bodyPr>
            <a:normAutofit/>
          </a:bodyPr>
          <a:lstStyle/>
          <a:p>
            <a:r>
              <a:rPr lang="en-IN" sz="4400" b="1" dirty="0"/>
              <a:t>ER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FC532-5A34-1266-5B1B-E158AD27F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675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5E4A3-162B-6E52-A139-605A21530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74B761A-CC92-6AD3-346C-D417AA048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D0E4FE6-5535-1D06-1639-2E9714830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61" y="1081548"/>
            <a:ext cx="10392697" cy="5456905"/>
          </a:xfrm>
        </p:spPr>
      </p:pic>
    </p:spTree>
    <p:extLst>
      <p:ext uri="{BB962C8B-B14F-4D97-AF65-F5344CB8AC3E}">
        <p14:creationId xmlns:p14="http://schemas.microsoft.com/office/powerpoint/2010/main" val="3469931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541BE-5C6B-1267-5323-50272A9CF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DB3F-1816-D3DF-8608-F482B333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7725" y="2741521"/>
            <a:ext cx="8911687" cy="1280890"/>
          </a:xfrm>
        </p:spPr>
        <p:txBody>
          <a:bodyPr>
            <a:normAutofit/>
          </a:bodyPr>
          <a:lstStyle/>
          <a:p>
            <a:r>
              <a:rPr lang="en-IN" sz="4400" b="1" dirty="0"/>
              <a:t>Data Flow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19CEA-ADD9-2E7A-05EB-5FC521388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121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82698-0552-ED69-5A53-D56D98455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8324FF-44DA-789F-95F6-29AB4A491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84" y="1101213"/>
            <a:ext cx="10442727" cy="527009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4968CA-EC6D-2EBD-7D10-C66E8F7CBF18}"/>
              </a:ext>
            </a:extLst>
          </p:cNvPr>
          <p:cNvSpPr txBox="1"/>
          <p:nvPr/>
        </p:nvSpPr>
        <p:spPr>
          <a:xfrm>
            <a:off x="2514266" y="624110"/>
            <a:ext cx="609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LEVEL </a:t>
            </a:r>
            <a:r>
              <a:rPr lang="en-IN" dirty="0"/>
              <a:t> </a:t>
            </a:r>
            <a:r>
              <a:rPr lang="en-IN" b="1" dirty="0"/>
              <a:t>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27C521-85B9-88CF-AE78-44C020FE8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141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70C05-F506-6BE5-DF4C-3ACA265E0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C461CE-80A8-7FFA-0ACE-5A61DED47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529" y="1081548"/>
            <a:ext cx="10343536" cy="54755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2BCCC6-3EC6-6EEF-74A3-270897C65B1F}"/>
              </a:ext>
            </a:extLst>
          </p:cNvPr>
          <p:cNvSpPr txBox="1"/>
          <p:nvPr/>
        </p:nvSpPr>
        <p:spPr>
          <a:xfrm>
            <a:off x="1887793" y="300944"/>
            <a:ext cx="7278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LEVEL 1</a:t>
            </a:r>
          </a:p>
          <a:p>
            <a:r>
              <a:rPr lang="en-IN" b="1" dirty="0"/>
              <a:t>ADMIN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9182C7-7FC5-14F3-7FA4-7C158315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4077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86AEF-4ED9-E53C-CCFC-7A26DFDE8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A65AD79-65A2-C6A4-9652-E8479DADF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65" y="1264555"/>
            <a:ext cx="11179712" cy="5593445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D614E8-F072-6584-BDAF-1A54D7FFA96F}"/>
              </a:ext>
            </a:extLst>
          </p:cNvPr>
          <p:cNvSpPr txBox="1"/>
          <p:nvPr/>
        </p:nvSpPr>
        <p:spPr>
          <a:xfrm>
            <a:off x="1553498" y="346348"/>
            <a:ext cx="4296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LEVEL 1</a:t>
            </a:r>
            <a:br>
              <a:rPr lang="en-IN" b="1" dirty="0"/>
            </a:br>
            <a:r>
              <a:rPr lang="en-IN" b="1" dirty="0"/>
              <a:t>USER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A99315-8BC6-AB83-AEA6-B8C862951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184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EBCB9-D005-7C5B-5FFC-62753E36C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5A4CB-4B9B-02FC-7F36-51546DEE3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5522" y="614278"/>
            <a:ext cx="8911687" cy="1280890"/>
          </a:xfrm>
        </p:spPr>
        <p:txBody>
          <a:bodyPr>
            <a:normAutofit/>
          </a:bodyPr>
          <a:lstStyle/>
          <a:p>
            <a:r>
              <a:rPr lang="en-IN" sz="4400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79839-4274-C263-C76A-4AC8CDD58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690" y="1543663"/>
            <a:ext cx="9950245" cy="5102944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Introduction</a:t>
            </a:r>
          </a:p>
          <a:p>
            <a:r>
              <a:rPr lang="en-IN" dirty="0"/>
              <a:t>Abstract</a:t>
            </a:r>
          </a:p>
          <a:p>
            <a:r>
              <a:rPr lang="en-IN" dirty="0"/>
              <a:t>Scope &amp; Objective</a:t>
            </a:r>
          </a:p>
          <a:p>
            <a:r>
              <a:rPr lang="en-IN" dirty="0"/>
              <a:t>Feasibility Study</a:t>
            </a:r>
          </a:p>
          <a:p>
            <a:r>
              <a:rPr lang="en-IN" dirty="0"/>
              <a:t>Existing System</a:t>
            </a:r>
          </a:p>
          <a:p>
            <a:r>
              <a:rPr lang="en-IN" dirty="0"/>
              <a:t>Proposed System</a:t>
            </a:r>
          </a:p>
          <a:p>
            <a:r>
              <a:rPr lang="en-IN" dirty="0"/>
              <a:t>Literature Review</a:t>
            </a:r>
          </a:p>
          <a:p>
            <a:r>
              <a:rPr lang="en-IN" dirty="0"/>
              <a:t>System Specifications</a:t>
            </a:r>
          </a:p>
          <a:p>
            <a:r>
              <a:rPr lang="en-IN" dirty="0"/>
              <a:t>Modules of Proposed System</a:t>
            </a:r>
          </a:p>
          <a:p>
            <a:r>
              <a:rPr lang="en-IN" dirty="0"/>
              <a:t>Diagrams : ER, DFD, Use Case Diagram, Class Diagram, Sequence Diagram, System Architecture</a:t>
            </a:r>
          </a:p>
          <a:p>
            <a:r>
              <a:rPr lang="en-IN" dirty="0"/>
              <a:t>Result Analysis</a:t>
            </a:r>
          </a:p>
          <a:p>
            <a:r>
              <a:rPr lang="en-IN" dirty="0"/>
              <a:t>Conclusion</a:t>
            </a:r>
          </a:p>
          <a:p>
            <a:r>
              <a:rPr lang="en-IN" dirty="0"/>
              <a:t>Future Scope</a:t>
            </a:r>
          </a:p>
          <a:p>
            <a:r>
              <a:rPr lang="en-IN" dirty="0"/>
              <a:t>References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8291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87D60-C0A4-B69C-9BE9-4996D5916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7B0B9F-FDD0-4DFD-92B7-FEA3E1C45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13" y="1150375"/>
            <a:ext cx="10559845" cy="557488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0F2FC6-52A6-3C51-98F6-148648FA4F36}"/>
              </a:ext>
            </a:extLst>
          </p:cNvPr>
          <p:cNvSpPr txBox="1"/>
          <p:nvPr/>
        </p:nvSpPr>
        <p:spPr>
          <a:xfrm>
            <a:off x="1474839" y="300944"/>
            <a:ext cx="6833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LEVEL 1</a:t>
            </a:r>
            <a:br>
              <a:rPr lang="en-IN" b="1" dirty="0"/>
            </a:br>
            <a:r>
              <a:rPr lang="en-IN" b="1" dirty="0"/>
              <a:t>SERVICE PROVIDER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910E9F-214E-F539-502D-6F74B61CA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2054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B0CF9-D45C-4E96-8DD0-825902DC2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6581-7C7A-F242-7C75-5264B988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0241" y="2570897"/>
            <a:ext cx="8911687" cy="1280890"/>
          </a:xfrm>
        </p:spPr>
        <p:txBody>
          <a:bodyPr>
            <a:normAutofit/>
          </a:bodyPr>
          <a:lstStyle/>
          <a:p>
            <a:r>
              <a:rPr lang="en-IN" sz="4400" b="1" dirty="0"/>
              <a:t>Use Case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98EEF-4D37-674B-5F0B-9DD6533E5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255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DD936-CDBF-A4D2-59B6-4048FCB51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0119DE-BC5B-1B19-94E1-0B907AB6C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123" y="855407"/>
            <a:ext cx="8809703" cy="583052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8A06C68-0BEE-7F21-2498-CE09F1B9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719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C7A1A-7927-40E8-D051-B509DFF4E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C5B74-66F4-EE69-F748-C03F4512B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7055" y="2315259"/>
            <a:ext cx="8911687" cy="1280890"/>
          </a:xfrm>
        </p:spPr>
        <p:txBody>
          <a:bodyPr>
            <a:normAutofit/>
          </a:bodyPr>
          <a:lstStyle/>
          <a:p>
            <a:r>
              <a:rPr lang="en-IN" sz="4400" b="1" dirty="0"/>
              <a:t>Class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850DB-A6BC-2EF5-7799-00733112D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211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40351-BBAE-4D78-D3D3-9D324AD2B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A379F6-BB0A-1483-6680-AB420E625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117" y="1002891"/>
            <a:ext cx="9094838" cy="5673213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99AE7A-46EF-8949-41D5-1680F0EF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896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E8839-86F6-C9FA-E536-C412E506C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47D06-A410-B239-09F4-087A1EF2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9570" y="2462742"/>
            <a:ext cx="8911687" cy="1280890"/>
          </a:xfrm>
        </p:spPr>
        <p:txBody>
          <a:bodyPr>
            <a:normAutofit/>
          </a:bodyPr>
          <a:lstStyle/>
          <a:p>
            <a:r>
              <a:rPr lang="en-IN" sz="4400" b="1" dirty="0"/>
              <a:t>Sequence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E2DBE-0678-0B55-E21C-068072749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763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E3685-7820-4F6E-8C65-CA89CE32C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7168B4-D31A-141A-0984-D1D7F30CA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45" y="963561"/>
            <a:ext cx="10589342" cy="5751871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662A276-FABB-8443-BC66-429F2F6FC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60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9DBF1-B7DF-303F-F9EB-3BB3D2C7C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EE25-9A49-FD18-AD78-069FDF55D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9570" y="2669220"/>
            <a:ext cx="8911687" cy="1280890"/>
          </a:xfrm>
        </p:spPr>
        <p:txBody>
          <a:bodyPr>
            <a:normAutofit/>
          </a:bodyPr>
          <a:lstStyle/>
          <a:p>
            <a:r>
              <a:rPr lang="en-IN" sz="4400" b="1" dirty="0"/>
              <a:t>System Architecture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1D8F0-29A1-40DA-8B42-5744C6DD6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455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6AC17-A91A-9E58-FCA2-16BF67643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7C14396-2330-1461-81A5-3E86D805F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013" y="1002890"/>
            <a:ext cx="9881419" cy="565354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B527347-0253-857D-E41B-C9499FF9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045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C7998-5DB5-8E83-1B9C-D36043D08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C5CE1-2621-43A5-7989-02CA3B6DC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Result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48892-3D9C-7415-4F34-75395DD70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25" y="1905000"/>
            <a:ext cx="9347150" cy="4080387"/>
          </a:xfrm>
        </p:spPr>
        <p:txBody>
          <a:bodyPr>
            <a:normAutofit/>
          </a:bodyPr>
          <a:lstStyle/>
          <a:p>
            <a:r>
              <a:rPr lang="en-US" sz="2000" dirty="0"/>
              <a:t>Allows users to easily find and book services from nearby approved service centers.</a:t>
            </a:r>
          </a:p>
          <a:p>
            <a:r>
              <a:rPr lang="en-US" sz="2000" dirty="0"/>
              <a:t>Response time for emergency and regular service requests is reduced compared to manual booking.</a:t>
            </a:r>
          </a:p>
          <a:p>
            <a:r>
              <a:rPr lang="en-US" sz="2000" dirty="0"/>
              <a:t>Review and Rating feature helps users choose better service centers and improves transparency.</a:t>
            </a:r>
          </a:p>
          <a:p>
            <a:r>
              <a:rPr lang="en-US" sz="2000" dirty="0"/>
              <a:t>Service providers can manage bookings, customers, and services more efficiently using their dashboard.</a:t>
            </a:r>
          </a:p>
          <a:p>
            <a:r>
              <a:rPr lang="en-US" sz="2000" dirty="0"/>
              <a:t>Works smoothly with multiple users and can be expanded with more features in the future.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6971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76E6C-A760-116C-96CE-080A2E0D2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9F6C7-7240-44D0-0258-78478D7D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5522" y="614278"/>
            <a:ext cx="8911687" cy="1280890"/>
          </a:xfrm>
        </p:spPr>
        <p:txBody>
          <a:bodyPr>
            <a:normAutofit/>
          </a:bodyPr>
          <a:lstStyle/>
          <a:p>
            <a:r>
              <a:rPr lang="en-IN" sz="44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3E7AB-4663-FCBB-EBBD-7A1BBA809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798" y="1895168"/>
            <a:ext cx="8915400" cy="4773561"/>
          </a:xfrm>
        </p:spPr>
        <p:txBody>
          <a:bodyPr>
            <a:normAutofit/>
          </a:bodyPr>
          <a:lstStyle/>
          <a:p>
            <a:r>
              <a:rPr lang="en-US" sz="2000" dirty="0"/>
              <a:t>This project focuses on developing a </a:t>
            </a:r>
            <a:r>
              <a:rPr lang="en-US" sz="2000" b="1" dirty="0"/>
              <a:t>Service Center Management System</a:t>
            </a:r>
            <a:r>
              <a:rPr lang="en-US" sz="2000" dirty="0"/>
              <a:t> that connects </a:t>
            </a:r>
            <a:r>
              <a:rPr lang="en-US" sz="2000" b="1" dirty="0"/>
              <a:t>users, and service centers</a:t>
            </a:r>
            <a:r>
              <a:rPr lang="en-US" sz="2000" dirty="0"/>
              <a:t> through a structured digital platform.</a:t>
            </a:r>
          </a:p>
          <a:p>
            <a:r>
              <a:rPr lang="en-US" sz="2000" dirty="0"/>
              <a:t>The system allows users to </a:t>
            </a:r>
            <a:r>
              <a:rPr lang="en-US" sz="2000" b="1" dirty="0"/>
              <a:t>alert for </a:t>
            </a:r>
            <a:r>
              <a:rPr lang="en-US" sz="2000" b="1" dirty="0" err="1"/>
              <a:t>emergency,book</a:t>
            </a:r>
            <a:r>
              <a:rPr lang="en-US" sz="2000" b="1" dirty="0"/>
              <a:t> services</a:t>
            </a:r>
            <a:r>
              <a:rPr lang="en-US" sz="2000" dirty="0"/>
              <a:t>, </a:t>
            </a:r>
            <a:r>
              <a:rPr lang="en-US" sz="2000" b="1" dirty="0"/>
              <a:t>rate and review service centers</a:t>
            </a:r>
            <a:r>
              <a:rPr lang="en-US" sz="2000" dirty="0"/>
              <a:t>, while service centers can </a:t>
            </a:r>
            <a:r>
              <a:rPr lang="en-US" sz="2000" b="1" dirty="0"/>
              <a:t>manage bookings and monitor feedback</a:t>
            </a:r>
            <a:r>
              <a:rPr lang="en-US" sz="2000" dirty="0"/>
              <a:t> of users.</a:t>
            </a:r>
          </a:p>
          <a:p>
            <a:r>
              <a:rPr lang="en-US" sz="2000" dirty="0"/>
              <a:t> By integrating booking, review, and management features, the project aims to improve </a:t>
            </a:r>
            <a:r>
              <a:rPr lang="en-US" sz="2000" b="1" dirty="0"/>
              <a:t>efficiency, transparency, and customer satisfaction</a:t>
            </a:r>
            <a:r>
              <a:rPr lang="en-US" sz="2000" dirty="0"/>
              <a:t> in service operations.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70623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12C19-2D32-8F2A-A899-0F59BFB17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0B8F8-B003-0D14-1BCC-1F5FF164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26FB6-A6EF-2C90-D024-BFB1C4CEA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328" y="1779638"/>
            <a:ext cx="9455304" cy="3991897"/>
          </a:xfrm>
        </p:spPr>
        <p:txBody>
          <a:bodyPr>
            <a:normAutofit/>
          </a:bodyPr>
          <a:lstStyle/>
          <a:p>
            <a:r>
              <a:rPr lang="en-US" sz="2000" dirty="0"/>
              <a:t>The project successfully bridges the gap between users and service providers through a unified digital platform.</a:t>
            </a:r>
          </a:p>
          <a:p>
            <a:r>
              <a:rPr lang="en-US" sz="2000" dirty="0"/>
              <a:t>Simplifies booking, tracking, and managing vehicle services efficiently.</a:t>
            </a:r>
          </a:p>
          <a:p>
            <a:r>
              <a:rPr lang="en-US" sz="2000" dirty="0"/>
              <a:t>Admin approval ensures authenticity and reliability of registered service providers.</a:t>
            </a:r>
          </a:p>
          <a:p>
            <a:r>
              <a:rPr lang="en-US" sz="2000" dirty="0"/>
              <a:t>Improves transparency, communication, and overall user satisfaction.</a:t>
            </a:r>
          </a:p>
          <a:p>
            <a:r>
              <a:rPr lang="en-US" sz="2000" dirty="0"/>
              <a:t>Demonstrates effective use of web technologies for real-world problem solving. </a:t>
            </a:r>
          </a:p>
          <a:p>
            <a:r>
              <a:rPr lang="en-US" sz="2000" dirty="0"/>
              <a:t>With future enhancements, the platform can evolve into a complete vehicle service management ecosystem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746530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A7925-BF48-97D7-ECDB-AE85401C8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E8182-42A6-ED7D-6197-37B710D15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Future Scope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C5E0D-70C8-E174-B4F5-A08CA9D30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005" y="1779639"/>
            <a:ext cx="8915400" cy="4267200"/>
          </a:xfrm>
        </p:spPr>
        <p:txBody>
          <a:bodyPr>
            <a:noAutofit/>
          </a:bodyPr>
          <a:lstStyle/>
          <a:p>
            <a:r>
              <a:rPr lang="en-US" sz="2000" b="1" dirty="0"/>
              <a:t>Mobile Application:</a:t>
            </a:r>
            <a:r>
              <a:rPr lang="en-US" sz="2000" dirty="0"/>
              <a:t> Develop a dedicated Android and iOS app for easier access and notifications</a:t>
            </a:r>
          </a:p>
          <a:p>
            <a:r>
              <a:rPr lang="en-US" sz="2000" b="1" dirty="0"/>
              <a:t>Online Payment Integration:</a:t>
            </a:r>
            <a:r>
              <a:rPr lang="en-US" sz="2000" dirty="0"/>
              <a:t> Add secure UPI/card payment options for booking and billing.</a:t>
            </a:r>
          </a:p>
          <a:p>
            <a:r>
              <a:rPr lang="en-US" sz="2000" b="1" dirty="0"/>
              <a:t>Live Tracking:</a:t>
            </a:r>
            <a:r>
              <a:rPr lang="en-US" sz="2000" dirty="0"/>
              <a:t> Enable real-time tracking of service personnel or repair status.</a:t>
            </a:r>
          </a:p>
          <a:p>
            <a:r>
              <a:rPr lang="en-US" sz="2000" b="1" dirty="0"/>
              <a:t>AI-Based Service Recommendations:</a:t>
            </a:r>
            <a:r>
              <a:rPr lang="en-US" sz="2000" dirty="0"/>
              <a:t> Suggest best service centers based on user location and reviews.</a:t>
            </a:r>
          </a:p>
          <a:p>
            <a:r>
              <a:rPr lang="en-US" sz="2000" b="1" dirty="0"/>
              <a:t>Chat Support:</a:t>
            </a:r>
            <a:r>
              <a:rPr lang="en-US" sz="2000" dirty="0"/>
              <a:t> Integrate real-time chat between users and service providers for faster communication.</a:t>
            </a:r>
          </a:p>
          <a:p>
            <a:r>
              <a:rPr lang="en-US" sz="2000" b="1" dirty="0"/>
              <a:t>Automated Feedback System:</a:t>
            </a:r>
            <a:r>
              <a:rPr lang="en-US" sz="2000" dirty="0"/>
              <a:t> Use analytics to automatically evaluate and rank service centers.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12690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29FDB-D3E0-F62F-68E6-649C56A23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4BEE8-3AF7-E111-8D39-56A37A5D8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1608B-531D-6D12-B1C5-BD428B510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173" y="1818967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Laxman Krishnan, Arathy S.(2021).</a:t>
            </a:r>
            <a:r>
              <a:rPr lang="en-US" dirty="0"/>
              <a:t> GPS-Based Emergency Vehicle Detection System. </a:t>
            </a:r>
            <a:r>
              <a:rPr lang="en-IN" i="1" dirty="0"/>
              <a:t>IJARIIT</a:t>
            </a:r>
            <a:r>
              <a:rPr lang="en-IN" dirty="0"/>
              <a:t>. </a:t>
            </a:r>
            <a:r>
              <a:rPr lang="en-IN" dirty="0">
                <a:hlinkClick r:id="rId2"/>
              </a:rPr>
              <a:t>https://www.ijariit.com/manuscript/gevas-gps-based-emergency-vehicle-detection-system</a:t>
            </a:r>
            <a:endParaRPr lang="en-IN" dirty="0"/>
          </a:p>
          <a:p>
            <a:r>
              <a:rPr lang="en-IN" dirty="0"/>
              <a:t>Sathwik Krishna L, Siva Rama Krishna S.(2021). </a:t>
            </a:r>
            <a:r>
              <a:rPr lang="en-US" dirty="0"/>
              <a:t>Vehicle Breakdown Service Provider System. </a:t>
            </a:r>
            <a:r>
              <a:rPr lang="en-US" i="1" dirty="0"/>
              <a:t>IJSRCSEIT</a:t>
            </a:r>
            <a:r>
              <a:rPr lang="en-US" dirty="0"/>
              <a:t>. </a:t>
            </a:r>
            <a:r>
              <a:rPr lang="en-US" dirty="0">
                <a:hlinkClick r:id="rId3"/>
              </a:rPr>
              <a:t>https://ijsrtcse.com/Special-Issue/2021/July/17.pdf</a:t>
            </a:r>
            <a:endParaRPr lang="en-US" dirty="0"/>
          </a:p>
          <a:p>
            <a:r>
              <a:rPr lang="en-IN" dirty="0"/>
              <a:t>Dinesh S. </a:t>
            </a:r>
            <a:r>
              <a:rPr lang="en-IN" dirty="0" err="1"/>
              <a:t>Bhadane</a:t>
            </a:r>
            <a:r>
              <a:rPr lang="en-IN" dirty="0"/>
              <a:t>, Pritam B. Bharati.(2023). </a:t>
            </a:r>
            <a:r>
              <a:rPr lang="en-US" dirty="0"/>
              <a:t>GSM and GPS Based Vehicle Tracking System. </a:t>
            </a:r>
            <a:r>
              <a:rPr lang="en-IN" dirty="0"/>
              <a:t>ResearchGate. </a:t>
            </a:r>
            <a:r>
              <a:rPr lang="en-IN" dirty="0">
                <a:hlinkClick r:id="rId4"/>
              </a:rPr>
              <a:t>https://www.researchgate.net/publication/373058857_Bubble_rupture_viability_of_red_blood_cells_under_resonant_acoustic_standing_waves</a:t>
            </a:r>
            <a:endParaRPr lang="en-IN" dirty="0"/>
          </a:p>
          <a:p>
            <a:r>
              <a:rPr lang="en-IN" dirty="0"/>
              <a:t>Dr. Raghu R., Dr. Mala K. M.(2023). </a:t>
            </a:r>
            <a:r>
              <a:rPr lang="en-US" dirty="0"/>
              <a:t>Integration of GPS in Emergency Service Vehicles. </a:t>
            </a:r>
            <a:r>
              <a:rPr lang="en-IN" dirty="0"/>
              <a:t>IJARIIT. </a:t>
            </a:r>
            <a:r>
              <a:rPr lang="en-IN" dirty="0">
                <a:hlinkClick r:id="rId5"/>
              </a:rPr>
              <a:t>https://www.ijariit.com/manuscript/a-study-on-the-integration-of-gps-in-emergency-service-vehicles/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4989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BCB94E-C734-B179-24D7-4E706D2E7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0" y="2052918"/>
            <a:ext cx="8132563" cy="14965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7200" b="1" dirty="0"/>
              <a:t>    Thank You!</a:t>
            </a:r>
          </a:p>
        </p:txBody>
      </p:sp>
    </p:spTree>
    <p:extLst>
      <p:ext uri="{BB962C8B-B14F-4D97-AF65-F5344CB8AC3E}">
        <p14:creationId xmlns:p14="http://schemas.microsoft.com/office/powerpoint/2010/main" val="69158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7C519-8B0D-5613-2777-380964B57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36646-1CDE-0D5A-9D3F-840E72A9D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5522" y="614278"/>
            <a:ext cx="8911687" cy="1280890"/>
          </a:xfrm>
        </p:spPr>
        <p:txBody>
          <a:bodyPr>
            <a:normAutofit/>
          </a:bodyPr>
          <a:lstStyle/>
          <a:p>
            <a:r>
              <a:rPr lang="en-IN" sz="4400" b="1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755FC-0836-292D-8681-7B4221187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798" y="1895168"/>
            <a:ext cx="8915400" cy="4773561"/>
          </a:xfrm>
        </p:spPr>
        <p:txBody>
          <a:bodyPr>
            <a:normAutofit/>
          </a:bodyPr>
          <a:lstStyle/>
          <a:p>
            <a:r>
              <a:rPr lang="en-IN" sz="2000" dirty="0"/>
              <a:t>Vehicle breakdowns or scheduled maintenance may require users to manually search for a reliable service </a:t>
            </a:r>
            <a:r>
              <a:rPr lang="en-IN" sz="2000" dirty="0" err="1"/>
              <a:t>center</a:t>
            </a:r>
            <a:r>
              <a:rPr lang="en-IN" sz="2000" dirty="0"/>
              <a:t>.</a:t>
            </a:r>
          </a:p>
          <a:p>
            <a:r>
              <a:rPr lang="en-IN" sz="2000" dirty="0"/>
              <a:t>To address this issue, this project is aimed at simplifying the process of locating nearby vehicle service </a:t>
            </a:r>
            <a:r>
              <a:rPr lang="en-IN" sz="2000" dirty="0" err="1"/>
              <a:t>centers</a:t>
            </a:r>
            <a:r>
              <a:rPr lang="en-IN" sz="2000" dirty="0"/>
              <a:t>.</a:t>
            </a:r>
          </a:p>
          <a:p>
            <a:r>
              <a:rPr lang="en-IN" sz="2000" dirty="0"/>
              <a:t>The system allows </a:t>
            </a:r>
            <a:r>
              <a:rPr lang="en-IN" sz="2000" b="1" dirty="0"/>
              <a:t>Users</a:t>
            </a:r>
            <a:r>
              <a:rPr lang="en-IN" sz="2000" dirty="0"/>
              <a:t> to view available service </a:t>
            </a:r>
            <a:r>
              <a:rPr lang="en-IN" sz="2000" dirty="0" err="1"/>
              <a:t>centers</a:t>
            </a:r>
            <a:r>
              <a:rPr lang="en-IN" sz="2000" dirty="0"/>
              <a:t>, book appointments, and track service progress. </a:t>
            </a:r>
            <a:r>
              <a:rPr lang="en-IN" sz="2000" b="1" dirty="0"/>
              <a:t>Service providers</a:t>
            </a:r>
            <a:r>
              <a:rPr lang="en-IN" sz="2000" dirty="0"/>
              <a:t>, on the other hand, can register their workshops, manage service listings, update availability, and respond to bookings</a:t>
            </a:r>
          </a:p>
          <a:p>
            <a:r>
              <a:rPr lang="en-IN" sz="2000" dirty="0"/>
              <a:t>The application bridges the gap between vehicle owners and service providers, offering transparency, and time-saving functionalities.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8449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BD401-59F3-8F89-4792-3018D5614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3BBF-B34B-F1A7-0DFF-33905998A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5522" y="614278"/>
            <a:ext cx="8911687" cy="1280890"/>
          </a:xfrm>
        </p:spPr>
        <p:txBody>
          <a:bodyPr>
            <a:normAutofit/>
          </a:bodyPr>
          <a:lstStyle/>
          <a:p>
            <a:r>
              <a:rPr lang="en-IN" sz="4400" b="1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B92E6-EFF2-60BE-60B8-F356A1D5B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797" y="1895168"/>
            <a:ext cx="9592957" cy="5311877"/>
          </a:xfrm>
        </p:spPr>
        <p:txBody>
          <a:bodyPr>
            <a:normAutofit/>
          </a:bodyPr>
          <a:lstStyle/>
          <a:p>
            <a:r>
              <a:rPr lang="en-IN" sz="2800" dirty="0"/>
              <a:t>User Accessibility &amp; Convenience</a:t>
            </a:r>
          </a:p>
          <a:p>
            <a:r>
              <a:rPr lang="en-IN" sz="2800" dirty="0"/>
              <a:t>Online Booking &amp; Scheduling</a:t>
            </a:r>
          </a:p>
          <a:p>
            <a:r>
              <a:rPr lang="en-IN" sz="2800" dirty="0"/>
              <a:t>Service History Tracking</a:t>
            </a:r>
          </a:p>
          <a:p>
            <a:r>
              <a:rPr lang="en-IN" sz="2800" dirty="0"/>
              <a:t>Service Provider Interface</a:t>
            </a:r>
          </a:p>
          <a:p>
            <a:r>
              <a:rPr lang="en-IN" sz="2800" dirty="0"/>
              <a:t>Ratings &amp; Feedback System</a:t>
            </a:r>
          </a:p>
          <a:p>
            <a:r>
              <a:rPr lang="en-IN" sz="2800" dirty="0"/>
              <a:t>Admin Panel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352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430C3-76E1-2A89-E24F-3DD14CCDF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8E44B-44FC-1442-E049-F9CC98CF0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5522" y="614278"/>
            <a:ext cx="8911687" cy="1280890"/>
          </a:xfrm>
        </p:spPr>
        <p:txBody>
          <a:bodyPr>
            <a:normAutofit/>
          </a:bodyPr>
          <a:lstStyle/>
          <a:p>
            <a:r>
              <a:rPr lang="en-IN" sz="4400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0E112-2F00-08D7-6199-AA870DD80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798" y="1570704"/>
            <a:ext cx="8915400" cy="4773561"/>
          </a:xfrm>
        </p:spPr>
        <p:txBody>
          <a:bodyPr>
            <a:normAutofit/>
          </a:bodyPr>
          <a:lstStyle/>
          <a:p>
            <a:r>
              <a:rPr lang="en-IN" sz="2400" dirty="0"/>
              <a:t>To develop a user-friendly platform.</a:t>
            </a:r>
          </a:p>
          <a:p>
            <a:r>
              <a:rPr lang="en-IN" sz="2400" dirty="0"/>
              <a:t>To enable online appointment booking.</a:t>
            </a:r>
          </a:p>
          <a:p>
            <a:pPr lvl="0"/>
            <a:r>
              <a:rPr lang="en-IN" sz="2400" dirty="0"/>
              <a:t>To provide real-time visibility of service </a:t>
            </a:r>
            <a:r>
              <a:rPr lang="en-IN" sz="2400" dirty="0" err="1"/>
              <a:t>center</a:t>
            </a:r>
            <a:r>
              <a:rPr lang="en-IN" sz="2400" dirty="0"/>
              <a:t> details.</a:t>
            </a:r>
          </a:p>
          <a:p>
            <a:r>
              <a:rPr lang="en-IN" sz="2400" dirty="0"/>
              <a:t>Bridges the gap between vehicle owners and service providers.</a:t>
            </a:r>
          </a:p>
          <a:p>
            <a:r>
              <a:rPr lang="en-IN" sz="2400" dirty="0"/>
              <a:t>A dedicated interface for service providers.</a:t>
            </a:r>
          </a:p>
          <a:p>
            <a:r>
              <a:rPr lang="en-IN" sz="2400" dirty="0"/>
              <a:t>To maintain service history logs for users.</a:t>
            </a:r>
          </a:p>
          <a:p>
            <a:r>
              <a:rPr lang="en-IN" sz="2400" dirty="0"/>
              <a:t>To improve transparency and trust.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70290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AEFA9-A09C-4D2A-60CF-C56490D7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5522" y="614278"/>
            <a:ext cx="8911687" cy="1280890"/>
          </a:xfrm>
        </p:spPr>
        <p:txBody>
          <a:bodyPr>
            <a:normAutofit/>
          </a:bodyPr>
          <a:lstStyle/>
          <a:p>
            <a:r>
              <a:rPr lang="en-IN" sz="4400" b="1" dirty="0"/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15F57-F17C-3A8B-DF0D-AA3B9C394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464" y="2084439"/>
            <a:ext cx="8915400" cy="3777622"/>
          </a:xfrm>
        </p:spPr>
        <p:txBody>
          <a:bodyPr>
            <a:normAutofit/>
          </a:bodyPr>
          <a:lstStyle/>
          <a:p>
            <a:r>
              <a:rPr lang="en-IN" sz="2000" dirty="0"/>
              <a:t>Technical Feasibility : D</a:t>
            </a:r>
            <a:r>
              <a:rPr lang="en-US" sz="2000" dirty="0" err="1"/>
              <a:t>eveloped</a:t>
            </a:r>
            <a:r>
              <a:rPr lang="en-US" sz="2000" dirty="0"/>
              <a:t> using Python Django for backend, HTML/CSS for frontend</a:t>
            </a:r>
            <a:endParaRPr lang="en-IN" sz="2000" dirty="0"/>
          </a:p>
          <a:p>
            <a:r>
              <a:rPr lang="en-IN" sz="2000" dirty="0"/>
              <a:t>Operational Feasibility : F</a:t>
            </a:r>
            <a:r>
              <a:rPr lang="en-US" sz="2000" dirty="0" err="1"/>
              <a:t>ulfills</a:t>
            </a:r>
            <a:r>
              <a:rPr lang="en-US" sz="2000" dirty="0"/>
              <a:t> a real need for both vehicle owners and service providers</a:t>
            </a:r>
            <a:endParaRPr lang="en-IN" sz="2000" dirty="0"/>
          </a:p>
          <a:p>
            <a:r>
              <a:rPr lang="en-IN" sz="2000" dirty="0"/>
              <a:t>Economic Feasibility : </a:t>
            </a:r>
            <a:r>
              <a:rPr lang="en-US" sz="2000" dirty="0"/>
              <a:t>Development can be done with free/open-source tools</a:t>
            </a:r>
          </a:p>
          <a:p>
            <a:r>
              <a:rPr lang="en-IN" sz="2000" dirty="0"/>
              <a:t>Legal and Ethical Feasibility : </a:t>
            </a:r>
            <a:r>
              <a:rPr lang="en-US" sz="2000" dirty="0"/>
              <a:t>Complies with standard data protection practices</a:t>
            </a:r>
            <a:endParaRPr lang="en-IN" sz="2000" dirty="0"/>
          </a:p>
          <a:p>
            <a:r>
              <a:rPr lang="en-IN" sz="2000" dirty="0"/>
              <a:t>Schedule Feasibility : </a:t>
            </a:r>
            <a:r>
              <a:rPr lang="en-US" sz="2000" dirty="0"/>
              <a:t>Estimated development time: 8–12 weeks.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77867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C4A8B-6445-DFE6-F478-178EF3535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507B-44D4-EFFE-2F3B-7D69D8C3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593" y="722433"/>
            <a:ext cx="8911687" cy="1280890"/>
          </a:xfrm>
        </p:spPr>
        <p:txBody>
          <a:bodyPr>
            <a:normAutofit/>
          </a:bodyPr>
          <a:lstStyle/>
          <a:p>
            <a:r>
              <a:rPr lang="en-IN" sz="4000" b="1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84A64-F88D-E08D-60DD-5C09D93BC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7160" y="2084439"/>
            <a:ext cx="9848596" cy="4773561"/>
          </a:xfrm>
        </p:spPr>
        <p:txBody>
          <a:bodyPr>
            <a:normAutofit/>
          </a:bodyPr>
          <a:lstStyle/>
          <a:p>
            <a:r>
              <a:rPr lang="en-IN" sz="2400" dirty="0"/>
              <a:t>Vehicle breakdowns or scheduled maintenance may require users to manually search for a reliable service </a:t>
            </a:r>
            <a:r>
              <a:rPr lang="en-IN" sz="2400" dirty="0" err="1"/>
              <a:t>center</a:t>
            </a:r>
            <a:r>
              <a:rPr lang="en-IN" sz="2400" dirty="0"/>
              <a:t>.</a:t>
            </a:r>
          </a:p>
          <a:p>
            <a:r>
              <a:rPr lang="en-IN" sz="2400" dirty="0"/>
              <a:t>This manual searching will be time-consuming and also it is inefficient. </a:t>
            </a:r>
          </a:p>
          <a:p>
            <a:r>
              <a:rPr lang="en-IN" sz="2400" dirty="0"/>
              <a:t>To address this issue, This project aimed at simplifying the process of locating nearby vehicle service </a:t>
            </a:r>
            <a:r>
              <a:rPr lang="en-IN" sz="2400" dirty="0" err="1"/>
              <a:t>centers</a:t>
            </a:r>
            <a:r>
              <a:rPr lang="en-IN" sz="2400" dirty="0"/>
              <a:t> and managing service bookings.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16737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A938-E66C-B3ED-4A90-C4628E4A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/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0D9B2-1F2D-F529-C390-62F50A4CC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🟢 Pros:</a:t>
            </a:r>
            <a:endParaRPr lang="en-US" dirty="0"/>
          </a:p>
          <a:p>
            <a:r>
              <a:rPr lang="en-US" dirty="0"/>
              <a:t>Local familiarity.</a:t>
            </a:r>
          </a:p>
          <a:p>
            <a:r>
              <a:rPr lang="en-US" dirty="0"/>
              <a:t>No internet dependency.</a:t>
            </a:r>
          </a:p>
          <a:p>
            <a:r>
              <a:rPr lang="en-IN" dirty="0"/>
              <a:t>Flexibility in Service</a:t>
            </a:r>
          </a:p>
          <a:p>
            <a:pPr marL="0" indent="0">
              <a:buNone/>
            </a:pPr>
            <a:r>
              <a:rPr lang="en-US" b="1" dirty="0"/>
              <a:t>🔴 Cons:</a:t>
            </a:r>
            <a:endParaRPr lang="en-US" dirty="0"/>
          </a:p>
          <a:p>
            <a:r>
              <a:rPr lang="en-IN" dirty="0"/>
              <a:t>Lack of Accessibility </a:t>
            </a:r>
          </a:p>
          <a:p>
            <a:r>
              <a:rPr lang="en-US" dirty="0"/>
              <a:t>No Real-Time Availability or Booking</a:t>
            </a:r>
          </a:p>
          <a:p>
            <a:r>
              <a:rPr lang="en-IN" dirty="0"/>
              <a:t>No Service Comparison</a:t>
            </a:r>
          </a:p>
          <a:p>
            <a:r>
              <a:rPr lang="en-IN" dirty="0"/>
              <a:t>Inefficient Communication</a:t>
            </a:r>
          </a:p>
          <a:p>
            <a:r>
              <a:rPr lang="en-IN" dirty="0"/>
              <a:t>Lack of Emergency Support</a:t>
            </a:r>
          </a:p>
        </p:txBody>
      </p:sp>
    </p:spTree>
    <p:extLst>
      <p:ext uri="{BB962C8B-B14F-4D97-AF65-F5344CB8AC3E}">
        <p14:creationId xmlns:p14="http://schemas.microsoft.com/office/powerpoint/2010/main" val="121963195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2503</TotalTime>
  <Words>1198</Words>
  <Application>Microsoft Office PowerPoint</Application>
  <PresentationFormat>Widescreen</PresentationFormat>
  <Paragraphs>162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Century Gothic</vt:lpstr>
      <vt:lpstr>Wingdings 3</vt:lpstr>
      <vt:lpstr>Wisp</vt:lpstr>
      <vt:lpstr> AutoConnect Smart Vehicle Service Center Locator </vt:lpstr>
      <vt:lpstr>Contents</vt:lpstr>
      <vt:lpstr>Introduction</vt:lpstr>
      <vt:lpstr>Abstract</vt:lpstr>
      <vt:lpstr>Scope</vt:lpstr>
      <vt:lpstr>Objective</vt:lpstr>
      <vt:lpstr>Feasibility Study</vt:lpstr>
      <vt:lpstr>Problem Definition</vt:lpstr>
      <vt:lpstr>EXISTING SYSTEM</vt:lpstr>
      <vt:lpstr>PROPOSED SYSTEM</vt:lpstr>
      <vt:lpstr>Literature Review</vt:lpstr>
      <vt:lpstr>System Specifications</vt:lpstr>
      <vt:lpstr>Modules of Proposed System</vt:lpstr>
      <vt:lpstr>ER Diagram</vt:lpstr>
      <vt:lpstr>PowerPoint Presentation</vt:lpstr>
      <vt:lpstr>Data Flow Diagram</vt:lpstr>
      <vt:lpstr>PowerPoint Presentation</vt:lpstr>
      <vt:lpstr>PowerPoint Presentation</vt:lpstr>
      <vt:lpstr>PowerPoint Presentation</vt:lpstr>
      <vt:lpstr>PowerPoint Presentation</vt:lpstr>
      <vt:lpstr>Use Case Diagram</vt:lpstr>
      <vt:lpstr>PowerPoint Presentation</vt:lpstr>
      <vt:lpstr>Class Diagram</vt:lpstr>
      <vt:lpstr>PowerPoint Presentation</vt:lpstr>
      <vt:lpstr>Sequence Diagram</vt:lpstr>
      <vt:lpstr>PowerPoint Presentation</vt:lpstr>
      <vt:lpstr>System Architecture</vt:lpstr>
      <vt:lpstr>PowerPoint Presentation</vt:lpstr>
      <vt:lpstr>Result Analysis</vt:lpstr>
      <vt:lpstr>Conclusion</vt:lpstr>
      <vt:lpstr>Future Scope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Athira Anil</dc:creator>
  <cp:lastModifiedBy>P Niranjan</cp:lastModifiedBy>
  <cp:revision>37</cp:revision>
  <dcterms:created xsi:type="dcterms:W3CDTF">2025-07-09T15:30:12Z</dcterms:created>
  <dcterms:modified xsi:type="dcterms:W3CDTF">2025-10-22T09:11:46Z</dcterms:modified>
</cp:coreProperties>
</file>