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03" r:id="rId1"/>
  </p:sldMasterIdLst>
  <p:notesMasterIdLst>
    <p:notesMasterId r:id="rId14"/>
  </p:notesMasterIdLst>
  <p:sldIdLst>
    <p:sldId id="256" r:id="rId2"/>
    <p:sldId id="257" r:id="rId3"/>
    <p:sldId id="258" r:id="rId4"/>
    <p:sldId id="259" r:id="rId5"/>
    <p:sldId id="260" r:id="rId6"/>
    <p:sldId id="261" r:id="rId7"/>
    <p:sldId id="262" r:id="rId8"/>
    <p:sldId id="264" r:id="rId9"/>
    <p:sldId id="266" r:id="rId10"/>
    <p:sldId id="263" r:id="rId11"/>
    <p:sldId id="265" r:id="rId12"/>
    <p:sldId id="267" r:id="rId13"/>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1" d="100"/>
          <a:sy n="81" d="100"/>
        </p:scale>
        <p:origin x="822" y="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10-09-2025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9/10/2025</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5556040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9/10/2025</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8385909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9/10/2025</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8086898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9/10/2025</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6520498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9/10/2025</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4189763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9/10/2025</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441436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9/10/2025</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9117537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9/10/2025</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900508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extLst>
      <p:ext uri="{BB962C8B-B14F-4D97-AF65-F5344CB8AC3E}">
        <p14:creationId xmlns:p14="http://schemas.microsoft.com/office/powerpoint/2010/main" val="31471651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9/10/2025</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2862836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9/10/2025</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0524791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9/10/2025</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4535339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9/10/2025</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5691970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9/10/2025</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0173140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9/10/2025</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1761045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9/10/2025</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0217033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5" name="Date Placeholder 4"/>
          <p:cNvSpPr>
            <a:spLocks noGrp="1"/>
          </p:cNvSpPr>
          <p:nvPr>
            <p:ph type="dt" sz="half" idx="10"/>
          </p:nvPr>
        </p:nvSpPr>
        <p:spPr/>
        <p:txBody>
          <a:bodyPr/>
          <a:lstStyle/>
          <a:p>
            <a:fld id="{1D8BD707-D9CF-40AE-B4C6-C98DA3205C09}" type="datetimeFigureOut">
              <a:rPr lang="en-US" smtClean="0"/>
              <a:t>9/10/2025</a:t>
            </a:fld>
            <a:endParaRPr lang="en-US"/>
          </a:p>
        </p:txBody>
      </p:sp>
    </p:spTree>
    <p:extLst>
      <p:ext uri="{BB962C8B-B14F-4D97-AF65-F5344CB8AC3E}">
        <p14:creationId xmlns:p14="http://schemas.microsoft.com/office/powerpoint/2010/main" val="7794534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D8BD707-D9CF-40AE-B4C6-C98DA3205C09}" type="datetimeFigureOut">
              <a:rPr lang="en-US" smtClean="0"/>
              <a:t>9/10/2025</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451124338"/>
      </p:ext>
    </p:extLst>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 id="2147483715" r:id="rId12"/>
    <p:sldLayoutId id="2147483716" r:id="rId13"/>
    <p:sldLayoutId id="2147483717" r:id="rId14"/>
    <p:sldLayoutId id="2147483718" r:id="rId15"/>
    <p:sldLayoutId id="2147483719" r:id="rId16"/>
    <p:sldLayoutId id="2147483720" r:id="rId17"/>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6.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652461" y="5181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83930" y="395287"/>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8991600" y="3810000"/>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76200" y="230826"/>
            <a:ext cx="8610599" cy="1063112"/>
          </a:xfrm>
          <a:prstGeom prst="rect">
            <a:avLst/>
          </a:prstGeom>
        </p:spPr>
        <p:txBody>
          <a:bodyPr vert="horz" wrap="square" lIns="0" tIns="16510" rIns="0" bIns="0" rtlCol="0">
            <a:spAutoFit/>
          </a:bodyPr>
          <a:lstStyle/>
          <a:p>
            <a:pPr marL="3213735" algn="l">
              <a:spcBef>
                <a:spcPts val="130"/>
              </a:spcBef>
            </a:pPr>
            <a:r>
              <a:rPr lang="en-US" sz="3600" b="1" dirty="0">
                <a:solidFill>
                  <a:srgbClr val="0F0F0F"/>
                </a:solidFill>
                <a:latin typeface="Times New Roman" panose="02020603050405020304" pitchFamily="18" charset="0"/>
                <a:cs typeface="Times New Roman" panose="02020603050405020304" pitchFamily="18" charset="0"/>
              </a:rPr>
              <a:t>NETFLIX LOGIN PAGE</a:t>
            </a:r>
            <a:br>
              <a:rPr lang="en-US" sz="3600" b="1" i="0" dirty="0">
                <a:solidFill>
                  <a:srgbClr val="0F0F0F"/>
                </a:solidFill>
                <a:effectLst/>
                <a:latin typeface="Roboto" panose="020F0502020204030204" pitchFamily="2" charset="0"/>
              </a:rPr>
            </a:br>
            <a:endParaRPr spc="15" dirty="0"/>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4" name="TextBox 13">
            <a:extLst>
              <a:ext uri="{FF2B5EF4-FFF2-40B4-BE49-F238E27FC236}">
                <a16:creationId xmlns:a16="http://schemas.microsoft.com/office/drawing/2014/main" id="{D55ADE35-C35B-07C1-F5AA-C33B3DDB802E}"/>
              </a:ext>
            </a:extLst>
          </p:cNvPr>
          <p:cNvSpPr txBox="1"/>
          <p:nvPr/>
        </p:nvSpPr>
        <p:spPr>
          <a:xfrm>
            <a:off x="219074" y="3290233"/>
            <a:ext cx="9610725" cy="2308324"/>
          </a:xfrm>
          <a:prstGeom prst="rect">
            <a:avLst/>
          </a:prstGeom>
          <a:noFill/>
        </p:spPr>
        <p:txBody>
          <a:bodyPr wrap="square" lIns="91440" tIns="45720" rIns="91440" bIns="45720" rtlCol="0" anchor="t">
            <a:spAutoFit/>
          </a:bodyPr>
          <a:lstStyle/>
          <a:p>
            <a:r>
              <a:rPr lang="en-US" sz="2400" dirty="0"/>
              <a:t>STUDENT NAME:NIRANJANI P</a:t>
            </a:r>
          </a:p>
          <a:p>
            <a:r>
              <a:rPr lang="en-US" sz="2400" dirty="0"/>
              <a:t>REGISTER NO:222403605</a:t>
            </a:r>
          </a:p>
          <a:p>
            <a:r>
              <a:rPr lang="en-US" sz="2400" dirty="0"/>
              <a:t>NMID:98B51C6375930BBB6F944E6B1C00E70C</a:t>
            </a:r>
            <a:endParaRPr lang="en-US" sz="2400" dirty="0">
              <a:cs typeface="Calibri"/>
            </a:endParaRPr>
          </a:p>
          <a:p>
            <a:r>
              <a:rPr lang="en-US" sz="2400" dirty="0"/>
              <a:t>DEPARTMENT:COPUTER SCIENCE WITH ARTIFICIAL INTELLIGENCE </a:t>
            </a:r>
          </a:p>
          <a:p>
            <a:r>
              <a:rPr lang="en-US" sz="2400" dirty="0"/>
              <a:t>COLLEGE: SRIDEVIARTS AND SCIENCE COLLEGE/Madras university</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509114"/>
          </a:xfrm>
          <a:prstGeom prst="rect">
            <a:avLst/>
          </a:prstGeom>
        </p:spPr>
        <p:txBody>
          <a:bodyPr vert="horz" wrap="square" lIns="0" tIns="16510" rIns="0" bIns="0" rtlCol="0">
            <a:spAutoFit/>
          </a:bodyPr>
          <a:lstStyle/>
          <a:p>
            <a:pPr marL="12700">
              <a:lnSpc>
                <a:spcPct val="100000"/>
              </a:lnSpc>
              <a:spcBef>
                <a:spcPts val="130"/>
              </a:spcBef>
            </a:pPr>
            <a:r>
              <a:rPr lang="en-IN" sz="3200" spc="15" dirty="0"/>
              <a:t>RESULTS AND SCREENSHOTS</a:t>
            </a:r>
            <a:endParaRPr sz="320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pic>
        <p:nvPicPr>
          <p:cNvPr id="13" name="Picture 12">
            <a:extLst>
              <a:ext uri="{FF2B5EF4-FFF2-40B4-BE49-F238E27FC236}">
                <a16:creationId xmlns:a16="http://schemas.microsoft.com/office/drawing/2014/main" id="{79B35937-9314-4ACA-AC8F-D7FFA0788AC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65892" y="1600200"/>
            <a:ext cx="9139926" cy="4454122"/>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4578668" cy="752129"/>
          </a:xfrm>
          <a:prstGeom prst="rect">
            <a:avLst/>
          </a:prstGeom>
        </p:spPr>
        <p:txBody>
          <a:bodyPr vert="horz" wrap="square" lIns="0" tIns="13335" rIns="0" bIns="0" rtlCol="0">
            <a:spAutoFit/>
          </a:bodyPr>
          <a:lstStyle/>
          <a:p>
            <a:pPr marL="12700">
              <a:lnSpc>
                <a:spcPct val="100000"/>
              </a:lnSpc>
              <a:spcBef>
                <a:spcPts val="105"/>
              </a:spcBef>
            </a:pPr>
            <a:r>
              <a:rPr lang="en-IN" dirty="0"/>
              <a:t>CONCLUSION</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TextBox 7">
            <a:extLst>
              <a:ext uri="{FF2B5EF4-FFF2-40B4-BE49-F238E27FC236}">
                <a16:creationId xmlns:a16="http://schemas.microsoft.com/office/drawing/2014/main" id="{4A582EF1-0FF2-E48C-4A30-EC9D05F9C8CD}"/>
              </a:ext>
            </a:extLst>
          </p:cNvPr>
          <p:cNvSpPr txBox="1"/>
          <p:nvPr/>
        </p:nvSpPr>
        <p:spPr>
          <a:xfrm>
            <a:off x="457200" y="2133600"/>
            <a:ext cx="7242958" cy="2308324"/>
          </a:xfrm>
          <a:prstGeom prst="rect">
            <a:avLst/>
          </a:prstGeom>
          <a:noFill/>
        </p:spPr>
        <p:txBody>
          <a:bodyPr wrap="square">
            <a:spAutoFit/>
          </a:bodyPr>
          <a:lstStyle/>
          <a:p>
            <a:r>
              <a:rPr lang="en-US" dirty="0"/>
              <a:t>The Netflix login page project successfully replicates the essential functionality and design of a widely recognized streaming service’s login interface. By focusing on simplicity, responsiveness, and accessibility, the page ensures a seamless and user-friendly experience across various devices. The project demonstrates proficiency in web development technologies such as HTML, CSS (or Tailwind), and JavaScript, and highlights important design principles like visual hierarchy and consistency with brand identity.</a:t>
            </a:r>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77AC9D-672C-C2E8-384E-7694065E4119}"/>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Github Link</a:t>
            </a:r>
            <a:br>
              <a:rPr lang="en-US" dirty="0">
                <a:latin typeface="Times New Roman" panose="02020603050405020304" pitchFamily="18" charset="0"/>
                <a:cs typeface="Times New Roman" panose="02020603050405020304" pitchFamily="18" charset="0"/>
              </a:rPr>
            </a:br>
            <a:endParaRPr lang="en-IN" dirty="0"/>
          </a:p>
        </p:txBody>
      </p:sp>
    </p:spTree>
    <p:extLst>
      <p:ext uri="{BB962C8B-B14F-4D97-AF65-F5344CB8AC3E}">
        <p14:creationId xmlns:p14="http://schemas.microsoft.com/office/powerpoint/2010/main" val="41947893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8989428" y="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Rectangle: Diagonal Corners Rounded 20">
            <a:extLst>
              <a:ext uri="{FF2B5EF4-FFF2-40B4-BE49-F238E27FC236}">
                <a16:creationId xmlns:a16="http://schemas.microsoft.com/office/drawing/2014/main" id="{6E31C6D8-72F7-13F1-6D41-6BBD5DE946EA}"/>
              </a:ext>
            </a:extLst>
          </p:cNvPr>
          <p:cNvSpPr/>
          <p:nvPr/>
        </p:nvSpPr>
        <p:spPr>
          <a:xfrm>
            <a:off x="850806" y="2201994"/>
            <a:ext cx="7623415" cy="2454012"/>
          </a:xfrm>
          <a:prstGeom prst="round2Diag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800" dirty="0">
                <a:solidFill>
                  <a:srgbClr val="7030A0"/>
                </a:solidFill>
                <a:latin typeface="Algerian" panose="04020705040A02060702" pitchFamily="82" charset="0"/>
              </a:rPr>
              <a:t>NETFLIX LOGIN PAGE</a:t>
            </a:r>
            <a:endParaRPr lang="en-IN" sz="4800" dirty="0">
              <a:solidFill>
                <a:srgbClr val="7030A0"/>
              </a:solidFill>
              <a:latin typeface="Algerian" panose="04020705040A02060702" pitchFamily="82"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832092"/>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Tools and Technologies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Features and Functionality</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Screenshots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Github Link</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9039225" y="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1" name="TextBox 10">
            <a:extLst>
              <a:ext uri="{FF2B5EF4-FFF2-40B4-BE49-F238E27FC236}">
                <a16:creationId xmlns:a16="http://schemas.microsoft.com/office/drawing/2014/main" id="{8ABE8B7D-BEEB-1759-DC51-AB4D59208DBE}"/>
              </a:ext>
            </a:extLst>
          </p:cNvPr>
          <p:cNvSpPr txBox="1"/>
          <p:nvPr/>
        </p:nvSpPr>
        <p:spPr>
          <a:xfrm>
            <a:off x="381000" y="3303213"/>
            <a:ext cx="8706911" cy="461665"/>
          </a:xfrm>
          <a:prstGeom prst="rect">
            <a:avLst/>
          </a:prstGeom>
          <a:noFill/>
        </p:spPr>
        <p:txBody>
          <a:bodyPr wrap="square">
            <a:spAutoFit/>
          </a:bodyPr>
          <a:lstStyle/>
          <a:p>
            <a:r>
              <a:rPr lang="en-US" dirty="0"/>
              <a:t>1. </a:t>
            </a:r>
            <a:r>
              <a:rPr lang="en-US" b="1" dirty="0"/>
              <a:t>Software Project / App </a:t>
            </a:r>
            <a:r>
              <a:rPr lang="en-US" sz="2400" b="1" dirty="0">
                <a:latin typeface="Bahnschrift" panose="020B0502040204020203" pitchFamily="34" charset="0"/>
              </a:rPr>
              <a:t>Development</a:t>
            </a:r>
            <a:endParaRPr lang="en-IN" sz="2400" dirty="0">
              <a:latin typeface="Bahnschrift" panose="020B0502040204020203" pitchFamily="34" charset="0"/>
            </a:endParaRPr>
          </a:p>
        </p:txBody>
      </p:sp>
      <p:sp>
        <p:nvSpPr>
          <p:cNvPr id="13" name="TextBox 12">
            <a:extLst>
              <a:ext uri="{FF2B5EF4-FFF2-40B4-BE49-F238E27FC236}">
                <a16:creationId xmlns:a16="http://schemas.microsoft.com/office/drawing/2014/main" id="{57312CD2-FD3C-3B9A-26AB-239C47A437C3}"/>
              </a:ext>
            </a:extLst>
          </p:cNvPr>
          <p:cNvSpPr txBox="1"/>
          <p:nvPr/>
        </p:nvSpPr>
        <p:spPr>
          <a:xfrm>
            <a:off x="378031" y="3863085"/>
            <a:ext cx="8411637" cy="369332"/>
          </a:xfrm>
          <a:prstGeom prst="rect">
            <a:avLst/>
          </a:prstGeom>
          <a:noFill/>
        </p:spPr>
        <p:txBody>
          <a:bodyPr wrap="square">
            <a:spAutoFit/>
          </a:bodyPr>
          <a:lstStyle/>
          <a:p>
            <a:r>
              <a:rPr lang="en-US" dirty="0"/>
              <a:t>2. </a:t>
            </a:r>
            <a:r>
              <a:rPr lang="en-US" b="1" dirty="0"/>
              <a:t>School or </a:t>
            </a:r>
            <a:r>
              <a:rPr lang="en-US" sz="1400" b="1" dirty="0">
                <a:latin typeface="Arial Rounded MT Bold" panose="020F0704030504030204" pitchFamily="34" charset="0"/>
              </a:rPr>
              <a:t>College</a:t>
            </a:r>
            <a:r>
              <a:rPr lang="en-US" b="1" dirty="0"/>
              <a:t> Assignment</a:t>
            </a:r>
            <a:endParaRPr lang="en-IN" dirty="0"/>
          </a:p>
        </p:txBody>
      </p:sp>
      <p:sp>
        <p:nvSpPr>
          <p:cNvPr id="15" name="TextBox 14">
            <a:extLst>
              <a:ext uri="{FF2B5EF4-FFF2-40B4-BE49-F238E27FC236}">
                <a16:creationId xmlns:a16="http://schemas.microsoft.com/office/drawing/2014/main" id="{F362F6C8-4FDC-E68B-D749-8594C3FB1ED7}"/>
              </a:ext>
            </a:extLst>
          </p:cNvPr>
          <p:cNvSpPr txBox="1"/>
          <p:nvPr/>
        </p:nvSpPr>
        <p:spPr>
          <a:xfrm>
            <a:off x="378030" y="4328409"/>
            <a:ext cx="8411637" cy="369332"/>
          </a:xfrm>
          <a:prstGeom prst="rect">
            <a:avLst/>
          </a:prstGeom>
          <a:noFill/>
        </p:spPr>
        <p:txBody>
          <a:bodyPr wrap="square">
            <a:spAutoFit/>
          </a:bodyPr>
          <a:lstStyle/>
          <a:p>
            <a:r>
              <a:rPr lang="en-US" dirty="0"/>
              <a:t>3. </a:t>
            </a:r>
            <a:r>
              <a:rPr lang="en-US" b="1" dirty="0"/>
              <a:t>Netflix login page Physical Product</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33369"/>
            <a:ext cx="6270625"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Rectangle 1">
            <a:extLst>
              <a:ext uri="{FF2B5EF4-FFF2-40B4-BE49-F238E27FC236}">
                <a16:creationId xmlns:a16="http://schemas.microsoft.com/office/drawing/2014/main" id="{8F0FEBDA-D228-69AF-708F-B132913DF018}"/>
              </a:ext>
            </a:extLst>
          </p:cNvPr>
          <p:cNvSpPr>
            <a:spLocks noChangeArrowheads="1"/>
          </p:cNvSpPr>
          <p:nvPr/>
        </p:nvSpPr>
        <p:spPr bwMode="auto">
          <a:xfrm>
            <a:off x="676275" y="2614137"/>
            <a:ext cx="7497565"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lvl="0" defTabSz="914400" eaLnBrk="0" fontAlgn="base" hangingPunct="0">
              <a:spcBef>
                <a:spcPct val="0"/>
              </a:spcBef>
              <a:spcAft>
                <a:spcPct val="0"/>
              </a:spcAft>
              <a:buFontTx/>
              <a:buChar char="•"/>
            </a:pPr>
            <a:r>
              <a:rPr lang="en-IN" dirty="0"/>
              <a:t>Web-based user interface</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lvl="0" defTabSz="914400" eaLnBrk="0" fontAlgn="base" hangingPunct="0">
              <a:spcBef>
                <a:spcPct val="0"/>
              </a:spcBef>
              <a:spcAft>
                <a:spcPct val="0"/>
              </a:spcAft>
              <a:buFontTx/>
              <a:buChar char="•"/>
            </a:pPr>
            <a:r>
              <a:rPr lang="en-US" dirty="0"/>
              <a:t>Login functionality of the popular streaming service, Netflix</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lvl="0" defTabSz="914400" eaLnBrk="0" fontAlgn="base" hangingPunct="0">
              <a:spcBef>
                <a:spcPct val="0"/>
              </a:spcBef>
              <a:spcAft>
                <a:spcPct val="0"/>
              </a:spcAft>
              <a:buFontTx/>
              <a:buChar char="•"/>
            </a:pPr>
            <a:r>
              <a:rPr lang="en-US" dirty="0"/>
              <a:t>Clean design, responsiveness, and user-friendly experience</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lvl="0" defTabSz="914400" eaLnBrk="0" fontAlgn="base" hangingPunct="0">
              <a:spcBef>
                <a:spcPct val="0"/>
              </a:spcBef>
              <a:spcAft>
                <a:spcPct val="0"/>
              </a:spcAft>
              <a:buFontTx/>
              <a:buChar char="•"/>
            </a:pPr>
            <a:r>
              <a:rPr lang="en-US" dirty="0"/>
              <a:t>The project demonstrates skills in HTML, CSS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lvl="0" defTabSz="914400" eaLnBrk="0" fontAlgn="base" hangingPunct="0">
              <a:spcBef>
                <a:spcPct val="0"/>
              </a:spcBef>
              <a:spcAft>
                <a:spcPct val="0"/>
              </a:spcAft>
              <a:buFontTx/>
              <a:buChar char="•"/>
            </a:pPr>
            <a:r>
              <a:rPr lang="en-US" dirty="0"/>
              <a:t>provides users with a simple, intuitive form to input their credentials</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9" name="TextBox 8">
            <a:extLst>
              <a:ext uri="{FF2B5EF4-FFF2-40B4-BE49-F238E27FC236}">
                <a16:creationId xmlns:a16="http://schemas.microsoft.com/office/drawing/2014/main" id="{2C7AF2F8-9207-EF98-CA38-FD6AD4238ED7}"/>
              </a:ext>
            </a:extLst>
          </p:cNvPr>
          <p:cNvSpPr txBox="1"/>
          <p:nvPr/>
        </p:nvSpPr>
        <p:spPr>
          <a:xfrm>
            <a:off x="304800" y="2590800"/>
            <a:ext cx="8774875" cy="369332"/>
          </a:xfrm>
          <a:prstGeom prst="rect">
            <a:avLst/>
          </a:prstGeom>
          <a:noFill/>
        </p:spPr>
        <p:txBody>
          <a:bodyPr wrap="square">
            <a:spAutoFit/>
          </a:bodyPr>
          <a:lstStyle/>
          <a:p>
            <a:r>
              <a:rPr lang="en-US" dirty="0"/>
              <a:t>1. </a:t>
            </a:r>
            <a:r>
              <a:rPr lang="en-IN" dirty="0"/>
              <a:t>Existing Netflix Subscribers</a:t>
            </a:r>
          </a:p>
        </p:txBody>
      </p:sp>
      <p:sp>
        <p:nvSpPr>
          <p:cNvPr id="11" name="TextBox 10">
            <a:extLst>
              <a:ext uri="{FF2B5EF4-FFF2-40B4-BE49-F238E27FC236}">
                <a16:creationId xmlns:a16="http://schemas.microsoft.com/office/drawing/2014/main" id="{4524A3E3-7DB1-4377-6D66-38912298EC05}"/>
              </a:ext>
            </a:extLst>
          </p:cNvPr>
          <p:cNvSpPr txBox="1"/>
          <p:nvPr/>
        </p:nvSpPr>
        <p:spPr>
          <a:xfrm>
            <a:off x="381000" y="3247303"/>
            <a:ext cx="8774875" cy="646331"/>
          </a:xfrm>
          <a:prstGeom prst="rect">
            <a:avLst/>
          </a:prstGeom>
          <a:noFill/>
        </p:spPr>
        <p:txBody>
          <a:bodyPr wrap="square">
            <a:spAutoFit/>
          </a:bodyPr>
          <a:lstStyle/>
          <a:p>
            <a:r>
              <a:rPr lang="en-IN" b="1" dirty="0"/>
              <a:t>2. New Users (Potential Subscribers)</a:t>
            </a:r>
            <a:br>
              <a:rPr lang="en-IN" dirty="0"/>
            </a:br>
            <a:endParaRPr lang="en-IN" dirty="0"/>
          </a:p>
        </p:txBody>
      </p:sp>
      <p:sp>
        <p:nvSpPr>
          <p:cNvPr id="13" name="TextBox 12">
            <a:extLst>
              <a:ext uri="{FF2B5EF4-FFF2-40B4-BE49-F238E27FC236}">
                <a16:creationId xmlns:a16="http://schemas.microsoft.com/office/drawing/2014/main" id="{CD8E45F3-7E80-F80A-0589-6EE7BAA6846F}"/>
              </a:ext>
            </a:extLst>
          </p:cNvPr>
          <p:cNvSpPr txBox="1"/>
          <p:nvPr/>
        </p:nvSpPr>
        <p:spPr>
          <a:xfrm>
            <a:off x="393865" y="3868582"/>
            <a:ext cx="6103916" cy="646331"/>
          </a:xfrm>
          <a:prstGeom prst="rect">
            <a:avLst/>
          </a:prstGeom>
          <a:noFill/>
        </p:spPr>
        <p:txBody>
          <a:bodyPr wrap="square">
            <a:spAutoFit/>
          </a:bodyPr>
          <a:lstStyle/>
          <a:p>
            <a:r>
              <a:rPr lang="en-IN" b="1" dirty="0"/>
              <a:t>3. </a:t>
            </a:r>
            <a:r>
              <a:rPr lang="en-US" b="1" dirty="0"/>
              <a:t>Family Members and Shared Users</a:t>
            </a:r>
            <a:br>
              <a:rPr lang="en-US" dirty="0"/>
            </a:br>
            <a:endParaRPr lang="en-IN" dirty="0"/>
          </a:p>
        </p:txBody>
      </p:sp>
      <p:sp>
        <p:nvSpPr>
          <p:cNvPr id="15" name="TextBox 14">
            <a:extLst>
              <a:ext uri="{FF2B5EF4-FFF2-40B4-BE49-F238E27FC236}">
                <a16:creationId xmlns:a16="http://schemas.microsoft.com/office/drawing/2014/main" id="{648898C3-135C-BDAE-21A1-D18B9E30FA1C}"/>
              </a:ext>
            </a:extLst>
          </p:cNvPr>
          <p:cNvSpPr txBox="1"/>
          <p:nvPr/>
        </p:nvSpPr>
        <p:spPr>
          <a:xfrm>
            <a:off x="304800" y="4586343"/>
            <a:ext cx="6098167" cy="646331"/>
          </a:xfrm>
          <a:prstGeom prst="rect">
            <a:avLst/>
          </a:prstGeom>
          <a:noFill/>
        </p:spPr>
        <p:txBody>
          <a:bodyPr wrap="square">
            <a:spAutoFit/>
          </a:bodyPr>
          <a:lstStyle/>
          <a:p>
            <a:r>
              <a:rPr lang="en-US" dirty="0"/>
              <a:t>4. </a:t>
            </a:r>
            <a:r>
              <a:rPr lang="en-IN" b="1" dirty="0"/>
              <a:t>Accessibility Users</a:t>
            </a:r>
            <a:br>
              <a:rPr lang="en-IN" dirty="0"/>
            </a:b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lang="en-IN" sz="3600" spc="10" dirty="0"/>
              <a:t>TOOLS AND TECHNIQUES</a:t>
            </a:r>
            <a:endParaRPr sz="3600" dirty="0"/>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graphicFrame>
        <p:nvGraphicFramePr>
          <p:cNvPr id="8" name="Table 7">
            <a:extLst>
              <a:ext uri="{FF2B5EF4-FFF2-40B4-BE49-F238E27FC236}">
                <a16:creationId xmlns:a16="http://schemas.microsoft.com/office/drawing/2014/main" id="{90E5FCD9-425C-624B-4515-9F251F5F2896}"/>
              </a:ext>
            </a:extLst>
          </p:cNvPr>
          <p:cNvGraphicFramePr>
            <a:graphicFrameLocks noGrp="1"/>
          </p:cNvGraphicFramePr>
          <p:nvPr>
            <p:extLst>
              <p:ext uri="{D42A27DB-BD31-4B8C-83A1-F6EECF244321}">
                <p14:modId xmlns:p14="http://schemas.microsoft.com/office/powerpoint/2010/main" val="4260759132"/>
              </p:ext>
            </p:extLst>
          </p:nvPr>
        </p:nvGraphicFramePr>
        <p:xfrm>
          <a:off x="3200400" y="2071749"/>
          <a:ext cx="8534400" cy="2383632"/>
        </p:xfrm>
        <a:graphic>
          <a:graphicData uri="http://schemas.openxmlformats.org/drawingml/2006/table">
            <a:tbl>
              <a:tblPr/>
              <a:tblGrid>
                <a:gridCol w="4267200">
                  <a:extLst>
                    <a:ext uri="{9D8B030D-6E8A-4147-A177-3AD203B41FA5}">
                      <a16:colId xmlns:a16="http://schemas.microsoft.com/office/drawing/2014/main" val="2877984683"/>
                    </a:ext>
                  </a:extLst>
                </a:gridCol>
                <a:gridCol w="4267200">
                  <a:extLst>
                    <a:ext uri="{9D8B030D-6E8A-4147-A177-3AD203B41FA5}">
                      <a16:colId xmlns:a16="http://schemas.microsoft.com/office/drawing/2014/main" val="2577068565"/>
                    </a:ext>
                  </a:extLst>
                </a:gridCol>
              </a:tblGrid>
              <a:tr h="381381">
                <a:tc>
                  <a:txBody>
                    <a:bodyPr/>
                    <a:lstStyle/>
                    <a:p>
                      <a:pPr>
                        <a:buNone/>
                      </a:pPr>
                      <a:r>
                        <a:rPr lang="en-IN" b="1" dirty="0"/>
                        <a:t>Purpose</a:t>
                      </a:r>
                      <a:endParaRPr lang="en-IN" dirty="0"/>
                    </a:p>
                  </a:txBody>
                  <a:tcPr anchor="ctr">
                    <a:lnL>
                      <a:noFill/>
                    </a:lnL>
                    <a:lnR>
                      <a:noFill/>
                    </a:lnR>
                    <a:lnT>
                      <a:noFill/>
                    </a:lnT>
                    <a:lnB>
                      <a:noFill/>
                    </a:lnB>
                    <a:noFill/>
                  </a:tcPr>
                </a:tc>
                <a:tc>
                  <a:txBody>
                    <a:bodyPr/>
                    <a:lstStyle/>
                    <a:p>
                      <a:pPr>
                        <a:buNone/>
                      </a:pPr>
                      <a:r>
                        <a:rPr lang="en-IN" b="1" dirty="0"/>
                        <a:t>Tools/Materials</a:t>
                      </a:r>
                      <a:endParaRPr lang="en-IN" dirty="0"/>
                    </a:p>
                  </a:txBody>
                  <a:tcPr anchor="ctr">
                    <a:lnL>
                      <a:noFill/>
                    </a:lnL>
                    <a:lnR>
                      <a:noFill/>
                    </a:lnR>
                    <a:lnT>
                      <a:noFill/>
                    </a:lnT>
                    <a:lnB>
                      <a:noFill/>
                    </a:lnB>
                    <a:noFill/>
                  </a:tcPr>
                </a:tc>
                <a:extLst>
                  <a:ext uri="{0D108BD9-81ED-4DB2-BD59-A6C34878D82A}">
                    <a16:rowId xmlns:a16="http://schemas.microsoft.com/office/drawing/2014/main" val="3450856831"/>
                  </a:ext>
                </a:extLst>
              </a:tr>
              <a:tr h="667417">
                <a:tc>
                  <a:txBody>
                    <a:bodyPr/>
                    <a:lstStyle/>
                    <a:p>
                      <a:pPr>
                        <a:buNone/>
                      </a:pPr>
                      <a:r>
                        <a:rPr lang="en-IN" dirty="0"/>
                        <a:t>Responsive Web Design</a:t>
                      </a:r>
                    </a:p>
                  </a:txBody>
                  <a:tcPr anchor="ctr">
                    <a:lnL>
                      <a:noFill/>
                    </a:lnL>
                    <a:lnR>
                      <a:noFill/>
                    </a:lnR>
                    <a:lnT>
                      <a:noFill/>
                    </a:lnT>
                    <a:lnB>
                      <a:noFill/>
                    </a:lnB>
                    <a:noFill/>
                  </a:tcPr>
                </a:tc>
                <a:tc>
                  <a:txBody>
                    <a:bodyPr/>
                    <a:lstStyle/>
                    <a:p>
                      <a:pPr>
                        <a:buNone/>
                      </a:pPr>
                      <a:r>
                        <a:rPr lang="en-IN" b="1" dirty="0"/>
                        <a:t>HTML5</a:t>
                      </a:r>
                      <a:r>
                        <a:rPr lang="en-IN" dirty="0"/>
                        <a:t> </a:t>
                      </a:r>
                    </a:p>
                  </a:txBody>
                  <a:tcPr anchor="ctr">
                    <a:lnL>
                      <a:noFill/>
                    </a:lnL>
                    <a:lnR>
                      <a:noFill/>
                    </a:lnR>
                    <a:lnT>
                      <a:noFill/>
                    </a:lnT>
                    <a:lnB>
                      <a:noFill/>
                    </a:lnB>
                    <a:noFill/>
                  </a:tcPr>
                </a:tc>
                <a:extLst>
                  <a:ext uri="{0D108BD9-81ED-4DB2-BD59-A6C34878D82A}">
                    <a16:rowId xmlns:a16="http://schemas.microsoft.com/office/drawing/2014/main" val="1675630011"/>
                  </a:ext>
                </a:extLst>
              </a:tr>
              <a:tr h="667417">
                <a:tc>
                  <a:txBody>
                    <a:bodyPr/>
                    <a:lstStyle/>
                    <a:p>
                      <a:pPr>
                        <a:buNone/>
                      </a:pPr>
                      <a:r>
                        <a:rPr lang="en-IN" dirty="0"/>
                        <a:t>Form Validation</a:t>
                      </a:r>
                    </a:p>
                  </a:txBody>
                  <a:tcPr anchor="ctr">
                    <a:lnL>
                      <a:noFill/>
                    </a:lnL>
                    <a:lnR>
                      <a:noFill/>
                    </a:lnR>
                    <a:lnT>
                      <a:noFill/>
                    </a:lnT>
                    <a:lnB>
                      <a:noFill/>
                    </a:lnB>
                    <a:noFill/>
                  </a:tcPr>
                </a:tc>
                <a:tc>
                  <a:txBody>
                    <a:bodyPr/>
                    <a:lstStyle/>
                    <a:p>
                      <a:pPr>
                        <a:buNone/>
                      </a:pPr>
                      <a:r>
                        <a:rPr lang="en-IN" dirty="0"/>
                        <a:t>CSS3 </a:t>
                      </a:r>
                    </a:p>
                  </a:txBody>
                  <a:tcPr anchor="ctr">
                    <a:lnL>
                      <a:noFill/>
                    </a:lnL>
                    <a:lnR>
                      <a:noFill/>
                    </a:lnR>
                    <a:lnT>
                      <a:noFill/>
                    </a:lnT>
                    <a:lnB>
                      <a:noFill/>
                    </a:lnB>
                    <a:noFill/>
                  </a:tcPr>
                </a:tc>
                <a:extLst>
                  <a:ext uri="{0D108BD9-81ED-4DB2-BD59-A6C34878D82A}">
                    <a16:rowId xmlns:a16="http://schemas.microsoft.com/office/drawing/2014/main" val="2875128067"/>
                  </a:ext>
                </a:extLst>
              </a:tr>
              <a:tr h="667417">
                <a:tc>
                  <a:txBody>
                    <a:bodyPr/>
                    <a:lstStyle/>
                    <a:p>
                      <a:pPr>
                        <a:buNone/>
                      </a:pPr>
                      <a:r>
                        <a:rPr lang="en-IN" dirty="0"/>
                        <a:t>Flexbox/Grid Layout</a:t>
                      </a:r>
                    </a:p>
                  </a:txBody>
                  <a:tcPr anchor="ctr">
                    <a:lnL>
                      <a:noFill/>
                    </a:lnL>
                    <a:lnR>
                      <a:noFill/>
                    </a:lnR>
                    <a:lnT>
                      <a:noFill/>
                    </a:lnT>
                    <a:lnB>
                      <a:noFill/>
                    </a:lnB>
                    <a:noFill/>
                  </a:tcPr>
                </a:tc>
                <a:tc>
                  <a:txBody>
                    <a:bodyPr/>
                    <a:lstStyle/>
                    <a:p>
                      <a:pPr>
                        <a:buNone/>
                      </a:pPr>
                      <a:r>
                        <a:rPr lang="en-IN" dirty="0"/>
                        <a:t>Code Editor (VS Code, Sublime Text, etc.)</a:t>
                      </a:r>
                      <a:endParaRPr lang="en-US" dirty="0"/>
                    </a:p>
                  </a:txBody>
                  <a:tcPr anchor="ctr">
                    <a:lnL>
                      <a:noFill/>
                    </a:lnL>
                    <a:lnR>
                      <a:noFill/>
                    </a:lnR>
                    <a:lnT>
                      <a:noFill/>
                    </a:lnT>
                    <a:lnB>
                      <a:noFill/>
                    </a:lnB>
                    <a:noFill/>
                  </a:tcPr>
                </a:tc>
                <a:extLst>
                  <a:ext uri="{0D108BD9-81ED-4DB2-BD59-A6C34878D82A}">
                    <a16:rowId xmlns:a16="http://schemas.microsoft.com/office/drawing/2014/main" val="3964442137"/>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8" name="object 8"/>
          <p:cNvSpPr txBox="1"/>
          <p:nvPr/>
        </p:nvSpPr>
        <p:spPr>
          <a:xfrm>
            <a:off x="970354" y="245382"/>
            <a:ext cx="9318625" cy="567463"/>
          </a:xfrm>
          <a:prstGeom prst="rect">
            <a:avLst/>
          </a:prstGeom>
        </p:spPr>
        <p:txBody>
          <a:bodyPr vert="horz" wrap="square" lIns="0" tIns="13335" rIns="0" bIns="0" rtlCol="0">
            <a:spAutoFit/>
          </a:bodyPr>
          <a:lstStyle/>
          <a:p>
            <a:pPr marL="12700">
              <a:lnSpc>
                <a:spcPct val="100000"/>
              </a:lnSpc>
              <a:spcBef>
                <a:spcPts val="105"/>
              </a:spcBef>
            </a:pPr>
            <a:r>
              <a:rPr lang="en-IN" sz="3600" b="1" spc="15" dirty="0">
                <a:latin typeface="Trebuchet MS"/>
                <a:cs typeface="Trebuchet MS"/>
              </a:rPr>
              <a:t>NETFLIX LOGIN PAGE DESIGN AND LAYOUT</a:t>
            </a:r>
            <a:endParaRPr sz="36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7BCA5628-EB8E-7251-2D2F-7BD4CAD7C675}"/>
              </a:ext>
            </a:extLst>
          </p:cNvPr>
          <p:cNvSpPr txBox="1"/>
          <p:nvPr/>
        </p:nvSpPr>
        <p:spPr>
          <a:xfrm>
            <a:off x="609600" y="2514600"/>
            <a:ext cx="6103916" cy="2123658"/>
          </a:xfrm>
          <a:prstGeom prst="rect">
            <a:avLst/>
          </a:prstGeom>
          <a:noFill/>
        </p:spPr>
        <p:txBody>
          <a:bodyPr wrap="square">
            <a:spAutoFit/>
          </a:bodyPr>
          <a:lstStyle/>
          <a:p>
            <a:pPr>
              <a:buNone/>
            </a:pPr>
            <a:r>
              <a:rPr lang="en-IN" sz="2000" b="1" dirty="0">
                <a:latin typeface="Algerian" panose="04020705040A02060702" pitchFamily="82" charset="0"/>
              </a:rPr>
              <a:t>✅ Design Principles</a:t>
            </a:r>
          </a:p>
          <a:p>
            <a:pPr>
              <a:buFont typeface="Arial" panose="020B0604020202020204" pitchFamily="34" charset="0"/>
              <a:buChar char="•"/>
            </a:pPr>
            <a:r>
              <a:rPr lang="en-IN" sz="2800" b="1" dirty="0">
                <a:latin typeface="Bahnschrift Light SemiCondensed" panose="020B0502040204020203" pitchFamily="34" charset="0"/>
              </a:rPr>
              <a:t>Clean and Minimalist UI</a:t>
            </a:r>
            <a:endParaRPr lang="en-IN" sz="2800" dirty="0">
              <a:latin typeface="Bahnschrift Light SemiCondensed" panose="020B0502040204020203" pitchFamily="34" charset="0"/>
            </a:endParaRPr>
          </a:p>
          <a:p>
            <a:pPr>
              <a:buFont typeface="Arial" panose="020B0604020202020204" pitchFamily="34" charset="0"/>
              <a:buChar char="•"/>
            </a:pPr>
            <a:r>
              <a:rPr lang="en-IN" sz="2800" dirty="0"/>
              <a:t>Responsiveness</a:t>
            </a:r>
            <a:endParaRPr lang="en-IN" sz="2800" dirty="0">
              <a:latin typeface="Bahnschrift Light SemiCondensed" panose="020B0502040204020203" pitchFamily="34" charset="0"/>
            </a:endParaRPr>
          </a:p>
          <a:p>
            <a:pPr>
              <a:buFont typeface="Arial" panose="020B0604020202020204" pitchFamily="34" charset="0"/>
              <a:buChar char="•"/>
            </a:pPr>
            <a:r>
              <a:rPr lang="en-IN" sz="2800" b="1" dirty="0">
                <a:latin typeface="Bahnschrift Light SemiCondensed" panose="020B0502040204020203" pitchFamily="34" charset="0"/>
              </a:rPr>
              <a:t>Consistent Colour Scheme</a:t>
            </a:r>
            <a:endParaRPr lang="en-IN" sz="2800" dirty="0">
              <a:latin typeface="Bahnschrift Light SemiCondensed" panose="020B0502040204020203" pitchFamily="34" charset="0"/>
            </a:endParaRPr>
          </a:p>
          <a:p>
            <a:pPr>
              <a:buFont typeface="Arial" panose="020B0604020202020204" pitchFamily="34" charset="0"/>
              <a:buChar char="•"/>
            </a:pPr>
            <a:r>
              <a:rPr lang="en-IN" sz="2800" b="1" dirty="0">
                <a:latin typeface="Bahnschrift Light SemiCondensed" panose="020B0502040204020203" pitchFamily="34" charset="0"/>
              </a:rPr>
              <a:t>Accessibility</a:t>
            </a:r>
            <a:endParaRPr lang="en-IN" sz="2800" dirty="0">
              <a:latin typeface="Bahnschrift Light SemiCondensed" panose="020B0502040204020203"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B85607-85B6-7A59-2CAF-BBE40FEB172C}"/>
              </a:ext>
            </a:extLst>
          </p:cNvPr>
          <p:cNvSpPr>
            <a:spLocks noGrp="1"/>
          </p:cNvSpPr>
          <p:nvPr>
            <p:ph type="title"/>
          </p:nvPr>
        </p:nvSpPr>
        <p:spPr>
          <a:xfrm>
            <a:off x="762000" y="457200"/>
            <a:ext cx="8596668" cy="1320800"/>
          </a:xfrm>
        </p:spPr>
        <p:txBody>
          <a:bodyPr>
            <a:normAutofit fontScale="90000"/>
          </a:bodyPr>
          <a:lstStyle/>
          <a:p>
            <a:pPr>
              <a:lnSpc>
                <a:spcPct val="150000"/>
              </a:lnSpc>
            </a:pPr>
            <a:r>
              <a:rPr lang="en-US" dirty="0">
                <a:latin typeface="Times New Roman" panose="02020603050405020304" pitchFamily="18" charset="0"/>
                <a:cs typeface="Times New Roman" panose="02020603050405020304" pitchFamily="18" charset="0"/>
              </a:rPr>
              <a:t>Features and Functionality</a:t>
            </a:r>
            <a:br>
              <a:rPr lang="en-US" dirty="0">
                <a:solidFill>
                  <a:srgbClr val="0D0D0D"/>
                </a:solidFill>
                <a:latin typeface="Times New Roman" panose="02020603050405020304" pitchFamily="18" charset="0"/>
                <a:cs typeface="Times New Roman" panose="02020603050405020304" pitchFamily="18" charset="0"/>
              </a:rPr>
            </a:br>
            <a:r>
              <a:rPr lang="en-US" sz="2700" b="1" dirty="0">
                <a:solidFill>
                  <a:schemeClr val="tx1"/>
                </a:solidFill>
              </a:rPr>
              <a:t>User Authentication Interface</a:t>
            </a:r>
            <a:br>
              <a:rPr lang="en-US" sz="3100" dirty="0">
                <a:solidFill>
                  <a:schemeClr val="tx1"/>
                </a:solidFill>
              </a:rPr>
            </a:br>
            <a:r>
              <a:rPr lang="en-US" sz="3100" dirty="0">
                <a:solidFill>
                  <a:schemeClr val="tx1"/>
                </a:solidFill>
              </a:rPr>
              <a:t>	</a:t>
            </a:r>
            <a:r>
              <a:rPr lang="en-US" sz="2700" dirty="0">
                <a:solidFill>
                  <a:schemeClr val="tx1"/>
                </a:solidFill>
              </a:rPr>
              <a:t>A clean and simple form that allows users to input their email and password to log in.</a:t>
            </a:r>
            <a:br>
              <a:rPr lang="en-IN" dirty="0"/>
            </a:br>
            <a:r>
              <a:rPr lang="en-US" sz="2700" b="1" dirty="0">
                <a:solidFill>
                  <a:schemeClr val="tx1"/>
                </a:solidFill>
              </a:rPr>
              <a:t>Interactive Button States</a:t>
            </a:r>
            <a:br>
              <a:rPr lang="en-US" sz="2700" dirty="0">
                <a:solidFill>
                  <a:schemeClr val="tx1"/>
                </a:solidFill>
              </a:rPr>
            </a:br>
            <a:r>
              <a:rPr lang="en-US" sz="2700" dirty="0">
                <a:solidFill>
                  <a:schemeClr val="tx1"/>
                </a:solidFill>
              </a:rPr>
              <a:t>	Login button changes appearance on hover and focus to provide visual feedback and improve user experience.</a:t>
            </a:r>
            <a:br>
              <a:rPr lang="en-IN" dirty="0"/>
            </a:br>
            <a:r>
              <a:rPr lang="en-US" sz="2700" b="1" dirty="0">
                <a:solidFill>
                  <a:schemeClr val="tx1"/>
                </a:solidFill>
              </a:rPr>
              <a:t>Accessible Design</a:t>
            </a:r>
            <a:br>
              <a:rPr lang="en-US" sz="2700" dirty="0">
                <a:solidFill>
                  <a:schemeClr val="tx1"/>
                </a:solidFill>
              </a:rPr>
            </a:br>
            <a:r>
              <a:rPr lang="en-US" sz="2700" dirty="0">
                <a:solidFill>
                  <a:schemeClr val="tx1"/>
                </a:solidFill>
              </a:rPr>
              <a:t>	Use of semantic HTML and proper labels to support screen readers and assistive technologies.</a:t>
            </a:r>
            <a:br>
              <a:rPr lang="en-US" dirty="0">
                <a:solidFill>
                  <a:srgbClr val="0D0D0D"/>
                </a:solidFill>
                <a:latin typeface="Times New Roman" panose="02020603050405020304" pitchFamily="18" charset="0"/>
                <a:cs typeface="Times New Roman" panose="02020603050405020304" pitchFamily="18" charset="0"/>
              </a:rPr>
            </a:br>
            <a:endParaRPr lang="en-IN" dirty="0"/>
          </a:p>
        </p:txBody>
      </p:sp>
    </p:spTree>
    <p:extLst>
      <p:ext uri="{BB962C8B-B14F-4D97-AF65-F5344CB8AC3E}">
        <p14:creationId xmlns:p14="http://schemas.microsoft.com/office/powerpoint/2010/main" val="246826650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541</TotalTime>
  <Words>379</Words>
  <Application>Microsoft Office PowerPoint</Application>
  <PresentationFormat>Widescreen</PresentationFormat>
  <Paragraphs>68</Paragraphs>
  <Slides>12</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12</vt:i4>
      </vt:variant>
    </vt:vector>
  </HeadingPairs>
  <TitlesOfParts>
    <vt:vector size="23" baseType="lpstr">
      <vt:lpstr>Algerian</vt:lpstr>
      <vt:lpstr>Arial</vt:lpstr>
      <vt:lpstr>Arial Rounded MT Bold</vt:lpstr>
      <vt:lpstr>Bahnschrift</vt:lpstr>
      <vt:lpstr>Bahnschrift Light SemiCondensed</vt:lpstr>
      <vt:lpstr>Calibri</vt:lpstr>
      <vt:lpstr>Roboto</vt:lpstr>
      <vt:lpstr>Times New Roman</vt:lpstr>
      <vt:lpstr>Trebuchet MS</vt:lpstr>
      <vt:lpstr>Wingdings 3</vt:lpstr>
      <vt:lpstr>Facet</vt:lpstr>
      <vt:lpstr>NETFLIX LOGIN PAGE </vt:lpstr>
      <vt:lpstr>PROJECT TITLE</vt:lpstr>
      <vt:lpstr>AGENDA</vt:lpstr>
      <vt:lpstr>PROBLEM STATEMENT</vt:lpstr>
      <vt:lpstr>PROJECT OVERVIEW</vt:lpstr>
      <vt:lpstr>WHO ARE THE END USERS?</vt:lpstr>
      <vt:lpstr>TOOLS AND TECHNIQUES</vt:lpstr>
      <vt:lpstr>PowerPoint Presentation</vt:lpstr>
      <vt:lpstr>Features and Functionality User Authentication Interface  A clean and simple form that allows users to input their email and password to log in. Interactive Button States  Login button changes appearance on hover and focus to provide visual feedback and improve user experience. Accessible Design  Use of semantic HTML and proper labels to support screen readers and assistive technologies. </vt:lpstr>
      <vt:lpstr>RESULTS AND SCREENSHOTS</vt:lpstr>
      <vt:lpstr>CONCLUSION</vt:lpstr>
      <vt:lpstr>Github Link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bsc second</cp:lastModifiedBy>
  <cp:revision>28</cp:revision>
  <dcterms:created xsi:type="dcterms:W3CDTF">2024-03-29T15:07:22Z</dcterms:created>
  <dcterms:modified xsi:type="dcterms:W3CDTF">2025-09-10T09:39:46Z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