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7" r:id="rId2"/>
    <p:sldId id="286" r:id="rId3"/>
    <p:sldId id="258" r:id="rId4"/>
    <p:sldId id="259" r:id="rId5"/>
    <p:sldId id="260" r:id="rId6"/>
    <p:sldId id="261" r:id="rId7"/>
    <p:sldId id="263" r:id="rId8"/>
    <p:sldId id="279" r:id="rId9"/>
    <p:sldId id="265" r:id="rId10"/>
    <p:sldId id="271" r:id="rId11"/>
    <p:sldId id="264" r:id="rId12"/>
    <p:sldId id="266" r:id="rId13"/>
    <p:sldId id="282" r:id="rId14"/>
    <p:sldId id="278" r:id="rId15"/>
    <p:sldId id="281" r:id="rId16"/>
    <p:sldId id="268" r:id="rId17"/>
    <p:sldId id="269" r:id="rId18"/>
    <p:sldId id="283"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0E42"/>
    <a:srgbClr val="410666"/>
    <a:srgbClr val="3109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8E8FCE-5EAC-403C-B5C1-3D2506891F6F}" v="17" dt="2022-10-26T12:15:44.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osha Pothagani" userId="e4dc22cba0d78373" providerId="LiveId" clId="{2A3626A4-294F-4F67-9AC2-28F143E17B6B}"/>
    <pc:docChg chg="modSld">
      <pc:chgData name="Nirosha Pothagani" userId="e4dc22cba0d78373" providerId="LiveId" clId="{2A3626A4-294F-4F67-9AC2-28F143E17B6B}" dt="2022-10-26T17:13:32.345" v="48" actId="20577"/>
      <pc:docMkLst>
        <pc:docMk/>
      </pc:docMkLst>
      <pc:sldChg chg="modSp mod">
        <pc:chgData name="Nirosha Pothagani" userId="e4dc22cba0d78373" providerId="LiveId" clId="{2A3626A4-294F-4F67-9AC2-28F143E17B6B}" dt="2022-10-26T17:12:53.688" v="32" actId="20577"/>
        <pc:sldMkLst>
          <pc:docMk/>
          <pc:sldMk cId="3294921274" sldId="258"/>
        </pc:sldMkLst>
        <pc:spChg chg="mod">
          <ac:chgData name="Nirosha Pothagani" userId="e4dc22cba0d78373" providerId="LiveId" clId="{2A3626A4-294F-4F67-9AC2-28F143E17B6B}" dt="2022-10-26T17:12:53.688" v="32" actId="20577"/>
          <ac:spMkLst>
            <pc:docMk/>
            <pc:sldMk cId="3294921274" sldId="258"/>
            <ac:spMk id="3" creationId="{9AF587B0-A686-154E-87E9-D7D3CC5E6E96}"/>
          </ac:spMkLst>
        </pc:spChg>
      </pc:sldChg>
      <pc:sldChg chg="modSp mod">
        <pc:chgData name="Nirosha Pothagani" userId="e4dc22cba0d78373" providerId="LiveId" clId="{2A3626A4-294F-4F67-9AC2-28F143E17B6B}" dt="2022-10-26T17:13:32.345" v="48" actId="20577"/>
        <pc:sldMkLst>
          <pc:docMk/>
          <pc:sldMk cId="2881422404" sldId="259"/>
        </pc:sldMkLst>
        <pc:spChg chg="mod">
          <ac:chgData name="Nirosha Pothagani" userId="e4dc22cba0d78373" providerId="LiveId" clId="{2A3626A4-294F-4F67-9AC2-28F143E17B6B}" dt="2022-10-26T17:13:32.345" v="48" actId="20577"/>
          <ac:spMkLst>
            <pc:docMk/>
            <pc:sldMk cId="2881422404" sldId="259"/>
            <ac:spMk id="3" creationId="{8BB63B1D-BC23-B341-AE9E-D273E9439AFE}"/>
          </ac:spMkLst>
        </pc:spChg>
      </pc:sldChg>
    </pc:docChg>
  </pc:docChgLst>
  <pc:docChgLst>
    <pc:chgData name="Nirosha Pothagani" userId="e4dc22cba0d78373" providerId="Windows Live" clId="Web-{928E8FCE-5EAC-403C-B5C1-3D2506891F6F}"/>
    <pc:docChg chg="modSld">
      <pc:chgData name="Nirosha Pothagani" userId="e4dc22cba0d78373" providerId="Windows Live" clId="Web-{928E8FCE-5EAC-403C-B5C1-3D2506891F6F}" dt="2022-10-26T12:15:44.786" v="10" actId="20577"/>
      <pc:docMkLst>
        <pc:docMk/>
      </pc:docMkLst>
      <pc:sldChg chg="modSp">
        <pc:chgData name="Nirosha Pothagani" userId="e4dc22cba0d78373" providerId="Windows Live" clId="Web-{928E8FCE-5EAC-403C-B5C1-3D2506891F6F}" dt="2022-10-26T10:52:50.748" v="6" actId="20577"/>
        <pc:sldMkLst>
          <pc:docMk/>
          <pc:sldMk cId="863516910" sldId="257"/>
        </pc:sldMkLst>
        <pc:spChg chg="mod">
          <ac:chgData name="Nirosha Pothagani" userId="e4dc22cba0d78373" providerId="Windows Live" clId="Web-{928E8FCE-5EAC-403C-B5C1-3D2506891F6F}" dt="2022-10-26T10:52:50.748" v="6" actId="20577"/>
          <ac:spMkLst>
            <pc:docMk/>
            <pc:sldMk cId="863516910" sldId="257"/>
            <ac:spMk id="9" creationId="{3005C7CF-EC89-8144-B436-7C486C18FA7F}"/>
          </ac:spMkLst>
        </pc:spChg>
      </pc:sldChg>
      <pc:sldChg chg="addSp delSp modSp">
        <pc:chgData name="Nirosha Pothagani" userId="e4dc22cba0d78373" providerId="Windows Live" clId="Web-{928E8FCE-5EAC-403C-B5C1-3D2506891F6F}" dt="2022-10-26T12:15:44.786" v="10" actId="20577"/>
        <pc:sldMkLst>
          <pc:docMk/>
          <pc:sldMk cId="1945455177" sldId="286"/>
        </pc:sldMkLst>
        <pc:spChg chg="add del">
          <ac:chgData name="Nirosha Pothagani" userId="e4dc22cba0d78373" providerId="Windows Live" clId="Web-{928E8FCE-5EAC-403C-B5C1-3D2506891F6F}" dt="2022-10-26T10:52:16.841" v="3"/>
          <ac:spMkLst>
            <pc:docMk/>
            <pc:sldMk cId="1945455177" sldId="286"/>
            <ac:spMk id="3" creationId="{189ED950-C4C1-A894-B91D-6C028D01C222}"/>
          </ac:spMkLst>
        </pc:spChg>
        <pc:spChg chg="add del">
          <ac:chgData name="Nirosha Pothagani" userId="e4dc22cba0d78373" providerId="Windows Live" clId="Web-{928E8FCE-5EAC-403C-B5C1-3D2506891F6F}" dt="2022-10-26T10:52:14.700" v="2"/>
          <ac:spMkLst>
            <pc:docMk/>
            <pc:sldMk cId="1945455177" sldId="286"/>
            <ac:spMk id="6" creationId="{A946CFBB-48CF-06C2-1DA0-470D3C859DBC}"/>
          </ac:spMkLst>
        </pc:spChg>
        <pc:spChg chg="mod">
          <ac:chgData name="Nirosha Pothagani" userId="e4dc22cba0d78373" providerId="Windows Live" clId="Web-{928E8FCE-5EAC-403C-B5C1-3D2506891F6F}" dt="2022-10-26T12:15:44.786" v="10" actId="20577"/>
          <ac:spMkLst>
            <pc:docMk/>
            <pc:sldMk cId="1945455177" sldId="286"/>
            <ac:spMk id="16" creationId="{4E4722E2-6C88-5443-8E82-11744875CA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ABFE7-DFAE-4502-92E2-9EC78A4A3F3D}" type="datetimeFigureOut">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6510C-0180-424E-A4C1-DF0A93A871DB}" type="slidenum">
              <a:t>‹#›</a:t>
            </a:fld>
            <a:endParaRPr lang="en-US"/>
          </a:p>
        </p:txBody>
      </p:sp>
    </p:spTree>
    <p:extLst>
      <p:ext uri="{BB962C8B-B14F-4D97-AF65-F5344CB8AC3E}">
        <p14:creationId xmlns:p14="http://schemas.microsoft.com/office/powerpoint/2010/main" val="385684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B3B1FA-AC7F-ED40-B0DD-5E52DD3AC696}" type="slidenum">
              <a:rPr lang="en-US" smtClean="0"/>
              <a:t>6</a:t>
            </a:fld>
            <a:endParaRPr lang="en-US"/>
          </a:p>
        </p:txBody>
      </p:sp>
    </p:spTree>
    <p:extLst>
      <p:ext uri="{BB962C8B-B14F-4D97-AF65-F5344CB8AC3E}">
        <p14:creationId xmlns:p14="http://schemas.microsoft.com/office/powerpoint/2010/main" val="184934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B3B1FA-AC7F-ED40-B0DD-5E52DD3AC696}" type="slidenum">
              <a:rPr lang="en-US" smtClean="0"/>
              <a:t>9</a:t>
            </a:fld>
            <a:endParaRPr lang="en-US"/>
          </a:p>
        </p:txBody>
      </p:sp>
    </p:spTree>
    <p:extLst>
      <p:ext uri="{BB962C8B-B14F-4D97-AF65-F5344CB8AC3E}">
        <p14:creationId xmlns:p14="http://schemas.microsoft.com/office/powerpoint/2010/main" val="3650333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B3B1FA-AC7F-ED40-B0DD-5E52DD3AC696}" type="slidenum">
              <a:rPr lang="en-US" smtClean="0"/>
              <a:t>10</a:t>
            </a:fld>
            <a:endParaRPr lang="en-US"/>
          </a:p>
        </p:txBody>
      </p:sp>
    </p:spTree>
    <p:extLst>
      <p:ext uri="{BB962C8B-B14F-4D97-AF65-F5344CB8AC3E}">
        <p14:creationId xmlns:p14="http://schemas.microsoft.com/office/powerpoint/2010/main" val="2117255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B3B1FA-AC7F-ED40-B0DD-5E52DD3AC696}" type="slidenum">
              <a:rPr lang="en-US" smtClean="0"/>
              <a:t>16</a:t>
            </a:fld>
            <a:endParaRPr lang="en-US"/>
          </a:p>
        </p:txBody>
      </p:sp>
    </p:spTree>
    <p:extLst>
      <p:ext uri="{BB962C8B-B14F-4D97-AF65-F5344CB8AC3E}">
        <p14:creationId xmlns:p14="http://schemas.microsoft.com/office/powerpoint/2010/main" val="2581988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B3B1FA-AC7F-ED40-B0DD-5E52DD3AC696}" type="slidenum">
              <a:rPr lang="en-US" smtClean="0"/>
              <a:t>17</a:t>
            </a:fld>
            <a:endParaRPr lang="en-US"/>
          </a:p>
        </p:txBody>
      </p:sp>
    </p:spTree>
    <p:extLst>
      <p:ext uri="{BB962C8B-B14F-4D97-AF65-F5344CB8AC3E}">
        <p14:creationId xmlns:p14="http://schemas.microsoft.com/office/powerpoint/2010/main" val="2878736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8325-0A94-B644-9703-47203FF6A77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4D6443-67B0-7947-8969-EDDCCECBB3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249365F-040A-3A4F-8AFF-B5612ED4626C}"/>
              </a:ext>
            </a:extLst>
          </p:cNvPr>
          <p:cNvSpPr>
            <a:spLocks noGrp="1"/>
          </p:cNvSpPr>
          <p:nvPr>
            <p:ph type="dt" sz="half" idx="10"/>
          </p:nvPr>
        </p:nvSpPr>
        <p:spPr/>
        <p:txBody>
          <a:bodyPr/>
          <a:lstStyle/>
          <a:p>
            <a:fld id="{3D843A97-BDB5-024B-8ED3-989BF2D0374B}" type="datetimeFigureOut">
              <a:rPr lang="en-US" smtClean="0"/>
              <a:t>10/26/2022</a:t>
            </a:fld>
            <a:endParaRPr lang="en-US"/>
          </a:p>
        </p:txBody>
      </p:sp>
      <p:sp>
        <p:nvSpPr>
          <p:cNvPr id="5" name="Footer Placeholder 4">
            <a:extLst>
              <a:ext uri="{FF2B5EF4-FFF2-40B4-BE49-F238E27FC236}">
                <a16:creationId xmlns:a16="http://schemas.microsoft.com/office/drawing/2014/main" id="{76B0227F-C652-084B-ABD5-2EA1C1A24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32842-ED12-7A49-BAE5-81CD3C22475B}"/>
              </a:ext>
            </a:extLst>
          </p:cNvPr>
          <p:cNvSpPr>
            <a:spLocks noGrp="1"/>
          </p:cNvSpPr>
          <p:nvPr>
            <p:ph type="sldNum" sz="quarter" idx="12"/>
          </p:nvPr>
        </p:nvSpPr>
        <p:spPr/>
        <p:txBody>
          <a:bodyPr/>
          <a:lstStyle/>
          <a:p>
            <a:fld id="{273EB3F4-78E1-6244-884A-98C8846F6431}" type="slidenum">
              <a:rPr lang="en-US" smtClean="0"/>
              <a:t>‹#›</a:t>
            </a:fld>
            <a:endParaRPr lang="en-US"/>
          </a:p>
        </p:txBody>
      </p:sp>
    </p:spTree>
    <p:extLst>
      <p:ext uri="{BB962C8B-B14F-4D97-AF65-F5344CB8AC3E}">
        <p14:creationId xmlns:p14="http://schemas.microsoft.com/office/powerpoint/2010/main" val="151971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A7AC-780C-1D4B-8B94-1D2ED4E82F9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292108-9AB6-8A46-8895-8042E92ECD2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A2682F-99E6-8745-A3CE-048D3B65A8A1}"/>
              </a:ext>
            </a:extLst>
          </p:cNvPr>
          <p:cNvSpPr>
            <a:spLocks noGrp="1"/>
          </p:cNvSpPr>
          <p:nvPr>
            <p:ph type="dt" sz="half" idx="10"/>
          </p:nvPr>
        </p:nvSpPr>
        <p:spPr/>
        <p:txBody>
          <a:bodyPr/>
          <a:lstStyle/>
          <a:p>
            <a:fld id="{3D843A97-BDB5-024B-8ED3-989BF2D0374B}" type="datetimeFigureOut">
              <a:rPr lang="en-US" smtClean="0"/>
              <a:t>10/26/2022</a:t>
            </a:fld>
            <a:endParaRPr lang="en-US"/>
          </a:p>
        </p:txBody>
      </p:sp>
      <p:sp>
        <p:nvSpPr>
          <p:cNvPr id="5" name="Footer Placeholder 4">
            <a:extLst>
              <a:ext uri="{FF2B5EF4-FFF2-40B4-BE49-F238E27FC236}">
                <a16:creationId xmlns:a16="http://schemas.microsoft.com/office/drawing/2014/main" id="{E4633041-070C-F945-8EFF-83CC47921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D57A9-67D4-264C-95B1-1382088E3D47}"/>
              </a:ext>
            </a:extLst>
          </p:cNvPr>
          <p:cNvSpPr>
            <a:spLocks noGrp="1"/>
          </p:cNvSpPr>
          <p:nvPr>
            <p:ph type="sldNum" sz="quarter" idx="12"/>
          </p:nvPr>
        </p:nvSpPr>
        <p:spPr/>
        <p:txBody>
          <a:bodyPr/>
          <a:lstStyle/>
          <a:p>
            <a:fld id="{273EB3F4-78E1-6244-884A-98C8846F6431}" type="slidenum">
              <a:rPr lang="en-US" smtClean="0"/>
              <a:t>‹#›</a:t>
            </a:fld>
            <a:endParaRPr lang="en-US"/>
          </a:p>
        </p:txBody>
      </p:sp>
    </p:spTree>
    <p:extLst>
      <p:ext uri="{BB962C8B-B14F-4D97-AF65-F5344CB8AC3E}">
        <p14:creationId xmlns:p14="http://schemas.microsoft.com/office/powerpoint/2010/main" val="420217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AC5D36-D394-2E48-AAD4-F322887EC6C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18D283-7A70-EC4F-A316-6DBCCBEFE2E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45EB4D-C6EB-0C47-8C91-AA9F80F5D949}"/>
              </a:ext>
            </a:extLst>
          </p:cNvPr>
          <p:cNvSpPr>
            <a:spLocks noGrp="1"/>
          </p:cNvSpPr>
          <p:nvPr>
            <p:ph type="dt" sz="half" idx="10"/>
          </p:nvPr>
        </p:nvSpPr>
        <p:spPr/>
        <p:txBody>
          <a:bodyPr/>
          <a:lstStyle/>
          <a:p>
            <a:fld id="{3D843A97-BDB5-024B-8ED3-989BF2D0374B}" type="datetimeFigureOut">
              <a:rPr lang="en-US" smtClean="0"/>
              <a:t>10/26/2022</a:t>
            </a:fld>
            <a:endParaRPr lang="en-US"/>
          </a:p>
        </p:txBody>
      </p:sp>
      <p:sp>
        <p:nvSpPr>
          <p:cNvPr id="5" name="Footer Placeholder 4">
            <a:extLst>
              <a:ext uri="{FF2B5EF4-FFF2-40B4-BE49-F238E27FC236}">
                <a16:creationId xmlns:a16="http://schemas.microsoft.com/office/drawing/2014/main" id="{0B04E3A8-C524-4740-9CE3-A453AB7D5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0F9EC-5286-C64A-BA34-1CA5EAD09240}"/>
              </a:ext>
            </a:extLst>
          </p:cNvPr>
          <p:cNvSpPr>
            <a:spLocks noGrp="1"/>
          </p:cNvSpPr>
          <p:nvPr>
            <p:ph type="sldNum" sz="quarter" idx="12"/>
          </p:nvPr>
        </p:nvSpPr>
        <p:spPr/>
        <p:txBody>
          <a:bodyPr/>
          <a:lstStyle/>
          <a:p>
            <a:fld id="{273EB3F4-78E1-6244-884A-98C8846F6431}" type="slidenum">
              <a:rPr lang="en-US" smtClean="0"/>
              <a:t>‹#›</a:t>
            </a:fld>
            <a:endParaRPr lang="en-US"/>
          </a:p>
        </p:txBody>
      </p:sp>
    </p:spTree>
    <p:extLst>
      <p:ext uri="{BB962C8B-B14F-4D97-AF65-F5344CB8AC3E}">
        <p14:creationId xmlns:p14="http://schemas.microsoft.com/office/powerpoint/2010/main" val="316389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0079-6EEB-0448-8C2E-42417963854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CE2D96-7CD8-394B-A643-9DB492507D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A91861-F5F5-9D4B-B10B-435973498921}"/>
              </a:ext>
            </a:extLst>
          </p:cNvPr>
          <p:cNvSpPr>
            <a:spLocks noGrp="1"/>
          </p:cNvSpPr>
          <p:nvPr>
            <p:ph type="dt" sz="half" idx="10"/>
          </p:nvPr>
        </p:nvSpPr>
        <p:spPr/>
        <p:txBody>
          <a:bodyPr/>
          <a:lstStyle/>
          <a:p>
            <a:fld id="{3D843A97-BDB5-024B-8ED3-989BF2D0374B}" type="datetimeFigureOut">
              <a:rPr lang="en-US" smtClean="0"/>
              <a:t>10/26/2022</a:t>
            </a:fld>
            <a:endParaRPr lang="en-US"/>
          </a:p>
        </p:txBody>
      </p:sp>
      <p:sp>
        <p:nvSpPr>
          <p:cNvPr id="5" name="Footer Placeholder 4">
            <a:extLst>
              <a:ext uri="{FF2B5EF4-FFF2-40B4-BE49-F238E27FC236}">
                <a16:creationId xmlns:a16="http://schemas.microsoft.com/office/drawing/2014/main" id="{86FD2BC7-2445-7049-884E-741BE81D4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DE32B-0EB5-2444-978B-04B71DB50ADF}"/>
              </a:ext>
            </a:extLst>
          </p:cNvPr>
          <p:cNvSpPr>
            <a:spLocks noGrp="1"/>
          </p:cNvSpPr>
          <p:nvPr>
            <p:ph type="sldNum" sz="quarter" idx="12"/>
          </p:nvPr>
        </p:nvSpPr>
        <p:spPr/>
        <p:txBody>
          <a:bodyPr/>
          <a:lstStyle/>
          <a:p>
            <a:fld id="{273EB3F4-78E1-6244-884A-98C8846F6431}" type="slidenum">
              <a:rPr lang="en-US" smtClean="0"/>
              <a:t>‹#›</a:t>
            </a:fld>
            <a:endParaRPr lang="en-US"/>
          </a:p>
        </p:txBody>
      </p:sp>
    </p:spTree>
    <p:extLst>
      <p:ext uri="{BB962C8B-B14F-4D97-AF65-F5344CB8AC3E}">
        <p14:creationId xmlns:p14="http://schemas.microsoft.com/office/powerpoint/2010/main" val="36500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72DD-1BB4-F742-BA96-EA0BD1DE399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34A23CA-077D-CA48-ADDE-6DCD86273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AE11466-E048-4E45-B6A0-776A54EA6B80}"/>
              </a:ext>
            </a:extLst>
          </p:cNvPr>
          <p:cNvSpPr>
            <a:spLocks noGrp="1"/>
          </p:cNvSpPr>
          <p:nvPr>
            <p:ph type="dt" sz="half" idx="10"/>
          </p:nvPr>
        </p:nvSpPr>
        <p:spPr/>
        <p:txBody>
          <a:bodyPr/>
          <a:lstStyle/>
          <a:p>
            <a:fld id="{3D843A97-BDB5-024B-8ED3-989BF2D0374B}" type="datetimeFigureOut">
              <a:rPr lang="en-US" smtClean="0"/>
              <a:t>10/26/2022</a:t>
            </a:fld>
            <a:endParaRPr lang="en-US"/>
          </a:p>
        </p:txBody>
      </p:sp>
      <p:sp>
        <p:nvSpPr>
          <p:cNvPr id="5" name="Footer Placeholder 4">
            <a:extLst>
              <a:ext uri="{FF2B5EF4-FFF2-40B4-BE49-F238E27FC236}">
                <a16:creationId xmlns:a16="http://schemas.microsoft.com/office/drawing/2014/main" id="{0925226C-1C26-4849-90C7-ABD13C4E8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56A6B-C57F-5141-864E-9E499C67C19D}"/>
              </a:ext>
            </a:extLst>
          </p:cNvPr>
          <p:cNvSpPr>
            <a:spLocks noGrp="1"/>
          </p:cNvSpPr>
          <p:nvPr>
            <p:ph type="sldNum" sz="quarter" idx="12"/>
          </p:nvPr>
        </p:nvSpPr>
        <p:spPr/>
        <p:txBody>
          <a:bodyPr/>
          <a:lstStyle/>
          <a:p>
            <a:fld id="{273EB3F4-78E1-6244-884A-98C8846F6431}" type="slidenum">
              <a:rPr lang="en-US" smtClean="0"/>
              <a:t>‹#›</a:t>
            </a:fld>
            <a:endParaRPr lang="en-US"/>
          </a:p>
        </p:txBody>
      </p:sp>
    </p:spTree>
    <p:extLst>
      <p:ext uri="{BB962C8B-B14F-4D97-AF65-F5344CB8AC3E}">
        <p14:creationId xmlns:p14="http://schemas.microsoft.com/office/powerpoint/2010/main" val="286359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0C07-86DD-124A-9456-0BD3D0CEBB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B9316F-7EB4-C046-B41A-E277CA91D8A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FED9882-0E65-2349-A648-885376F4F0C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B8F8542-E0B4-D44C-BA37-1BA88B93010E}"/>
              </a:ext>
            </a:extLst>
          </p:cNvPr>
          <p:cNvSpPr>
            <a:spLocks noGrp="1"/>
          </p:cNvSpPr>
          <p:nvPr>
            <p:ph type="dt" sz="half" idx="10"/>
          </p:nvPr>
        </p:nvSpPr>
        <p:spPr/>
        <p:txBody>
          <a:bodyPr/>
          <a:lstStyle/>
          <a:p>
            <a:fld id="{3D843A97-BDB5-024B-8ED3-989BF2D0374B}" type="datetimeFigureOut">
              <a:rPr lang="en-US" smtClean="0"/>
              <a:t>10/26/2022</a:t>
            </a:fld>
            <a:endParaRPr lang="en-US"/>
          </a:p>
        </p:txBody>
      </p:sp>
      <p:sp>
        <p:nvSpPr>
          <p:cNvPr id="6" name="Footer Placeholder 5">
            <a:extLst>
              <a:ext uri="{FF2B5EF4-FFF2-40B4-BE49-F238E27FC236}">
                <a16:creationId xmlns:a16="http://schemas.microsoft.com/office/drawing/2014/main" id="{2630B12F-6FC5-B94B-B764-F6C8DA864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239C0-8C27-EF47-9C55-4DFA096D325F}"/>
              </a:ext>
            </a:extLst>
          </p:cNvPr>
          <p:cNvSpPr>
            <a:spLocks noGrp="1"/>
          </p:cNvSpPr>
          <p:nvPr>
            <p:ph type="sldNum" sz="quarter" idx="12"/>
          </p:nvPr>
        </p:nvSpPr>
        <p:spPr/>
        <p:txBody>
          <a:bodyPr/>
          <a:lstStyle/>
          <a:p>
            <a:fld id="{273EB3F4-78E1-6244-884A-98C8846F6431}" type="slidenum">
              <a:rPr lang="en-US" smtClean="0"/>
              <a:t>‹#›</a:t>
            </a:fld>
            <a:endParaRPr lang="en-US"/>
          </a:p>
        </p:txBody>
      </p:sp>
    </p:spTree>
    <p:extLst>
      <p:ext uri="{BB962C8B-B14F-4D97-AF65-F5344CB8AC3E}">
        <p14:creationId xmlns:p14="http://schemas.microsoft.com/office/powerpoint/2010/main" val="2759658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3C2D-F3FB-3743-9922-1FCE955779B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B7C7AF7-1EEB-9E4F-969B-A908CD211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9EC94CE-5B42-EA43-BF61-5D5075F2071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B712578-9321-3141-84C1-8FEE4AD15D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80531-8250-C54D-89CE-F3A9533E34A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05873DF-304A-FC41-B416-195302390F48}"/>
              </a:ext>
            </a:extLst>
          </p:cNvPr>
          <p:cNvSpPr>
            <a:spLocks noGrp="1"/>
          </p:cNvSpPr>
          <p:nvPr>
            <p:ph type="dt" sz="half" idx="10"/>
          </p:nvPr>
        </p:nvSpPr>
        <p:spPr/>
        <p:txBody>
          <a:bodyPr/>
          <a:lstStyle/>
          <a:p>
            <a:fld id="{3D843A97-BDB5-024B-8ED3-989BF2D0374B}" type="datetimeFigureOut">
              <a:rPr lang="en-US" smtClean="0"/>
              <a:t>10/26/2022</a:t>
            </a:fld>
            <a:endParaRPr lang="en-US"/>
          </a:p>
        </p:txBody>
      </p:sp>
      <p:sp>
        <p:nvSpPr>
          <p:cNvPr id="8" name="Footer Placeholder 7">
            <a:extLst>
              <a:ext uri="{FF2B5EF4-FFF2-40B4-BE49-F238E27FC236}">
                <a16:creationId xmlns:a16="http://schemas.microsoft.com/office/drawing/2014/main" id="{8BAF4875-68F6-5846-9E2D-413B7417E1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581A00-BEC1-2D42-9B66-98D8F799406A}"/>
              </a:ext>
            </a:extLst>
          </p:cNvPr>
          <p:cNvSpPr>
            <a:spLocks noGrp="1"/>
          </p:cNvSpPr>
          <p:nvPr>
            <p:ph type="sldNum" sz="quarter" idx="12"/>
          </p:nvPr>
        </p:nvSpPr>
        <p:spPr/>
        <p:txBody>
          <a:bodyPr/>
          <a:lstStyle/>
          <a:p>
            <a:fld id="{273EB3F4-78E1-6244-884A-98C8846F6431}" type="slidenum">
              <a:rPr lang="en-US" smtClean="0"/>
              <a:t>‹#›</a:t>
            </a:fld>
            <a:endParaRPr lang="en-US"/>
          </a:p>
        </p:txBody>
      </p:sp>
    </p:spTree>
    <p:extLst>
      <p:ext uri="{BB962C8B-B14F-4D97-AF65-F5344CB8AC3E}">
        <p14:creationId xmlns:p14="http://schemas.microsoft.com/office/powerpoint/2010/main" val="162562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8F76-5229-244A-AEB4-362824369E5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2A32E8D-2EFC-D94D-B0A8-AAAF12B1AE60}"/>
              </a:ext>
            </a:extLst>
          </p:cNvPr>
          <p:cNvSpPr>
            <a:spLocks noGrp="1"/>
          </p:cNvSpPr>
          <p:nvPr>
            <p:ph type="dt" sz="half" idx="10"/>
          </p:nvPr>
        </p:nvSpPr>
        <p:spPr/>
        <p:txBody>
          <a:bodyPr/>
          <a:lstStyle/>
          <a:p>
            <a:fld id="{3D843A97-BDB5-024B-8ED3-989BF2D0374B}" type="datetimeFigureOut">
              <a:rPr lang="en-US" smtClean="0"/>
              <a:t>10/26/2022</a:t>
            </a:fld>
            <a:endParaRPr lang="en-US"/>
          </a:p>
        </p:txBody>
      </p:sp>
      <p:sp>
        <p:nvSpPr>
          <p:cNvPr id="4" name="Footer Placeholder 3">
            <a:extLst>
              <a:ext uri="{FF2B5EF4-FFF2-40B4-BE49-F238E27FC236}">
                <a16:creationId xmlns:a16="http://schemas.microsoft.com/office/drawing/2014/main" id="{3903AB10-3E96-1447-AEF9-B97CF0FE6E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BB40BF-DA22-D94E-A856-2E89F22BE0DF}"/>
              </a:ext>
            </a:extLst>
          </p:cNvPr>
          <p:cNvSpPr>
            <a:spLocks noGrp="1"/>
          </p:cNvSpPr>
          <p:nvPr>
            <p:ph type="sldNum" sz="quarter" idx="12"/>
          </p:nvPr>
        </p:nvSpPr>
        <p:spPr/>
        <p:txBody>
          <a:bodyPr/>
          <a:lstStyle/>
          <a:p>
            <a:fld id="{273EB3F4-78E1-6244-884A-98C8846F6431}" type="slidenum">
              <a:rPr lang="en-US" smtClean="0"/>
              <a:t>‹#›</a:t>
            </a:fld>
            <a:endParaRPr lang="en-US"/>
          </a:p>
        </p:txBody>
      </p:sp>
    </p:spTree>
    <p:extLst>
      <p:ext uri="{BB962C8B-B14F-4D97-AF65-F5344CB8AC3E}">
        <p14:creationId xmlns:p14="http://schemas.microsoft.com/office/powerpoint/2010/main" val="853786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19E347-991F-DC46-9EC2-7E29C82EA504}"/>
              </a:ext>
            </a:extLst>
          </p:cNvPr>
          <p:cNvSpPr>
            <a:spLocks noGrp="1"/>
          </p:cNvSpPr>
          <p:nvPr>
            <p:ph type="dt" sz="half" idx="10"/>
          </p:nvPr>
        </p:nvSpPr>
        <p:spPr/>
        <p:txBody>
          <a:bodyPr/>
          <a:lstStyle/>
          <a:p>
            <a:fld id="{3D843A97-BDB5-024B-8ED3-989BF2D0374B}" type="datetimeFigureOut">
              <a:rPr lang="en-US" smtClean="0"/>
              <a:t>10/26/2022</a:t>
            </a:fld>
            <a:endParaRPr lang="en-US"/>
          </a:p>
        </p:txBody>
      </p:sp>
      <p:sp>
        <p:nvSpPr>
          <p:cNvPr id="3" name="Footer Placeholder 2">
            <a:extLst>
              <a:ext uri="{FF2B5EF4-FFF2-40B4-BE49-F238E27FC236}">
                <a16:creationId xmlns:a16="http://schemas.microsoft.com/office/drawing/2014/main" id="{7670A01E-35DF-3F46-A2A0-A0F3DBBADB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758489-B9F8-004D-A9F6-D8F3603A835F}"/>
              </a:ext>
            </a:extLst>
          </p:cNvPr>
          <p:cNvSpPr>
            <a:spLocks noGrp="1"/>
          </p:cNvSpPr>
          <p:nvPr>
            <p:ph type="sldNum" sz="quarter" idx="12"/>
          </p:nvPr>
        </p:nvSpPr>
        <p:spPr/>
        <p:txBody>
          <a:bodyPr/>
          <a:lstStyle/>
          <a:p>
            <a:fld id="{273EB3F4-78E1-6244-884A-98C8846F6431}" type="slidenum">
              <a:rPr lang="en-US" smtClean="0"/>
              <a:t>‹#›</a:t>
            </a:fld>
            <a:endParaRPr lang="en-US"/>
          </a:p>
        </p:txBody>
      </p:sp>
    </p:spTree>
    <p:extLst>
      <p:ext uri="{BB962C8B-B14F-4D97-AF65-F5344CB8AC3E}">
        <p14:creationId xmlns:p14="http://schemas.microsoft.com/office/powerpoint/2010/main" val="267972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9831-885C-CD44-8B15-3C9A0E338D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B91D259-6EB5-BA42-B8A5-71B6EEBA7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6A58625-29CC-A646-BAC3-3624ADDAD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F8451B-4FDB-2F4A-B679-95491B84BEBB}"/>
              </a:ext>
            </a:extLst>
          </p:cNvPr>
          <p:cNvSpPr>
            <a:spLocks noGrp="1"/>
          </p:cNvSpPr>
          <p:nvPr>
            <p:ph type="dt" sz="half" idx="10"/>
          </p:nvPr>
        </p:nvSpPr>
        <p:spPr/>
        <p:txBody>
          <a:bodyPr/>
          <a:lstStyle/>
          <a:p>
            <a:fld id="{3D843A97-BDB5-024B-8ED3-989BF2D0374B}" type="datetimeFigureOut">
              <a:rPr lang="en-US" smtClean="0"/>
              <a:t>10/26/2022</a:t>
            </a:fld>
            <a:endParaRPr lang="en-US"/>
          </a:p>
        </p:txBody>
      </p:sp>
      <p:sp>
        <p:nvSpPr>
          <p:cNvPr id="6" name="Footer Placeholder 5">
            <a:extLst>
              <a:ext uri="{FF2B5EF4-FFF2-40B4-BE49-F238E27FC236}">
                <a16:creationId xmlns:a16="http://schemas.microsoft.com/office/drawing/2014/main" id="{3B4EB0D5-ECD3-214D-9B58-9802EFCFDA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E27EE-76A1-5444-B259-802E25E85F47}"/>
              </a:ext>
            </a:extLst>
          </p:cNvPr>
          <p:cNvSpPr>
            <a:spLocks noGrp="1"/>
          </p:cNvSpPr>
          <p:nvPr>
            <p:ph type="sldNum" sz="quarter" idx="12"/>
          </p:nvPr>
        </p:nvSpPr>
        <p:spPr/>
        <p:txBody>
          <a:bodyPr/>
          <a:lstStyle/>
          <a:p>
            <a:fld id="{273EB3F4-78E1-6244-884A-98C8846F6431}" type="slidenum">
              <a:rPr lang="en-US" smtClean="0"/>
              <a:t>‹#›</a:t>
            </a:fld>
            <a:endParaRPr lang="en-US"/>
          </a:p>
        </p:txBody>
      </p:sp>
    </p:spTree>
    <p:extLst>
      <p:ext uri="{BB962C8B-B14F-4D97-AF65-F5344CB8AC3E}">
        <p14:creationId xmlns:p14="http://schemas.microsoft.com/office/powerpoint/2010/main" val="386304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A272-8EFA-1140-BA5F-C9DCB966C8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C7C6AFB-6DE3-7C41-978A-01F118416B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A69854-14C5-F046-A3F0-D79D8908E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90E178-874C-BB4E-9E08-8700563CDEF9}"/>
              </a:ext>
            </a:extLst>
          </p:cNvPr>
          <p:cNvSpPr>
            <a:spLocks noGrp="1"/>
          </p:cNvSpPr>
          <p:nvPr>
            <p:ph type="dt" sz="half" idx="10"/>
          </p:nvPr>
        </p:nvSpPr>
        <p:spPr/>
        <p:txBody>
          <a:bodyPr/>
          <a:lstStyle/>
          <a:p>
            <a:fld id="{3D843A97-BDB5-024B-8ED3-989BF2D0374B}" type="datetimeFigureOut">
              <a:rPr lang="en-US" smtClean="0"/>
              <a:t>10/26/2022</a:t>
            </a:fld>
            <a:endParaRPr lang="en-US"/>
          </a:p>
        </p:txBody>
      </p:sp>
      <p:sp>
        <p:nvSpPr>
          <p:cNvPr id="6" name="Footer Placeholder 5">
            <a:extLst>
              <a:ext uri="{FF2B5EF4-FFF2-40B4-BE49-F238E27FC236}">
                <a16:creationId xmlns:a16="http://schemas.microsoft.com/office/drawing/2014/main" id="{957CA130-0624-9540-ACB7-D3539B546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601EE-F10D-F44A-A21A-6BFEA8CCAD24}"/>
              </a:ext>
            </a:extLst>
          </p:cNvPr>
          <p:cNvSpPr>
            <a:spLocks noGrp="1"/>
          </p:cNvSpPr>
          <p:nvPr>
            <p:ph type="sldNum" sz="quarter" idx="12"/>
          </p:nvPr>
        </p:nvSpPr>
        <p:spPr/>
        <p:txBody>
          <a:bodyPr/>
          <a:lstStyle/>
          <a:p>
            <a:fld id="{273EB3F4-78E1-6244-884A-98C8846F6431}" type="slidenum">
              <a:rPr lang="en-US" smtClean="0"/>
              <a:t>‹#›</a:t>
            </a:fld>
            <a:endParaRPr lang="en-US"/>
          </a:p>
        </p:txBody>
      </p:sp>
    </p:spTree>
    <p:extLst>
      <p:ext uri="{BB962C8B-B14F-4D97-AF65-F5344CB8AC3E}">
        <p14:creationId xmlns:p14="http://schemas.microsoft.com/office/powerpoint/2010/main" val="334412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D89216-1FD9-D944-B170-FC7230A30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4B7F05-B3BC-C54A-B384-40C412402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709B0A-02BC-5C48-ADB4-BD6231356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43A97-BDB5-024B-8ED3-989BF2D0374B}" type="datetimeFigureOut">
              <a:rPr lang="en-US" smtClean="0"/>
              <a:t>10/26/2022</a:t>
            </a:fld>
            <a:endParaRPr lang="en-US"/>
          </a:p>
        </p:txBody>
      </p:sp>
      <p:sp>
        <p:nvSpPr>
          <p:cNvPr id="5" name="Footer Placeholder 4">
            <a:extLst>
              <a:ext uri="{FF2B5EF4-FFF2-40B4-BE49-F238E27FC236}">
                <a16:creationId xmlns:a16="http://schemas.microsoft.com/office/drawing/2014/main" id="{066A9BD9-1B33-FE45-8F20-91AF1A3B9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7DDBD6-838A-1A4F-97C6-88317D8CE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EB3F4-78E1-6244-884A-98C8846F6431}" type="slidenum">
              <a:rPr lang="en-US" smtClean="0"/>
              <a:t>‹#›</a:t>
            </a:fld>
            <a:endParaRPr lang="en-US"/>
          </a:p>
        </p:txBody>
      </p:sp>
    </p:spTree>
    <p:extLst>
      <p:ext uri="{BB962C8B-B14F-4D97-AF65-F5344CB8AC3E}">
        <p14:creationId xmlns:p14="http://schemas.microsoft.com/office/powerpoint/2010/main" val="7263704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oud2becloud.com/decoupling-services-using-sqs-as-lambda-trigger/" TargetMode="External"/><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serverlessguru.com/blog/terraform-create-and-deploy-aws-lambda" TargetMode="External"/><Relationship Id="rId5" Type="http://schemas.openxmlformats.org/officeDocument/2006/relationships/hyperlink" Target="https://cloudonaut.io/integrate-sqs-and-lambda-serverless-architecture-for-asynchronous-workloads/" TargetMode="External"/><Relationship Id="rId4" Type="http://schemas.openxmlformats.org/officeDocument/2006/relationships/hyperlink" Target="https://www.linkedin.com/pulse/aws-lambda-sqs-building-blocks-decoupled-modern-susanta-praharaj/"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hedin.com/hashedin-university/"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1848169-F414-3347-B1A7-14D765A8B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9448" y="345664"/>
            <a:ext cx="2051689" cy="604832"/>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7;p14">
            <a:extLst>
              <a:ext uri="{FF2B5EF4-FFF2-40B4-BE49-F238E27FC236}">
                <a16:creationId xmlns:a16="http://schemas.microsoft.com/office/drawing/2014/main" id="{8255E725-BDD8-C946-9D3F-D36AD64276D6}"/>
              </a:ext>
            </a:extLst>
          </p:cNvPr>
          <p:cNvSpPr/>
          <p:nvPr/>
        </p:nvSpPr>
        <p:spPr>
          <a:xfrm>
            <a:off x="167064" y="225378"/>
            <a:ext cx="2124600" cy="2177700"/>
          </a:xfrm>
          <a:prstGeom prst="roundRect">
            <a:avLst>
              <a:gd name="adj" fmla="val 16667"/>
            </a:avLst>
          </a:prstGeom>
          <a:solidFill>
            <a:srgbClr val="000000">
              <a:alpha val="570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p14">
            <a:extLst>
              <a:ext uri="{FF2B5EF4-FFF2-40B4-BE49-F238E27FC236}">
                <a16:creationId xmlns:a16="http://schemas.microsoft.com/office/drawing/2014/main" id="{3005C7CF-EC89-8144-B436-7C486C18FA7F}"/>
              </a:ext>
            </a:extLst>
          </p:cNvPr>
          <p:cNvSpPr txBox="1"/>
          <p:nvPr/>
        </p:nvSpPr>
        <p:spPr>
          <a:xfrm>
            <a:off x="122240" y="345663"/>
            <a:ext cx="2124600" cy="185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F47820"/>
                </a:solidFill>
                <a:latin typeface="Roboto"/>
                <a:ea typeface="Roboto"/>
                <a:sym typeface="Roboto"/>
              </a:rPr>
              <a:t>HU-22.8.1</a:t>
            </a:r>
            <a:br>
              <a:rPr lang="en" dirty="0"/>
            </a:br>
            <a:r>
              <a:rPr lang="en-IN" dirty="0">
                <a:solidFill>
                  <a:srgbClr val="F47820"/>
                </a:solidFill>
                <a:latin typeface="Roboto"/>
                <a:ea typeface="Roboto"/>
                <a:sym typeface="Roboto"/>
              </a:rPr>
              <a:t>D</a:t>
            </a:r>
            <a:r>
              <a:rPr lang="en" dirty="0" err="1">
                <a:solidFill>
                  <a:srgbClr val="F47820"/>
                </a:solidFill>
                <a:latin typeface="Roboto"/>
                <a:ea typeface="Roboto"/>
                <a:cs typeface="Roboto"/>
                <a:sym typeface="Roboto"/>
              </a:rPr>
              <a:t>evOps</a:t>
            </a:r>
            <a:r>
              <a:rPr lang="en" dirty="0">
                <a:solidFill>
                  <a:srgbClr val="F47820"/>
                </a:solidFill>
                <a:latin typeface="Roboto"/>
                <a:ea typeface="Roboto"/>
                <a:cs typeface="Roboto"/>
                <a:sym typeface="Roboto"/>
              </a:rPr>
              <a:t> Batch</a:t>
            </a:r>
            <a:br>
              <a:rPr lang="en" dirty="0">
                <a:latin typeface="Roboto"/>
                <a:ea typeface="Roboto"/>
                <a:cs typeface="Roboto"/>
              </a:rPr>
            </a:br>
            <a:br>
              <a:rPr lang="en" dirty="0">
                <a:latin typeface="Roboto"/>
                <a:ea typeface="Roboto"/>
                <a:cs typeface="Roboto"/>
              </a:rPr>
            </a:br>
            <a:br>
              <a:rPr lang="en" dirty="0">
                <a:latin typeface="Roboto"/>
                <a:ea typeface="Roboto"/>
                <a:cs typeface="Roboto"/>
              </a:rPr>
            </a:br>
            <a:r>
              <a:rPr lang="en" sz="2400" b="1" dirty="0">
                <a:solidFill>
                  <a:srgbClr val="F47820"/>
                </a:solidFill>
                <a:latin typeface="Roboto"/>
                <a:ea typeface="Roboto"/>
                <a:cs typeface="Roboto"/>
                <a:sym typeface="Roboto"/>
              </a:rPr>
              <a:t>Product Expo</a:t>
            </a:r>
            <a:endParaRPr dirty="0">
              <a:solidFill>
                <a:srgbClr val="F47820"/>
              </a:solidFill>
              <a:latin typeface="Roboto"/>
              <a:ea typeface="Roboto"/>
              <a:cs typeface="Roboto"/>
              <a:sym typeface="Roboto"/>
            </a:endParaRPr>
          </a:p>
        </p:txBody>
      </p:sp>
      <p:sp>
        <p:nvSpPr>
          <p:cNvPr id="10" name="Google Shape;59;p14">
            <a:extLst>
              <a:ext uri="{FF2B5EF4-FFF2-40B4-BE49-F238E27FC236}">
                <a16:creationId xmlns:a16="http://schemas.microsoft.com/office/drawing/2014/main" id="{180C2A2D-E8D2-2648-84E9-6DC067F95E61}"/>
              </a:ext>
            </a:extLst>
          </p:cNvPr>
          <p:cNvSpPr/>
          <p:nvPr/>
        </p:nvSpPr>
        <p:spPr>
          <a:xfrm>
            <a:off x="343897" y="1314228"/>
            <a:ext cx="1814700" cy="2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693D445-6A0B-92A3-CCFF-D53D7724E230}"/>
              </a:ext>
            </a:extLst>
          </p:cNvPr>
          <p:cNvSpPr txBox="1"/>
          <p:nvPr/>
        </p:nvSpPr>
        <p:spPr>
          <a:xfrm>
            <a:off x="2917862" y="3260333"/>
            <a:ext cx="77347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410666"/>
                </a:solidFill>
                <a:cs typeface="Calibri"/>
              </a:rPr>
              <a:t>AWS Lambda, Serverless and Terraform</a:t>
            </a:r>
          </a:p>
        </p:txBody>
      </p:sp>
    </p:spTree>
    <p:extLst>
      <p:ext uri="{BB962C8B-B14F-4D97-AF65-F5344CB8AC3E}">
        <p14:creationId xmlns:p14="http://schemas.microsoft.com/office/powerpoint/2010/main" val="863516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BCFE-CA34-E248-8F51-B6C96C517B81}"/>
              </a:ext>
            </a:extLst>
          </p:cNvPr>
          <p:cNvSpPr>
            <a:spLocks noGrp="1"/>
          </p:cNvSpPr>
          <p:nvPr>
            <p:ph type="title"/>
          </p:nvPr>
        </p:nvSpPr>
        <p:spPr>
          <a:xfrm>
            <a:off x="838200" y="348003"/>
            <a:ext cx="8161106" cy="785339"/>
          </a:xfrm>
        </p:spPr>
        <p:txBody>
          <a:bodyPr>
            <a:normAutofit/>
          </a:bodyPr>
          <a:lstStyle/>
          <a:p>
            <a:r>
              <a:rPr lang="en-US" sz="3200" b="1" dirty="0">
                <a:solidFill>
                  <a:schemeClr val="accent2"/>
                </a:solidFill>
                <a:cs typeface="Calibri Light"/>
              </a:rPr>
              <a:t>Automating Serverless architecture </a:t>
            </a:r>
          </a:p>
        </p:txBody>
      </p:sp>
      <p:pic>
        <p:nvPicPr>
          <p:cNvPr id="5" name="Picture 5" descr="Diagram&#10;&#10;Description automatically generated">
            <a:extLst>
              <a:ext uri="{FF2B5EF4-FFF2-40B4-BE49-F238E27FC236}">
                <a16:creationId xmlns:a16="http://schemas.microsoft.com/office/drawing/2014/main" id="{963166DC-6621-0E1B-72C8-CAE9499642DD}"/>
              </a:ext>
            </a:extLst>
          </p:cNvPr>
          <p:cNvPicPr>
            <a:picLocks noGrp="1" noChangeAspect="1"/>
          </p:cNvPicPr>
          <p:nvPr>
            <p:ph idx="1"/>
          </p:nvPr>
        </p:nvPicPr>
        <p:blipFill>
          <a:blip r:embed="rId3"/>
          <a:stretch>
            <a:fillRect/>
          </a:stretch>
        </p:blipFill>
        <p:spPr>
          <a:xfrm>
            <a:off x="2957512" y="1853920"/>
            <a:ext cx="6276975" cy="4143375"/>
          </a:xfrm>
        </p:spPr>
      </p:pic>
      <p:pic>
        <p:nvPicPr>
          <p:cNvPr id="4" name="Picture 2">
            <a:extLst>
              <a:ext uri="{FF2B5EF4-FFF2-40B4-BE49-F238E27FC236}">
                <a16:creationId xmlns:a16="http://schemas.microsoft.com/office/drawing/2014/main" id="{DE97F7DF-62B7-7248-BFD7-14783E492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73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9CCDECA8-2915-D047-9951-B383714FD56E}"/>
              </a:ext>
            </a:extLst>
          </p:cNvPr>
          <p:cNvSpPr>
            <a:spLocks noGrp="1"/>
          </p:cNvSpPr>
          <p:nvPr>
            <p:ph type="title"/>
          </p:nvPr>
        </p:nvSpPr>
        <p:spPr>
          <a:xfrm>
            <a:off x="133491" y="342872"/>
            <a:ext cx="8503139" cy="777985"/>
          </a:xfrm>
        </p:spPr>
        <p:txBody>
          <a:bodyPr/>
          <a:lstStyle/>
          <a:p>
            <a:r>
              <a:rPr lang="en-US" b="1">
                <a:solidFill>
                  <a:schemeClr val="accent2"/>
                </a:solidFill>
              </a:rPr>
              <a:t>    Tech stack</a:t>
            </a:r>
          </a:p>
        </p:txBody>
      </p:sp>
      <p:pic>
        <p:nvPicPr>
          <p:cNvPr id="43" name="Picture 2">
            <a:extLst>
              <a:ext uri="{FF2B5EF4-FFF2-40B4-BE49-F238E27FC236}">
                <a16:creationId xmlns:a16="http://schemas.microsoft.com/office/drawing/2014/main" id="{9971EDBC-0DDA-DE45-811B-BDD4E90FD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3866EF5-AE0B-7930-C337-FB9CF89CD02C}"/>
              </a:ext>
            </a:extLst>
          </p:cNvPr>
          <p:cNvSpPr txBox="1"/>
          <p:nvPr/>
        </p:nvSpPr>
        <p:spPr>
          <a:xfrm>
            <a:off x="657547" y="1599344"/>
            <a:ext cx="581666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600" b="1" dirty="0">
                <a:latin typeface="Calibri"/>
                <a:cs typeface="Calibri"/>
              </a:rPr>
              <a:t>AWS </a:t>
            </a:r>
            <a:r>
              <a:rPr lang="en-US" sz="1600" b="1" dirty="0" err="1">
                <a:latin typeface="Calibri"/>
                <a:cs typeface="Calibri"/>
              </a:rPr>
              <a:t>codecommit</a:t>
            </a:r>
            <a:r>
              <a:rPr lang="en-US" sz="1600" dirty="0">
                <a:latin typeface="Calibri"/>
                <a:cs typeface="Calibri"/>
              </a:rPr>
              <a:t> : Store the code in the code commit repository</a:t>
            </a:r>
          </a:p>
          <a:p>
            <a:pPr marL="171450" indent="-171450">
              <a:buFont typeface="Arial"/>
              <a:buChar char="•"/>
            </a:pPr>
            <a:r>
              <a:rPr lang="en-US" sz="1600" b="1" dirty="0">
                <a:latin typeface="Calibri"/>
                <a:cs typeface="Calibri"/>
              </a:rPr>
              <a:t>AWS code build:</a:t>
            </a:r>
            <a:r>
              <a:rPr lang="en-US" sz="1600" dirty="0">
                <a:latin typeface="Calibri"/>
                <a:cs typeface="Calibri"/>
              </a:rPr>
              <a:t> Build logic to put the code to the 2 lambda functions.</a:t>
            </a:r>
          </a:p>
          <a:p>
            <a:pPr marL="171450" indent="-171450">
              <a:buFont typeface="Arial"/>
              <a:buChar char="•"/>
            </a:pPr>
            <a:r>
              <a:rPr lang="en-US" sz="1600" b="1" dirty="0">
                <a:latin typeface="Calibri"/>
                <a:cs typeface="Calibri"/>
              </a:rPr>
              <a:t>Lambda functions:</a:t>
            </a:r>
            <a:r>
              <a:rPr lang="en-US" sz="1600" dirty="0">
                <a:latin typeface="Calibri"/>
                <a:cs typeface="Calibri"/>
              </a:rPr>
              <a:t> To have the code  provided by us through code pipeline</a:t>
            </a:r>
          </a:p>
          <a:p>
            <a:pPr marL="171450" indent="-171450">
              <a:buFont typeface="Arial"/>
              <a:buChar char="•"/>
            </a:pPr>
            <a:r>
              <a:rPr lang="en-US" sz="1600" b="1" dirty="0">
                <a:latin typeface="Calibri"/>
                <a:cs typeface="Calibri"/>
              </a:rPr>
              <a:t>Lambda functions</a:t>
            </a:r>
            <a:r>
              <a:rPr lang="en-US" sz="1600" dirty="0">
                <a:latin typeface="Calibri"/>
                <a:cs typeface="Calibri"/>
              </a:rPr>
              <a:t> : To </a:t>
            </a:r>
            <a:r>
              <a:rPr lang="en-US" sz="1600" dirty="0">
                <a:ea typeface="+mn-lt"/>
                <a:cs typeface="+mn-lt"/>
              </a:rPr>
              <a:t>connect to other AWS services(SQS, DynamoDB) to serve the requests with data and other information.</a:t>
            </a:r>
            <a:endParaRPr lang="en-US" sz="1600" dirty="0">
              <a:latin typeface="Calibri"/>
              <a:cs typeface="Calibri"/>
            </a:endParaRPr>
          </a:p>
          <a:p>
            <a:pPr marL="171450" indent="-171450">
              <a:buFont typeface="Arial"/>
              <a:buChar char="•"/>
            </a:pPr>
            <a:r>
              <a:rPr lang="en-US" sz="1600" b="1" dirty="0" err="1">
                <a:latin typeface="Calibri"/>
                <a:cs typeface="Calibri"/>
              </a:rPr>
              <a:t>DynamoDb</a:t>
            </a:r>
            <a:br>
              <a:rPr lang="en-US" sz="1600" dirty="0">
                <a:latin typeface="Calibri"/>
              </a:rPr>
            </a:br>
            <a:r>
              <a:rPr lang="en-US" sz="1600" dirty="0">
                <a:latin typeface="Calibri"/>
                <a:cs typeface="Calibri"/>
              </a:rPr>
              <a:t>  Create the DB  with Table information - Table name order, Primary key id(number).</a:t>
            </a:r>
          </a:p>
          <a:p>
            <a:pPr marL="171450" indent="-171450">
              <a:buFont typeface="Arial"/>
              <a:buChar char="•"/>
            </a:pPr>
            <a:r>
              <a:rPr lang="en-US" sz="1600" b="1" dirty="0">
                <a:latin typeface="Calibri"/>
                <a:cs typeface="Calibri"/>
              </a:rPr>
              <a:t>SQS</a:t>
            </a:r>
            <a:br>
              <a:rPr lang="en-US" sz="1600" dirty="0">
                <a:latin typeface="Calibri"/>
              </a:rPr>
            </a:br>
            <a:r>
              <a:rPr lang="en-US" sz="1600" dirty="0">
                <a:latin typeface="Calibri"/>
                <a:cs typeface="Calibri"/>
              </a:rPr>
              <a:t>  To create an SQS standard queue to store and process the customer orders.</a:t>
            </a:r>
          </a:p>
          <a:p>
            <a:pPr marL="171450" indent="-171450">
              <a:buFont typeface="Arial"/>
              <a:buChar char="•"/>
            </a:pPr>
            <a:r>
              <a:rPr lang="en-US" sz="1600" b="1" dirty="0">
                <a:latin typeface="Calibri"/>
                <a:cs typeface="Calibri"/>
              </a:rPr>
              <a:t>SNS: </a:t>
            </a:r>
            <a:r>
              <a:rPr lang="en-US" sz="1600" dirty="0">
                <a:latin typeface="Calibri"/>
                <a:cs typeface="Calibri"/>
              </a:rPr>
              <a:t>Simple Notification Service</a:t>
            </a:r>
          </a:p>
          <a:p>
            <a:pPr marL="171450" indent="-171450">
              <a:buFont typeface="Arial"/>
              <a:buChar char="•"/>
            </a:pPr>
            <a:r>
              <a:rPr lang="en-US" sz="1600" b="1" dirty="0">
                <a:latin typeface="Calibri"/>
                <a:cs typeface="Times New Roman"/>
              </a:rPr>
              <a:t>Terraform </a:t>
            </a:r>
            <a:endParaRPr lang="en-US" sz="1600" dirty="0">
              <a:latin typeface="Calibri"/>
              <a:cs typeface="Calibri"/>
            </a:endParaRPr>
          </a:p>
          <a:p>
            <a:r>
              <a:rPr lang="en-US" sz="1600" dirty="0">
                <a:ea typeface="+mn-lt"/>
                <a:cs typeface="+mn-lt"/>
              </a:rPr>
              <a:t>      Terraform AWS modules can help automate and provision </a:t>
            </a:r>
          </a:p>
          <a:p>
            <a:r>
              <a:rPr lang="en-US" sz="1600" dirty="0">
                <a:ea typeface="+mn-lt"/>
                <a:cs typeface="+mn-lt"/>
              </a:rPr>
              <a:t>      Serverless application resources much more efficiently.</a:t>
            </a:r>
            <a:endParaRPr lang="en-US" sz="1600">
              <a:cs typeface="Calibri"/>
            </a:endParaRPr>
          </a:p>
        </p:txBody>
      </p:sp>
      <p:pic>
        <p:nvPicPr>
          <p:cNvPr id="2" name="Picture 2" descr="Diagram&#10;&#10;Description automatically generated">
            <a:extLst>
              <a:ext uri="{FF2B5EF4-FFF2-40B4-BE49-F238E27FC236}">
                <a16:creationId xmlns:a16="http://schemas.microsoft.com/office/drawing/2014/main" id="{C1897B99-EA6B-2568-25F1-9A89E7DE518D}"/>
              </a:ext>
            </a:extLst>
          </p:cNvPr>
          <p:cNvPicPr>
            <a:picLocks noChangeAspect="1"/>
          </p:cNvPicPr>
          <p:nvPr/>
        </p:nvPicPr>
        <p:blipFill>
          <a:blip r:embed="rId3"/>
          <a:stretch>
            <a:fillRect/>
          </a:stretch>
        </p:blipFill>
        <p:spPr>
          <a:xfrm>
            <a:off x="7264400" y="1021539"/>
            <a:ext cx="4325815" cy="1307768"/>
          </a:xfrm>
          <a:prstGeom prst="rect">
            <a:avLst/>
          </a:prstGeom>
        </p:spPr>
      </p:pic>
      <p:pic>
        <p:nvPicPr>
          <p:cNvPr id="3" name="Picture 3" descr="Icon&#10;&#10;Description automatically generated">
            <a:extLst>
              <a:ext uri="{FF2B5EF4-FFF2-40B4-BE49-F238E27FC236}">
                <a16:creationId xmlns:a16="http://schemas.microsoft.com/office/drawing/2014/main" id="{8A8B5912-E27A-79E3-59AA-2618362BBC50}"/>
              </a:ext>
            </a:extLst>
          </p:cNvPr>
          <p:cNvPicPr>
            <a:picLocks noChangeAspect="1"/>
          </p:cNvPicPr>
          <p:nvPr/>
        </p:nvPicPr>
        <p:blipFill>
          <a:blip r:embed="rId4"/>
          <a:stretch>
            <a:fillRect/>
          </a:stretch>
        </p:blipFill>
        <p:spPr>
          <a:xfrm>
            <a:off x="6678247" y="2672814"/>
            <a:ext cx="1756508" cy="1580757"/>
          </a:xfrm>
          <a:prstGeom prst="rect">
            <a:avLst/>
          </a:prstGeom>
        </p:spPr>
      </p:pic>
      <p:pic>
        <p:nvPicPr>
          <p:cNvPr id="5" name="Picture 5" descr="Icon&#10;&#10;Description automatically generated">
            <a:extLst>
              <a:ext uri="{FF2B5EF4-FFF2-40B4-BE49-F238E27FC236}">
                <a16:creationId xmlns:a16="http://schemas.microsoft.com/office/drawing/2014/main" id="{29F4AEA2-0CC6-8565-E702-FCD77D90D997}"/>
              </a:ext>
            </a:extLst>
          </p:cNvPr>
          <p:cNvPicPr>
            <a:picLocks noChangeAspect="1"/>
          </p:cNvPicPr>
          <p:nvPr/>
        </p:nvPicPr>
        <p:blipFill>
          <a:blip r:embed="rId5"/>
          <a:stretch>
            <a:fillRect/>
          </a:stretch>
        </p:blipFill>
        <p:spPr>
          <a:xfrm>
            <a:off x="9755554" y="2320105"/>
            <a:ext cx="2743200" cy="3351023"/>
          </a:xfrm>
          <a:prstGeom prst="rect">
            <a:avLst/>
          </a:prstGeom>
        </p:spPr>
      </p:pic>
      <p:pic>
        <p:nvPicPr>
          <p:cNvPr id="7" name="Picture 7" descr="Logo, company name&#10;&#10;Description automatically generated">
            <a:extLst>
              <a:ext uri="{FF2B5EF4-FFF2-40B4-BE49-F238E27FC236}">
                <a16:creationId xmlns:a16="http://schemas.microsoft.com/office/drawing/2014/main" id="{8A9ACC99-3D0E-CCC0-00E8-12445D97DE1A}"/>
              </a:ext>
            </a:extLst>
          </p:cNvPr>
          <p:cNvPicPr>
            <a:picLocks noChangeAspect="1"/>
          </p:cNvPicPr>
          <p:nvPr/>
        </p:nvPicPr>
        <p:blipFill rotWithShape="1">
          <a:blip r:embed="rId6"/>
          <a:srcRect l="38257" t="7786" r="37961" b="7500"/>
          <a:stretch/>
        </p:blipFill>
        <p:spPr>
          <a:xfrm>
            <a:off x="8720016" y="4392197"/>
            <a:ext cx="1573701" cy="1986156"/>
          </a:xfrm>
          <a:prstGeom prst="rect">
            <a:avLst/>
          </a:prstGeom>
        </p:spPr>
      </p:pic>
      <p:pic>
        <p:nvPicPr>
          <p:cNvPr id="8" name="Picture 8" descr="A picture containing icon&#10;&#10;Description automatically generated">
            <a:extLst>
              <a:ext uri="{FF2B5EF4-FFF2-40B4-BE49-F238E27FC236}">
                <a16:creationId xmlns:a16="http://schemas.microsoft.com/office/drawing/2014/main" id="{66EB3F2B-70B7-D855-E92E-5F579C18D160}"/>
              </a:ext>
            </a:extLst>
          </p:cNvPr>
          <p:cNvPicPr>
            <a:picLocks noChangeAspect="1"/>
          </p:cNvPicPr>
          <p:nvPr/>
        </p:nvPicPr>
        <p:blipFill rotWithShape="1">
          <a:blip r:embed="rId7"/>
          <a:srcRect l="25623" r="25979" b="-559"/>
          <a:stretch/>
        </p:blipFill>
        <p:spPr>
          <a:xfrm>
            <a:off x="8632093" y="2503854"/>
            <a:ext cx="1327675" cy="1762392"/>
          </a:xfrm>
          <a:prstGeom prst="rect">
            <a:avLst/>
          </a:prstGeom>
        </p:spPr>
      </p:pic>
      <p:pic>
        <p:nvPicPr>
          <p:cNvPr id="9" name="Picture 9" descr="Logo&#10;&#10;Description automatically generated">
            <a:extLst>
              <a:ext uri="{FF2B5EF4-FFF2-40B4-BE49-F238E27FC236}">
                <a16:creationId xmlns:a16="http://schemas.microsoft.com/office/drawing/2014/main" id="{EFF9D387-95EC-3DCD-2D93-A30720CCD17A}"/>
              </a:ext>
            </a:extLst>
          </p:cNvPr>
          <p:cNvPicPr>
            <a:picLocks noChangeAspect="1"/>
          </p:cNvPicPr>
          <p:nvPr/>
        </p:nvPicPr>
        <p:blipFill>
          <a:blip r:embed="rId8"/>
          <a:stretch>
            <a:fillRect/>
          </a:stretch>
        </p:blipFill>
        <p:spPr>
          <a:xfrm>
            <a:off x="6589345" y="4303346"/>
            <a:ext cx="2266462" cy="2159001"/>
          </a:xfrm>
          <a:prstGeom prst="rect">
            <a:avLst/>
          </a:prstGeom>
        </p:spPr>
      </p:pic>
    </p:spTree>
    <p:extLst>
      <p:ext uri="{BB962C8B-B14F-4D97-AF65-F5344CB8AC3E}">
        <p14:creationId xmlns:p14="http://schemas.microsoft.com/office/powerpoint/2010/main" val="131229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3C30-92D4-4295-B045-85BAA9AFF155}"/>
              </a:ext>
            </a:extLst>
          </p:cNvPr>
          <p:cNvSpPr>
            <a:spLocks noGrp="1"/>
          </p:cNvSpPr>
          <p:nvPr>
            <p:ph type="title"/>
          </p:nvPr>
        </p:nvSpPr>
        <p:spPr>
          <a:xfrm>
            <a:off x="553671" y="277181"/>
            <a:ext cx="10842938" cy="734866"/>
          </a:xfrm>
        </p:spPr>
        <p:txBody>
          <a:bodyPr>
            <a:normAutofit/>
          </a:bodyPr>
          <a:lstStyle/>
          <a:p>
            <a:pPr algn="just"/>
            <a:r>
              <a:rPr lang="en-IN" sz="3600" b="1" dirty="0">
                <a:solidFill>
                  <a:schemeClr val="accent2"/>
                </a:solidFill>
                <a:ea typeface="+mj-lt"/>
                <a:cs typeface="+mj-lt"/>
              </a:rPr>
              <a:t>Walkthrough Of Product</a:t>
            </a:r>
            <a:endParaRPr lang="en-GB" sz="3600" b="1" dirty="0">
              <a:solidFill>
                <a:schemeClr val="accent2"/>
              </a:solidFill>
              <a:ea typeface="+mj-lt"/>
              <a:cs typeface="+mj-lt"/>
            </a:endParaRPr>
          </a:p>
        </p:txBody>
      </p:sp>
      <p:pic>
        <p:nvPicPr>
          <p:cNvPr id="19" name="Picture 2">
            <a:extLst>
              <a:ext uri="{FF2B5EF4-FFF2-40B4-BE49-F238E27FC236}">
                <a16:creationId xmlns:a16="http://schemas.microsoft.com/office/drawing/2014/main" id="{25B75C0A-805E-4F4E-ACA1-5AA2DADC6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48F492-F131-43EC-E975-E0A050520967}"/>
              </a:ext>
            </a:extLst>
          </p:cNvPr>
          <p:cNvSpPr txBox="1"/>
          <p:nvPr/>
        </p:nvSpPr>
        <p:spPr>
          <a:xfrm>
            <a:off x="554805" y="1308243"/>
            <a:ext cx="10046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endParaRPr lang="en-US" dirty="0">
              <a:solidFill>
                <a:srgbClr val="545556"/>
              </a:solidFill>
              <a:latin typeface="Calibri"/>
              <a:cs typeface="Calibri"/>
            </a:endParaRPr>
          </a:p>
        </p:txBody>
      </p:sp>
      <p:sp>
        <p:nvSpPr>
          <p:cNvPr id="5" name="TextBox 4">
            <a:extLst>
              <a:ext uri="{FF2B5EF4-FFF2-40B4-BE49-F238E27FC236}">
                <a16:creationId xmlns:a16="http://schemas.microsoft.com/office/drawing/2014/main" id="{F676E0AB-57AD-6E76-3587-2CFE595F0601}"/>
              </a:ext>
            </a:extLst>
          </p:cNvPr>
          <p:cNvSpPr txBox="1"/>
          <p:nvPr/>
        </p:nvSpPr>
        <p:spPr>
          <a:xfrm>
            <a:off x="520557" y="1308243"/>
            <a:ext cx="1021764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Arial"/>
              </a:rPr>
              <a:t>The SQS queue receives messages from Lambda and store to the DynamoDB database through lambda function.</a:t>
            </a:r>
            <a:endParaRPr lang="en-US">
              <a:cs typeface="Arial"/>
            </a:endParaRPr>
          </a:p>
          <a:p>
            <a:pPr marL="285750" indent="-285750">
              <a:buFont typeface="Arial"/>
              <a:buChar char="•"/>
            </a:pPr>
            <a:r>
              <a:rPr lang="en-US" dirty="0">
                <a:solidFill>
                  <a:srgbClr val="000000"/>
                </a:solidFill>
                <a:ea typeface="+mn-lt"/>
                <a:cs typeface="Arial"/>
              </a:rPr>
              <a:t>The Lambda Consumer which is DynamoDB reads as many messages as possible from the SQS </a:t>
            </a:r>
            <a:endParaRPr lang="en-US" dirty="0">
              <a:solidFill>
                <a:srgbClr val="000000"/>
              </a:solidFill>
              <a:ea typeface="+mn-lt"/>
              <a:cs typeface="+mn-lt"/>
            </a:endParaRPr>
          </a:p>
          <a:p>
            <a:pPr marL="285750" indent="-285750">
              <a:buFont typeface="Arial"/>
              <a:buChar char="•"/>
            </a:pPr>
            <a:r>
              <a:rPr lang="en-US" dirty="0">
                <a:ea typeface="+mn-lt"/>
                <a:cs typeface="+mn-lt"/>
              </a:rPr>
              <a:t>The CloudWatch Event Rule triggers the Lambda Consumer based on a schedule (e.g. every minute).</a:t>
            </a:r>
          </a:p>
          <a:p>
            <a:pPr marL="285750" indent="-285750">
              <a:buFont typeface="Arial"/>
              <a:buChar char="•"/>
            </a:pPr>
            <a:r>
              <a:rPr lang="en-US" dirty="0">
                <a:ea typeface="+mn-lt"/>
                <a:cs typeface="+mn-lt"/>
              </a:rPr>
              <a:t>The Lambda Consumer reads as many messages as possible from the SQS and executes a Lambda Worker for each message.</a:t>
            </a:r>
            <a:endParaRPr lang="en-US" dirty="0">
              <a:solidFill>
                <a:srgbClr val="545556"/>
              </a:solidFill>
              <a:ea typeface="+mn-lt"/>
              <a:cs typeface="+mn-lt"/>
            </a:endParaRPr>
          </a:p>
          <a:p>
            <a:pPr marL="285750" indent="-285750">
              <a:buFont typeface="Arial"/>
              <a:buChar char="•"/>
            </a:pPr>
            <a:r>
              <a:rPr lang="en-US" dirty="0">
                <a:ea typeface="+mn-lt"/>
                <a:cs typeface="+mn-lt"/>
              </a:rPr>
              <a:t>Doing so allows you to build a serverless microservice consuming tasks from a queue, e.g.: sending out massive amounts of emails, transcoding video files after upload, or analyzing user behavior.</a:t>
            </a:r>
            <a:endParaRPr lang="en-US" dirty="0">
              <a:solidFill>
                <a:srgbClr val="000000"/>
              </a:solidFill>
              <a:ea typeface="+mn-lt"/>
              <a:cs typeface="+mn-lt"/>
            </a:endParaRPr>
          </a:p>
          <a:p>
            <a:pPr marL="285750" indent="-285750">
              <a:buFont typeface="Arial"/>
              <a:buChar char="•"/>
            </a:pPr>
            <a:r>
              <a:rPr lang="en-US" dirty="0">
                <a:ea typeface="+mn-lt"/>
                <a:cs typeface="+mn-lt"/>
              </a:rPr>
              <a:t>Deploying AWS Lambda with Terraform</a:t>
            </a:r>
          </a:p>
          <a:p>
            <a:pPr marL="285750" indent="-285750">
              <a:buFont typeface="Arial"/>
              <a:buChar char="•"/>
            </a:pPr>
            <a:endParaRPr lang="en-US" dirty="0">
              <a:cs typeface="Arial"/>
            </a:endParaRPr>
          </a:p>
        </p:txBody>
      </p:sp>
    </p:spTree>
    <p:extLst>
      <p:ext uri="{BB962C8B-B14F-4D97-AF65-F5344CB8AC3E}">
        <p14:creationId xmlns:p14="http://schemas.microsoft.com/office/powerpoint/2010/main" val="133186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14">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3AA28C7-4991-72E9-0CFD-7097A2DFD185}"/>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latin typeface="Calibri"/>
                <a:cs typeface="Calibri"/>
              </a:rPr>
              <a:t>LIVE DEMO</a:t>
            </a:r>
          </a:p>
        </p:txBody>
      </p:sp>
    </p:spTree>
    <p:extLst>
      <p:ext uri="{BB962C8B-B14F-4D97-AF65-F5344CB8AC3E}">
        <p14:creationId xmlns:p14="http://schemas.microsoft.com/office/powerpoint/2010/main" val="2957104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3C30-92D4-4295-B045-85BAA9AFF155}"/>
              </a:ext>
            </a:extLst>
          </p:cNvPr>
          <p:cNvSpPr>
            <a:spLocks noGrp="1"/>
          </p:cNvSpPr>
          <p:nvPr>
            <p:ph type="title"/>
          </p:nvPr>
        </p:nvSpPr>
        <p:spPr>
          <a:xfrm>
            <a:off x="553671" y="277181"/>
            <a:ext cx="10842938" cy="734866"/>
          </a:xfrm>
        </p:spPr>
        <p:txBody>
          <a:bodyPr>
            <a:normAutofit/>
          </a:bodyPr>
          <a:lstStyle/>
          <a:p>
            <a:pPr algn="just"/>
            <a:r>
              <a:rPr lang="en-IN" sz="3600" b="1" dirty="0" err="1">
                <a:solidFill>
                  <a:schemeClr val="accent2"/>
                </a:solidFill>
                <a:ea typeface="+mj-lt"/>
                <a:cs typeface="+mj-lt"/>
              </a:rPr>
              <a:t>Usecases</a:t>
            </a:r>
            <a:endParaRPr lang="en-US" dirty="0" err="1">
              <a:solidFill>
                <a:schemeClr val="accent2"/>
              </a:solidFill>
            </a:endParaRPr>
          </a:p>
        </p:txBody>
      </p:sp>
      <p:pic>
        <p:nvPicPr>
          <p:cNvPr id="19" name="Picture 2">
            <a:extLst>
              <a:ext uri="{FF2B5EF4-FFF2-40B4-BE49-F238E27FC236}">
                <a16:creationId xmlns:a16="http://schemas.microsoft.com/office/drawing/2014/main" id="{25B75C0A-805E-4F4E-ACA1-5AA2DADC6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48F492-F131-43EC-E975-E0A050520967}"/>
              </a:ext>
            </a:extLst>
          </p:cNvPr>
          <p:cNvSpPr txBox="1"/>
          <p:nvPr/>
        </p:nvSpPr>
        <p:spPr>
          <a:xfrm>
            <a:off x="554805" y="1308243"/>
            <a:ext cx="10046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endParaRPr lang="en-US" dirty="0">
              <a:solidFill>
                <a:srgbClr val="545556"/>
              </a:solidFill>
              <a:latin typeface="Calibri"/>
              <a:cs typeface="Calibri"/>
            </a:endParaRPr>
          </a:p>
        </p:txBody>
      </p:sp>
      <p:sp>
        <p:nvSpPr>
          <p:cNvPr id="5" name="TextBox 4">
            <a:extLst>
              <a:ext uri="{FF2B5EF4-FFF2-40B4-BE49-F238E27FC236}">
                <a16:creationId xmlns:a16="http://schemas.microsoft.com/office/drawing/2014/main" id="{F676E0AB-57AD-6E76-3587-2CFE595F0601}"/>
              </a:ext>
            </a:extLst>
          </p:cNvPr>
          <p:cNvSpPr txBox="1"/>
          <p:nvPr/>
        </p:nvSpPr>
        <p:spPr>
          <a:xfrm>
            <a:off x="520557" y="1308243"/>
            <a:ext cx="102176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Use case 1: </a:t>
            </a:r>
            <a:r>
              <a:rPr lang="en-US" dirty="0">
                <a:ea typeface="+mn-lt"/>
                <a:cs typeface="+mn-lt"/>
              </a:rPr>
              <a:t> </a:t>
            </a:r>
            <a:endParaRPr lang="en-US" dirty="0">
              <a:cs typeface="Calibri" panose="020F0502020204030204"/>
            </a:endParaRPr>
          </a:p>
          <a:p>
            <a:pPr>
              <a:buFont typeface="Arial"/>
              <a:buChar char="•"/>
            </a:pPr>
            <a:r>
              <a:rPr lang="en-US" dirty="0">
                <a:ea typeface="+mn-lt"/>
                <a:cs typeface="+mn-lt"/>
              </a:rPr>
              <a:t>Leverage an SQS standard queue to send, store, and receive order messages and then configure the SQS Event Source to trigger the Lambda function which in turn processes the orders into a DynamoDB table.</a:t>
            </a:r>
            <a:endParaRPr lang="en-US" dirty="0"/>
          </a:p>
          <a:p>
            <a:endParaRPr lang="en-US" b="1" dirty="0">
              <a:ea typeface="+mn-lt"/>
              <a:cs typeface="+mn-lt"/>
            </a:endParaRPr>
          </a:p>
          <a:p>
            <a:endParaRPr lang="en-US" b="1" dirty="0">
              <a:cs typeface="Calibri"/>
            </a:endParaRPr>
          </a:p>
        </p:txBody>
      </p:sp>
      <p:pic>
        <p:nvPicPr>
          <p:cNvPr id="6" name="Picture 6" descr="Diagram&#10;&#10;Description automatically generated">
            <a:extLst>
              <a:ext uri="{FF2B5EF4-FFF2-40B4-BE49-F238E27FC236}">
                <a16:creationId xmlns:a16="http://schemas.microsoft.com/office/drawing/2014/main" id="{9ED4B92C-61B8-066A-BD23-D121BCCDE06C}"/>
              </a:ext>
            </a:extLst>
          </p:cNvPr>
          <p:cNvPicPr>
            <a:picLocks noChangeAspect="1"/>
          </p:cNvPicPr>
          <p:nvPr/>
        </p:nvPicPr>
        <p:blipFill rotWithShape="1">
          <a:blip r:embed="rId3"/>
          <a:srcRect t="21543" r="-165" b="-266"/>
          <a:stretch/>
        </p:blipFill>
        <p:spPr>
          <a:xfrm>
            <a:off x="2481648" y="2649501"/>
            <a:ext cx="5957290" cy="2895312"/>
          </a:xfrm>
          <a:prstGeom prst="rect">
            <a:avLst/>
          </a:prstGeom>
        </p:spPr>
      </p:pic>
    </p:spTree>
    <p:extLst>
      <p:ext uri="{BB962C8B-B14F-4D97-AF65-F5344CB8AC3E}">
        <p14:creationId xmlns:p14="http://schemas.microsoft.com/office/powerpoint/2010/main" val="134926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3C30-92D4-4295-B045-85BAA9AFF155}"/>
              </a:ext>
            </a:extLst>
          </p:cNvPr>
          <p:cNvSpPr>
            <a:spLocks noGrp="1"/>
          </p:cNvSpPr>
          <p:nvPr>
            <p:ph type="title"/>
          </p:nvPr>
        </p:nvSpPr>
        <p:spPr>
          <a:xfrm>
            <a:off x="553671" y="277181"/>
            <a:ext cx="10842938" cy="734866"/>
          </a:xfrm>
        </p:spPr>
        <p:txBody>
          <a:bodyPr>
            <a:normAutofit/>
          </a:bodyPr>
          <a:lstStyle/>
          <a:p>
            <a:pPr algn="just"/>
            <a:r>
              <a:rPr lang="en-IN" sz="3600" b="1" dirty="0" err="1">
                <a:solidFill>
                  <a:schemeClr val="accent2"/>
                </a:solidFill>
                <a:ea typeface="+mj-lt"/>
                <a:cs typeface="+mj-lt"/>
              </a:rPr>
              <a:t>Usecases</a:t>
            </a:r>
            <a:endParaRPr lang="en-US" dirty="0" err="1">
              <a:solidFill>
                <a:schemeClr val="accent2"/>
              </a:solidFill>
            </a:endParaRPr>
          </a:p>
        </p:txBody>
      </p:sp>
      <p:pic>
        <p:nvPicPr>
          <p:cNvPr id="19" name="Picture 2">
            <a:extLst>
              <a:ext uri="{FF2B5EF4-FFF2-40B4-BE49-F238E27FC236}">
                <a16:creationId xmlns:a16="http://schemas.microsoft.com/office/drawing/2014/main" id="{25B75C0A-805E-4F4E-ACA1-5AA2DADC6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48F492-F131-43EC-E975-E0A050520967}"/>
              </a:ext>
            </a:extLst>
          </p:cNvPr>
          <p:cNvSpPr txBox="1"/>
          <p:nvPr/>
        </p:nvSpPr>
        <p:spPr>
          <a:xfrm>
            <a:off x="554805" y="1308243"/>
            <a:ext cx="10046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endParaRPr lang="en-US" dirty="0">
              <a:solidFill>
                <a:srgbClr val="545556"/>
              </a:solidFill>
              <a:latin typeface="Calibri"/>
              <a:cs typeface="Calibri"/>
            </a:endParaRPr>
          </a:p>
        </p:txBody>
      </p:sp>
      <p:sp>
        <p:nvSpPr>
          <p:cNvPr id="5" name="TextBox 4">
            <a:extLst>
              <a:ext uri="{FF2B5EF4-FFF2-40B4-BE49-F238E27FC236}">
                <a16:creationId xmlns:a16="http://schemas.microsoft.com/office/drawing/2014/main" id="{F676E0AB-57AD-6E76-3587-2CFE595F0601}"/>
              </a:ext>
            </a:extLst>
          </p:cNvPr>
          <p:cNvSpPr txBox="1"/>
          <p:nvPr/>
        </p:nvSpPr>
        <p:spPr>
          <a:xfrm>
            <a:off x="520557" y="1308243"/>
            <a:ext cx="114162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Use case 2: </a:t>
            </a:r>
            <a:endParaRPr lang="en-US" dirty="0">
              <a:ea typeface="+mn-lt"/>
              <a:cs typeface="+mn-lt"/>
            </a:endParaRPr>
          </a:p>
          <a:p>
            <a:endParaRPr lang="en-US" b="1" dirty="0">
              <a:ea typeface="+mn-lt"/>
              <a:cs typeface="+mn-lt"/>
            </a:endParaRPr>
          </a:p>
          <a:p>
            <a:pPr marL="285750" indent="-285750">
              <a:buFont typeface="Arial"/>
              <a:buChar char="•"/>
            </a:pPr>
            <a:r>
              <a:rPr lang="en-US" dirty="0">
                <a:ea typeface="+mn-lt"/>
                <a:cs typeface="+mn-lt"/>
              </a:rPr>
              <a:t>They would just like to focus on pushing their application code to the Git repository, and the rest should be taken care of automatically by a more stable pipeline. </a:t>
            </a:r>
          </a:p>
          <a:p>
            <a:pPr marL="285750" indent="-285750">
              <a:buFont typeface="Arial"/>
              <a:buChar char="•"/>
            </a:pPr>
            <a:r>
              <a:rPr lang="en-US" dirty="0">
                <a:ea typeface="+mn-lt"/>
                <a:cs typeface="+mn-lt"/>
              </a:rPr>
              <a:t>Creating an automated pipeline using AWS services that can achieve this. In addition, developers should be notified  via email if their build fails.</a:t>
            </a:r>
            <a:endParaRPr lang="en-US" dirty="0">
              <a:cs typeface="Calibri"/>
            </a:endParaRPr>
          </a:p>
        </p:txBody>
      </p:sp>
      <p:pic>
        <p:nvPicPr>
          <p:cNvPr id="8" name="Picture 8" descr="Diagram, schematic&#10;&#10;Description automatically generated">
            <a:extLst>
              <a:ext uri="{FF2B5EF4-FFF2-40B4-BE49-F238E27FC236}">
                <a16:creationId xmlns:a16="http://schemas.microsoft.com/office/drawing/2014/main" id="{DBF578C4-3E29-CFFE-C724-16D732173412}"/>
              </a:ext>
            </a:extLst>
          </p:cNvPr>
          <p:cNvPicPr>
            <a:picLocks noChangeAspect="1"/>
          </p:cNvPicPr>
          <p:nvPr/>
        </p:nvPicPr>
        <p:blipFill rotWithShape="1">
          <a:blip r:embed="rId3"/>
          <a:srcRect t="3668" r="170" b="2632"/>
          <a:stretch/>
        </p:blipFill>
        <p:spPr>
          <a:xfrm>
            <a:off x="1642153" y="3037725"/>
            <a:ext cx="5029212" cy="3353892"/>
          </a:xfrm>
          <a:prstGeom prst="rect">
            <a:avLst/>
          </a:prstGeom>
        </p:spPr>
      </p:pic>
      <p:pic>
        <p:nvPicPr>
          <p:cNvPr id="7" name="Picture 58" descr="Diagram&#10;&#10;Description automatically generated">
            <a:extLst>
              <a:ext uri="{FF2B5EF4-FFF2-40B4-BE49-F238E27FC236}">
                <a16:creationId xmlns:a16="http://schemas.microsoft.com/office/drawing/2014/main" id="{98E85BF4-9CD4-D95C-B722-7F275AF41166}"/>
              </a:ext>
            </a:extLst>
          </p:cNvPr>
          <p:cNvPicPr>
            <a:picLocks noChangeAspect="1"/>
          </p:cNvPicPr>
          <p:nvPr/>
        </p:nvPicPr>
        <p:blipFill rotWithShape="1">
          <a:blip r:embed="rId4"/>
          <a:srcRect l="27532" t="18610" r="39134" b="60538"/>
          <a:stretch/>
        </p:blipFill>
        <p:spPr>
          <a:xfrm>
            <a:off x="6539501" y="3919591"/>
            <a:ext cx="3294558" cy="795912"/>
          </a:xfrm>
          <a:prstGeom prst="rect">
            <a:avLst/>
          </a:prstGeom>
        </p:spPr>
      </p:pic>
    </p:spTree>
    <p:extLst>
      <p:ext uri="{BB962C8B-B14F-4D97-AF65-F5344CB8AC3E}">
        <p14:creationId xmlns:p14="http://schemas.microsoft.com/office/powerpoint/2010/main" val="272955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BCFE-CA34-E248-8F51-B6C96C517B81}"/>
              </a:ext>
            </a:extLst>
          </p:cNvPr>
          <p:cNvSpPr>
            <a:spLocks noGrp="1"/>
          </p:cNvSpPr>
          <p:nvPr>
            <p:ph type="title"/>
          </p:nvPr>
        </p:nvSpPr>
        <p:spPr>
          <a:xfrm>
            <a:off x="838200" y="365126"/>
            <a:ext cx="10515600" cy="768216"/>
          </a:xfrm>
        </p:spPr>
        <p:txBody>
          <a:bodyPr>
            <a:normAutofit/>
          </a:bodyPr>
          <a:lstStyle/>
          <a:p>
            <a:r>
              <a:rPr lang="en-US" sz="3200" b="1">
                <a:solidFill>
                  <a:schemeClr val="accent2"/>
                </a:solidFill>
              </a:rPr>
              <a:t>Final outcomes</a:t>
            </a:r>
          </a:p>
        </p:txBody>
      </p:sp>
      <p:sp>
        <p:nvSpPr>
          <p:cNvPr id="3" name="Content Placeholder 2">
            <a:extLst>
              <a:ext uri="{FF2B5EF4-FFF2-40B4-BE49-F238E27FC236}">
                <a16:creationId xmlns:a16="http://schemas.microsoft.com/office/drawing/2014/main" id="{8BB63B1D-BC23-B341-AE9E-D273E9439AFE}"/>
              </a:ext>
            </a:extLst>
          </p:cNvPr>
          <p:cNvSpPr>
            <a:spLocks noGrp="1"/>
          </p:cNvSpPr>
          <p:nvPr>
            <p:ph idx="1"/>
          </p:nvPr>
        </p:nvSpPr>
        <p:spPr>
          <a:xfrm>
            <a:off x="619259" y="1323167"/>
            <a:ext cx="10515600" cy="5169707"/>
          </a:xfrm>
        </p:spPr>
        <p:txBody>
          <a:bodyPr vert="horz" lIns="91440" tIns="45720" rIns="91440" bIns="45720" rtlCol="0" anchor="t">
            <a:normAutofit/>
          </a:bodyPr>
          <a:lstStyle/>
          <a:p>
            <a:pPr marL="0" indent="0">
              <a:buNone/>
            </a:pPr>
            <a:endParaRPr lang="en-IN" sz="2000" dirty="0">
              <a:ea typeface="Calibri"/>
              <a:cs typeface="Calibri"/>
            </a:endParaRPr>
          </a:p>
          <a:p>
            <a:pPr algn="just"/>
            <a:r>
              <a:rPr lang="en-IN" sz="2000" dirty="0">
                <a:ea typeface="+mn-lt"/>
                <a:cs typeface="+mn-lt"/>
              </a:rPr>
              <a:t>Efficient, continuous, automated and secure development and deployment process</a:t>
            </a:r>
          </a:p>
          <a:p>
            <a:r>
              <a:rPr lang="en-IN" sz="1800" dirty="0">
                <a:ea typeface="+mn-lt"/>
                <a:cs typeface="+mn-lt"/>
              </a:rPr>
              <a:t>Scalable and highly available computing capacity of an application.</a:t>
            </a:r>
            <a:endParaRPr lang="en-IN">
              <a:cs typeface="Calibri"/>
            </a:endParaRPr>
          </a:p>
          <a:p>
            <a:r>
              <a:rPr lang="en-IN" sz="1800" dirty="0">
                <a:ea typeface="+mn-lt"/>
                <a:cs typeface="+mn-lt"/>
              </a:rPr>
              <a:t>Automated deployments allowing  to create a continuous delivery pipeline.</a:t>
            </a:r>
            <a:endParaRPr lang="en-IN" dirty="0"/>
          </a:p>
          <a:p>
            <a:r>
              <a:rPr lang="en-IN" sz="1800" dirty="0">
                <a:ea typeface="+mn-lt"/>
                <a:cs typeface="+mn-lt"/>
              </a:rPr>
              <a:t>A fully managed and maintenance-free service</a:t>
            </a:r>
            <a:endParaRPr lang="en-IN" dirty="0">
              <a:cs typeface="Calibri" panose="020F0502020204030204"/>
            </a:endParaRPr>
          </a:p>
        </p:txBody>
      </p:sp>
      <p:pic>
        <p:nvPicPr>
          <p:cNvPr id="4" name="Picture 2">
            <a:extLst>
              <a:ext uri="{FF2B5EF4-FFF2-40B4-BE49-F238E27FC236}">
                <a16:creationId xmlns:a16="http://schemas.microsoft.com/office/drawing/2014/main" id="{DE97F7DF-62B7-7248-BFD7-14783E492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03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BCFE-CA34-E248-8F51-B6C96C517B81}"/>
              </a:ext>
            </a:extLst>
          </p:cNvPr>
          <p:cNvSpPr>
            <a:spLocks noGrp="1"/>
          </p:cNvSpPr>
          <p:nvPr>
            <p:ph type="title"/>
          </p:nvPr>
        </p:nvSpPr>
        <p:spPr>
          <a:xfrm>
            <a:off x="838200" y="0"/>
            <a:ext cx="10515600" cy="1325563"/>
          </a:xfrm>
        </p:spPr>
        <p:txBody>
          <a:bodyPr>
            <a:normAutofit/>
          </a:bodyPr>
          <a:lstStyle/>
          <a:p>
            <a:r>
              <a:rPr lang="en-US" sz="3200" b="1">
                <a:solidFill>
                  <a:schemeClr val="accent2"/>
                </a:solidFill>
              </a:rPr>
              <a:t>References</a:t>
            </a:r>
            <a:endParaRPr lang="en-US" sz="3200" b="1">
              <a:solidFill>
                <a:schemeClr val="accent2"/>
              </a:solidFill>
              <a:cs typeface="Calibri Light"/>
            </a:endParaRPr>
          </a:p>
        </p:txBody>
      </p:sp>
      <p:sp>
        <p:nvSpPr>
          <p:cNvPr id="6" name="Content Placeholder 5">
            <a:extLst>
              <a:ext uri="{FF2B5EF4-FFF2-40B4-BE49-F238E27FC236}">
                <a16:creationId xmlns:a16="http://schemas.microsoft.com/office/drawing/2014/main" id="{C4691322-8214-AD48-8210-E9ED149AD924}"/>
              </a:ext>
            </a:extLst>
          </p:cNvPr>
          <p:cNvSpPr>
            <a:spLocks noGrp="1"/>
          </p:cNvSpPr>
          <p:nvPr>
            <p:ph idx="1"/>
          </p:nvPr>
        </p:nvSpPr>
        <p:spPr>
          <a:xfrm>
            <a:off x="838200" y="1573834"/>
            <a:ext cx="10515600" cy="4351338"/>
          </a:xfrm>
        </p:spPr>
        <p:txBody>
          <a:bodyPr vert="horz" lIns="91440" tIns="45720" rIns="91440" bIns="45720" rtlCol="0" anchor="t">
            <a:normAutofit/>
          </a:bodyPr>
          <a:lstStyle/>
          <a:p>
            <a:pPr marL="0" indent="0">
              <a:buNone/>
            </a:pPr>
            <a:endParaRPr lang="en-IN" sz="1800" dirty="0">
              <a:ea typeface="Calibri"/>
              <a:cs typeface="Calibri"/>
            </a:endParaRPr>
          </a:p>
          <a:p>
            <a:r>
              <a:rPr lang="en-US" sz="1800" dirty="0">
                <a:ea typeface="+mn-lt"/>
                <a:cs typeface="+mn-lt"/>
                <a:hlinkClick r:id="rId3"/>
              </a:rPr>
              <a:t>https://www.proud2becloud.com/decoupling-services-using-sqs-as-lambda-trigger/</a:t>
            </a:r>
            <a:r>
              <a:rPr lang="en-US" sz="1800" dirty="0">
                <a:ea typeface="+mn-lt"/>
                <a:cs typeface="+mn-lt"/>
              </a:rPr>
              <a:t>    </a:t>
            </a:r>
            <a:endParaRPr lang="en-US" sz="1800" dirty="0">
              <a:ea typeface="Calibri"/>
              <a:cs typeface="Calibri"/>
            </a:endParaRPr>
          </a:p>
          <a:p>
            <a:r>
              <a:rPr lang="en-US" sz="1800" dirty="0">
                <a:ea typeface="+mn-lt"/>
                <a:cs typeface="+mn-lt"/>
                <a:hlinkClick r:id="rId4"/>
              </a:rPr>
              <a:t>https://www.linkedin.com/pulse/aws-lambda-sqs-building-blocks-decoupled-modern-susanta-praharaj/</a:t>
            </a:r>
            <a:endParaRPr lang="en-US">
              <a:ea typeface="+mn-lt"/>
              <a:cs typeface="+mn-lt"/>
            </a:endParaRPr>
          </a:p>
          <a:p>
            <a:r>
              <a:rPr lang="en-US" sz="1800" dirty="0">
                <a:ea typeface="+mn-lt"/>
                <a:cs typeface="+mn-lt"/>
                <a:hlinkClick r:id="rId5"/>
              </a:rPr>
              <a:t>https://cloudonaut.io/integrate-sqs-and-lambda-serverless-architecture-for-asynchronous-workloads/</a:t>
            </a:r>
            <a:endParaRPr lang="en-US" sz="1800">
              <a:ea typeface="+mn-lt"/>
              <a:cs typeface="+mn-lt"/>
            </a:endParaRPr>
          </a:p>
          <a:p>
            <a:r>
              <a:rPr lang="en-US" sz="1800" u="sng" dirty="0">
                <a:solidFill>
                  <a:srgbClr val="0070C0"/>
                </a:solidFill>
                <a:ea typeface="+mn-lt"/>
                <a:cs typeface="+mn-lt"/>
                <a:hlinkClick r:id="rId6"/>
              </a:rPr>
              <a:t>https://www.serverlessguru.com/blog/terraform-create-and-deploy-aws-lambda</a:t>
            </a:r>
            <a:endParaRPr lang="en-US" sz="1800" u="sng">
              <a:solidFill>
                <a:srgbClr val="0070C0"/>
              </a:solidFill>
              <a:ea typeface="Calibri"/>
              <a:cs typeface="Calibri"/>
            </a:endParaRPr>
          </a:p>
          <a:p>
            <a:r>
              <a:rPr lang="en-US" sz="1800" u="sng" dirty="0">
                <a:solidFill>
                  <a:srgbClr val="0070C0"/>
                </a:solidFill>
                <a:ea typeface="+mn-lt"/>
                <a:cs typeface="+mn-lt"/>
              </a:rPr>
              <a:t>https://blog.devgenius.io/pushing-messages-from-amazon-sqs-to-dynamodb-bf1c1fa5c2c3</a:t>
            </a:r>
            <a:endParaRPr lang="en-US" sz="1800" u="sng">
              <a:solidFill>
                <a:srgbClr val="0070C0"/>
              </a:solidFill>
              <a:ea typeface="Calibri"/>
              <a:cs typeface="Calibri"/>
            </a:endParaRPr>
          </a:p>
          <a:p>
            <a:pPr marL="0" indent="0">
              <a:buNone/>
            </a:pPr>
            <a:endParaRPr lang="en-US" sz="1800" dirty="0">
              <a:ea typeface="Calibri"/>
              <a:cs typeface="Calibri"/>
            </a:endParaRPr>
          </a:p>
        </p:txBody>
      </p:sp>
      <p:pic>
        <p:nvPicPr>
          <p:cNvPr id="4" name="Picture 2">
            <a:extLst>
              <a:ext uri="{FF2B5EF4-FFF2-40B4-BE49-F238E27FC236}">
                <a16:creationId xmlns:a16="http://schemas.microsoft.com/office/drawing/2014/main" id="{DE97F7DF-62B7-7248-BFD7-14783E492D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0181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2735AD38-0131-08FB-5C69-5AB6B95A8557}"/>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Q&amp;A</a:t>
            </a:r>
          </a:p>
        </p:txBody>
      </p:sp>
      <p:sp>
        <p:nvSpPr>
          <p:cNvPr id="2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0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338;p55">
            <a:extLst>
              <a:ext uri="{FF2B5EF4-FFF2-40B4-BE49-F238E27FC236}">
                <a16:creationId xmlns:a16="http://schemas.microsoft.com/office/drawing/2014/main" id="{6496A3ED-8D9A-668F-8F59-692E9FFAE9AD}"/>
              </a:ext>
            </a:extLst>
          </p:cNvPr>
          <p:cNvGrpSpPr/>
          <p:nvPr/>
        </p:nvGrpSpPr>
        <p:grpSpPr>
          <a:xfrm>
            <a:off x="692620" y="699164"/>
            <a:ext cx="4280573" cy="822300"/>
            <a:chOff x="6348359" y="1807836"/>
            <a:chExt cx="2779866" cy="822300"/>
          </a:xfrm>
        </p:grpSpPr>
        <p:sp>
          <p:nvSpPr>
            <p:cNvPr id="5" name="Google Shape;339;p55">
              <a:extLst>
                <a:ext uri="{FF2B5EF4-FFF2-40B4-BE49-F238E27FC236}">
                  <a16:creationId xmlns:a16="http://schemas.microsoft.com/office/drawing/2014/main" id="{F33FDF36-D7F7-35F1-E5CD-763CDDA1F068}"/>
                </a:ext>
              </a:extLst>
            </p:cNvPr>
            <p:cNvSpPr/>
            <p:nvPr/>
          </p:nvSpPr>
          <p:spPr>
            <a:xfrm>
              <a:off x="6348359" y="1998933"/>
              <a:ext cx="155601" cy="220041"/>
            </a:xfrm>
            <a:custGeom>
              <a:avLst/>
              <a:gdLst/>
              <a:ahLst/>
              <a:cxnLst/>
              <a:rect l="l" t="t" r="r" b="b"/>
              <a:pathLst>
                <a:path w="21600" h="21600" extrusionOk="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191919"/>
            </a:solidFill>
            <a:ln>
              <a:noFill/>
            </a:ln>
          </p:spPr>
          <p:txBody>
            <a:bodyPr spcFirstLastPara="1" wrap="square" lIns="14275" tIns="14275" rIns="14275" bIns="1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200">
                <a:solidFill>
                  <a:srgbClr val="44CEB9"/>
                </a:solidFill>
                <a:latin typeface="Gill Sans"/>
                <a:ea typeface="Gill Sans"/>
                <a:cs typeface="Gill Sans"/>
                <a:sym typeface="Gill Sans"/>
              </a:endParaRPr>
            </a:p>
          </p:txBody>
        </p:sp>
        <p:sp>
          <p:nvSpPr>
            <p:cNvPr id="6" name="Google Shape;340;p55">
              <a:extLst>
                <a:ext uri="{FF2B5EF4-FFF2-40B4-BE49-F238E27FC236}">
                  <a16:creationId xmlns:a16="http://schemas.microsoft.com/office/drawing/2014/main" id="{5599F5AA-D01D-5E14-A0AD-1F2F7EB4A9A2}"/>
                </a:ext>
              </a:extLst>
            </p:cNvPr>
            <p:cNvSpPr txBox="1"/>
            <p:nvPr/>
          </p:nvSpPr>
          <p:spPr>
            <a:xfrm>
              <a:off x="6620525" y="1807836"/>
              <a:ext cx="2507700" cy="822300"/>
            </a:xfrm>
            <a:prstGeom prst="rect">
              <a:avLst/>
            </a:prstGeom>
            <a:noFill/>
            <a:ln>
              <a:noFill/>
            </a:ln>
          </p:spPr>
          <p:txBody>
            <a:bodyPr spcFirstLastPara="1" wrap="square" lIns="34275" tIns="17125" rIns="34275" bIns="171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50000"/>
                </a:lnSpc>
                <a:spcBef>
                  <a:spcPts val="0"/>
                </a:spcBef>
                <a:spcAft>
                  <a:spcPts val="0"/>
                </a:spcAft>
                <a:buNone/>
              </a:pPr>
              <a:r>
                <a:rPr lang="en" b="1">
                  <a:solidFill>
                    <a:srgbClr val="FF7700"/>
                  </a:solidFill>
                  <a:latin typeface="Roboto Condensed"/>
                  <a:ea typeface="Roboto Condensed"/>
                  <a:cs typeface="Roboto Condensed"/>
                  <a:sym typeface="Roboto Condensed"/>
                </a:rPr>
                <a:t>For more Info:</a:t>
              </a:r>
              <a:endParaRPr b="1">
                <a:solidFill>
                  <a:schemeClr val="dk1"/>
                </a:solidFill>
                <a:latin typeface="Roboto Condensed"/>
                <a:ea typeface="Roboto Condensed"/>
                <a:cs typeface="Roboto Condensed"/>
                <a:sym typeface="Roboto Condensed"/>
              </a:endParaRPr>
            </a:p>
            <a:p>
              <a:pPr marL="0" lvl="0" indent="0" algn="l" rtl="0">
                <a:lnSpc>
                  <a:spcPct val="150000"/>
                </a:lnSpc>
                <a:spcBef>
                  <a:spcPts val="0"/>
                </a:spcBef>
                <a:spcAft>
                  <a:spcPts val="0"/>
                </a:spcAft>
                <a:buClr>
                  <a:schemeClr val="dk1"/>
                </a:buClr>
                <a:buFont typeface="Arial"/>
                <a:buNone/>
              </a:pPr>
              <a:r>
                <a:rPr lang="en" b="1" u="sng">
                  <a:solidFill>
                    <a:srgbClr val="1155CC"/>
                  </a:solidFill>
                  <a:latin typeface="Roboto Condensed"/>
                  <a:ea typeface="Roboto Condensed"/>
                  <a:cs typeface="Roboto Condensed"/>
                  <a:sym typeface="Roboto Condensed"/>
                  <a:hlinkClick r:id="rId2">
                    <a:extLst>
                      <a:ext uri="{A12FA001-AC4F-418D-AE19-62706E023703}">
                        <ahyp:hlinkClr xmlns:ahyp="http://schemas.microsoft.com/office/drawing/2018/hyperlinkcolor" val="tx"/>
                      </a:ext>
                    </a:extLst>
                  </a:hlinkClick>
                </a:rPr>
                <a:t>https://hashedin.com/hashedin-university/</a:t>
              </a:r>
              <a:endParaRPr b="1">
                <a:solidFill>
                  <a:srgbClr val="1155CC"/>
                </a:solidFill>
                <a:latin typeface="Roboto Condensed"/>
                <a:ea typeface="Roboto Condensed"/>
                <a:cs typeface="Roboto Condensed"/>
                <a:sym typeface="Roboto Condensed"/>
              </a:endParaRPr>
            </a:p>
          </p:txBody>
        </p:sp>
      </p:grpSp>
      <p:pic>
        <p:nvPicPr>
          <p:cNvPr id="9" name="Picture 2" descr="A picture containing text, black, tableware, dishware&#10;&#10;Description automatically generated">
            <a:extLst>
              <a:ext uri="{FF2B5EF4-FFF2-40B4-BE49-F238E27FC236}">
                <a16:creationId xmlns:a16="http://schemas.microsoft.com/office/drawing/2014/main" id="{3504C982-A3BE-4A07-CADE-A0DF668E9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1762" y="741739"/>
            <a:ext cx="2064094" cy="6084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952790C-B5B5-D0DF-4BA0-6C0A69F03329}"/>
              </a:ext>
            </a:extLst>
          </p:cNvPr>
          <p:cNvSpPr txBox="1"/>
          <p:nvPr/>
        </p:nvSpPr>
        <p:spPr>
          <a:xfrm>
            <a:off x="3739793" y="3251771"/>
            <a:ext cx="432713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solidFill>
                  <a:srgbClr val="3C0E42"/>
                </a:solidFill>
              </a:rPr>
              <a:t>THANK YOU</a:t>
            </a:r>
            <a:endParaRPr lang="en-GB" sz="6000" dirty="0">
              <a:solidFill>
                <a:srgbClr val="3C0E42"/>
              </a:solidFill>
              <a:cs typeface="Calibri"/>
            </a:endParaRPr>
          </a:p>
        </p:txBody>
      </p:sp>
      <p:grpSp>
        <p:nvGrpSpPr>
          <p:cNvPr id="14" name="Google Shape;341;p55">
            <a:extLst>
              <a:ext uri="{FF2B5EF4-FFF2-40B4-BE49-F238E27FC236}">
                <a16:creationId xmlns:a16="http://schemas.microsoft.com/office/drawing/2014/main" id="{61C54606-32E8-C3A0-F2F8-5AF7CCBFE08C}"/>
              </a:ext>
            </a:extLst>
          </p:cNvPr>
          <p:cNvGrpSpPr/>
          <p:nvPr/>
        </p:nvGrpSpPr>
        <p:grpSpPr>
          <a:xfrm>
            <a:off x="9641975" y="5292534"/>
            <a:ext cx="4530586" cy="1767913"/>
            <a:chOff x="6254564" y="3401450"/>
            <a:chExt cx="2721260" cy="1074300"/>
          </a:xfrm>
        </p:grpSpPr>
        <p:sp>
          <p:nvSpPr>
            <p:cNvPr id="12" name="Google Shape;342;p55">
              <a:extLst>
                <a:ext uri="{FF2B5EF4-FFF2-40B4-BE49-F238E27FC236}">
                  <a16:creationId xmlns:a16="http://schemas.microsoft.com/office/drawing/2014/main" id="{979D6560-7BFC-A501-BAC2-87E8DEFF279E}"/>
                </a:ext>
              </a:extLst>
            </p:cNvPr>
            <p:cNvSpPr/>
            <p:nvPr/>
          </p:nvSpPr>
          <p:spPr>
            <a:xfrm>
              <a:off x="6254564" y="3441814"/>
              <a:ext cx="143915" cy="193169"/>
            </a:xfrm>
            <a:custGeom>
              <a:avLst/>
              <a:gdLst/>
              <a:ahLst/>
              <a:cxnLst/>
              <a:rect l="l" t="t" r="r" b="b"/>
              <a:pathLst>
                <a:path w="21600" h="21600" extrusionOk="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rgbClr val="191919"/>
            </a:solidFill>
            <a:ln>
              <a:noFill/>
            </a:ln>
          </p:spPr>
          <p:txBody>
            <a:bodyPr spcFirstLastPara="1" wrap="square" lIns="14275" tIns="14275" rIns="14275" bIns="1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sz="800">
                <a:solidFill>
                  <a:srgbClr val="44CEB9"/>
                </a:solidFill>
                <a:latin typeface="Gill Sans"/>
                <a:ea typeface="Gill Sans"/>
                <a:cs typeface="Gill Sans"/>
                <a:sym typeface="Gill Sans"/>
              </a:endParaRPr>
            </a:p>
          </p:txBody>
        </p:sp>
        <p:sp>
          <p:nvSpPr>
            <p:cNvPr id="13" name="Google Shape;343;p55">
              <a:extLst>
                <a:ext uri="{FF2B5EF4-FFF2-40B4-BE49-F238E27FC236}">
                  <a16:creationId xmlns:a16="http://schemas.microsoft.com/office/drawing/2014/main" id="{227424F6-DE05-3665-DF67-FE07D932C934}"/>
                </a:ext>
              </a:extLst>
            </p:cNvPr>
            <p:cNvSpPr txBox="1"/>
            <p:nvPr/>
          </p:nvSpPr>
          <p:spPr>
            <a:xfrm>
              <a:off x="6468124" y="3401450"/>
              <a:ext cx="2507700" cy="1074300"/>
            </a:xfrm>
            <a:prstGeom prst="rect">
              <a:avLst/>
            </a:prstGeom>
            <a:noFill/>
            <a:ln>
              <a:noFill/>
            </a:ln>
          </p:spPr>
          <p:txBody>
            <a:bodyPr spcFirstLastPara="1" wrap="square" lIns="34275" tIns="17125" rIns="34275" bIns="171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 sz="2000" b="1">
                  <a:solidFill>
                    <a:srgbClr val="FF7700"/>
                  </a:solidFill>
                  <a:latin typeface="Roboto Condensed"/>
                  <a:ea typeface="Roboto Condensed"/>
                  <a:cs typeface="Roboto Condensed"/>
                  <a:sym typeface="Roboto Condensed"/>
                </a:rPr>
                <a:t>INDIA </a:t>
              </a:r>
              <a:endParaRPr sz="2000" b="1">
                <a:solidFill>
                  <a:srgbClr val="FF7700"/>
                </a:solidFill>
                <a:latin typeface="Roboto Condensed"/>
                <a:ea typeface="Roboto Condensed"/>
                <a:cs typeface="Roboto Condensed"/>
                <a:sym typeface="Roboto Condensed"/>
              </a:endParaRPr>
            </a:p>
            <a:p>
              <a:pPr marL="0" lvl="0" indent="0" algn="l" rtl="0">
                <a:lnSpc>
                  <a:spcPct val="115000"/>
                </a:lnSpc>
                <a:spcBef>
                  <a:spcPts val="0"/>
                </a:spcBef>
                <a:spcAft>
                  <a:spcPts val="0"/>
                </a:spcAft>
                <a:buNone/>
              </a:pPr>
              <a:r>
                <a:rPr lang="en" sz="1800" b="1">
                  <a:solidFill>
                    <a:schemeClr val="dk1"/>
                  </a:solidFill>
                  <a:latin typeface="Roboto Condensed Light"/>
                  <a:ea typeface="Roboto Condensed Light"/>
                  <a:cs typeface="Roboto Condensed Light"/>
                  <a:sym typeface="Roboto Condensed Light"/>
                </a:rPr>
                <a:t>#459, 17th Cross,</a:t>
              </a:r>
              <a:br>
                <a:rPr lang="en" sz="1800" b="1">
                  <a:solidFill>
                    <a:schemeClr val="dk1"/>
                  </a:solidFill>
                  <a:latin typeface="Roboto Condensed Light"/>
                  <a:ea typeface="Roboto Condensed Light"/>
                  <a:cs typeface="Roboto Condensed Light"/>
                  <a:sym typeface="Roboto Condensed Light"/>
                </a:rPr>
              </a:br>
              <a:r>
                <a:rPr lang="en" sz="1800" b="1">
                  <a:solidFill>
                    <a:schemeClr val="dk1"/>
                  </a:solidFill>
                  <a:latin typeface="Roboto Condensed Light"/>
                  <a:ea typeface="Roboto Condensed Light"/>
                  <a:cs typeface="Roboto Condensed Light"/>
                  <a:sym typeface="Roboto Condensed Light"/>
                </a:rPr>
                <a:t>HSR Layout,</a:t>
              </a:r>
              <a:br>
                <a:rPr lang="en" sz="1800" b="1">
                  <a:solidFill>
                    <a:schemeClr val="dk1"/>
                  </a:solidFill>
                  <a:latin typeface="Roboto Condensed Light"/>
                  <a:ea typeface="Roboto Condensed Light"/>
                  <a:cs typeface="Roboto Condensed Light"/>
                  <a:sym typeface="Roboto Condensed Light"/>
                </a:rPr>
              </a:br>
              <a:r>
                <a:rPr lang="en" sz="1800" b="1">
                  <a:solidFill>
                    <a:schemeClr val="dk1"/>
                  </a:solidFill>
                  <a:latin typeface="Roboto Condensed Light"/>
                  <a:ea typeface="Roboto Condensed Light"/>
                  <a:cs typeface="Roboto Condensed Light"/>
                  <a:sym typeface="Roboto Condensed Light"/>
                </a:rPr>
                <a:t>Bangalore, KA, 560102</a:t>
              </a:r>
              <a:endParaRPr sz="1800" b="1">
                <a:solidFill>
                  <a:schemeClr val="dk1"/>
                </a:solidFill>
                <a:latin typeface="Roboto Condensed Light"/>
                <a:ea typeface="Roboto Condensed Light"/>
                <a:cs typeface="Roboto Condensed Light"/>
                <a:sym typeface="Roboto Condensed Light"/>
              </a:endParaRPr>
            </a:p>
            <a:p>
              <a:pPr marL="0" lvl="0" indent="0" algn="l" rtl="0">
                <a:lnSpc>
                  <a:spcPct val="115000"/>
                </a:lnSpc>
                <a:spcBef>
                  <a:spcPts val="0"/>
                </a:spcBef>
                <a:spcAft>
                  <a:spcPts val="0"/>
                </a:spcAft>
                <a:buNone/>
              </a:pPr>
              <a:endParaRPr sz="2000">
                <a:solidFill>
                  <a:schemeClr val="dk1"/>
                </a:solidFill>
                <a:latin typeface="Roboto Condensed Light"/>
                <a:ea typeface="Roboto Condensed Light"/>
                <a:cs typeface="Roboto Condensed Light"/>
                <a:sym typeface="Roboto Condensed Light"/>
              </a:endParaRPr>
            </a:p>
            <a:p>
              <a:pPr marL="0" marR="0" lvl="0" indent="0" algn="l" rtl="0">
                <a:lnSpc>
                  <a:spcPct val="115000"/>
                </a:lnSpc>
                <a:spcBef>
                  <a:spcPts val="0"/>
                </a:spcBef>
                <a:spcAft>
                  <a:spcPts val="0"/>
                </a:spcAft>
                <a:buNone/>
              </a:pPr>
              <a:endParaRPr sz="2000">
                <a:solidFill>
                  <a:schemeClr val="dk1"/>
                </a:solidFill>
                <a:latin typeface="Roboto Condensed Light"/>
                <a:ea typeface="Roboto Condensed Light"/>
                <a:cs typeface="Roboto Condensed Light"/>
                <a:sym typeface="Roboto Condensed Light"/>
              </a:endParaRPr>
            </a:p>
          </p:txBody>
        </p:sp>
      </p:grpSp>
    </p:spTree>
    <p:extLst>
      <p:ext uri="{BB962C8B-B14F-4D97-AF65-F5344CB8AC3E}">
        <p14:creationId xmlns:p14="http://schemas.microsoft.com/office/powerpoint/2010/main" val="158394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1848169-F414-3347-B1A7-14D765A8B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75663B95-1D45-42C4-95DE-5CF1829A578A}"/>
              </a:ext>
            </a:extLst>
          </p:cNvPr>
          <p:cNvSpPr/>
          <p:nvPr/>
        </p:nvSpPr>
        <p:spPr>
          <a:xfrm>
            <a:off x="1371600" y="3608950"/>
            <a:ext cx="3646285" cy="2645546"/>
          </a:xfrm>
          <a:prstGeom prst="roundRect">
            <a:avLst/>
          </a:prstGeom>
          <a:solidFill>
            <a:srgbClr val="002060"/>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7030A0"/>
              </a:solidFill>
              <a:highlight>
                <a:srgbClr val="800080"/>
              </a:highlight>
              <a:cs typeface="Calibri"/>
            </a:endParaRPr>
          </a:p>
          <a:p>
            <a:pPr marL="342900" indent="-342900" algn="ctr">
              <a:buAutoNum type="arabicPeriod"/>
            </a:pPr>
            <a:endParaRPr lang="en-GB">
              <a:solidFill>
                <a:srgbClr val="7030A0"/>
              </a:solidFill>
              <a:highlight>
                <a:srgbClr val="800080"/>
              </a:highlight>
              <a:cs typeface="Calibri"/>
            </a:endParaRPr>
          </a:p>
          <a:p>
            <a:pPr algn="ctr"/>
            <a:endParaRPr lang="en-GB">
              <a:solidFill>
                <a:srgbClr val="7030A0"/>
              </a:solidFill>
              <a:highlight>
                <a:srgbClr val="800080"/>
              </a:highlight>
              <a:cs typeface="Calibri"/>
            </a:endParaRPr>
          </a:p>
        </p:txBody>
      </p:sp>
      <p:sp>
        <p:nvSpPr>
          <p:cNvPr id="9" name="Rectangle: Rounded Corners 8">
            <a:extLst>
              <a:ext uri="{FF2B5EF4-FFF2-40B4-BE49-F238E27FC236}">
                <a16:creationId xmlns:a16="http://schemas.microsoft.com/office/drawing/2014/main" id="{7BEBF295-41BE-405F-9BEB-FA970AEDED6F}"/>
              </a:ext>
            </a:extLst>
          </p:cNvPr>
          <p:cNvSpPr/>
          <p:nvPr/>
        </p:nvSpPr>
        <p:spPr>
          <a:xfrm>
            <a:off x="7475613" y="3608950"/>
            <a:ext cx="3523435" cy="261815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rgbClr val="FFC000"/>
              </a:solidFill>
            </a:endParaRPr>
          </a:p>
        </p:txBody>
      </p:sp>
      <p:sp>
        <p:nvSpPr>
          <p:cNvPr id="11" name="TextBox 10">
            <a:extLst>
              <a:ext uri="{FF2B5EF4-FFF2-40B4-BE49-F238E27FC236}">
                <a16:creationId xmlns:a16="http://schemas.microsoft.com/office/drawing/2014/main" id="{A541FD45-C271-E94C-B82A-ECF032AF66BC}"/>
              </a:ext>
            </a:extLst>
          </p:cNvPr>
          <p:cNvSpPr txBox="1"/>
          <p:nvPr/>
        </p:nvSpPr>
        <p:spPr>
          <a:xfrm>
            <a:off x="2102678" y="4555791"/>
            <a:ext cx="2184127" cy="400110"/>
          </a:xfrm>
          <a:prstGeom prst="rect">
            <a:avLst/>
          </a:prstGeom>
          <a:noFill/>
        </p:spPr>
        <p:txBody>
          <a:bodyPr wrap="square" lIns="91440" tIns="45720" rIns="91440" bIns="45720" rtlCol="0" anchor="t">
            <a:spAutoFit/>
          </a:bodyPr>
          <a:lstStyle/>
          <a:p>
            <a:r>
              <a:rPr lang="en-US" sz="2000" dirty="0">
                <a:solidFill>
                  <a:srgbClr val="FFC000"/>
                </a:solidFill>
              </a:rPr>
              <a:t>Nirosha Pothagani</a:t>
            </a:r>
          </a:p>
        </p:txBody>
      </p:sp>
      <p:sp>
        <p:nvSpPr>
          <p:cNvPr id="12" name="TextBox 11">
            <a:extLst>
              <a:ext uri="{FF2B5EF4-FFF2-40B4-BE49-F238E27FC236}">
                <a16:creationId xmlns:a16="http://schemas.microsoft.com/office/drawing/2014/main" id="{D707C7B1-D058-4364-A2BB-2C41C84DF0DE}"/>
              </a:ext>
            </a:extLst>
          </p:cNvPr>
          <p:cNvSpPr txBox="1"/>
          <p:nvPr/>
        </p:nvSpPr>
        <p:spPr>
          <a:xfrm>
            <a:off x="1403273" y="3851538"/>
            <a:ext cx="36019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solidFill>
                  <a:srgbClr val="FFC000"/>
                </a:solidFill>
              </a:rPr>
              <a:t>Member </a:t>
            </a:r>
          </a:p>
        </p:txBody>
      </p:sp>
      <p:sp>
        <p:nvSpPr>
          <p:cNvPr id="16" name="TextBox 15">
            <a:extLst>
              <a:ext uri="{FF2B5EF4-FFF2-40B4-BE49-F238E27FC236}">
                <a16:creationId xmlns:a16="http://schemas.microsoft.com/office/drawing/2014/main" id="{4E4722E2-6C88-5443-8E82-11744875CA1C}"/>
              </a:ext>
            </a:extLst>
          </p:cNvPr>
          <p:cNvSpPr txBox="1"/>
          <p:nvPr/>
        </p:nvSpPr>
        <p:spPr>
          <a:xfrm>
            <a:off x="8162293" y="4573499"/>
            <a:ext cx="2869386" cy="707886"/>
          </a:xfrm>
          <a:prstGeom prst="rect">
            <a:avLst/>
          </a:prstGeom>
          <a:noFill/>
        </p:spPr>
        <p:txBody>
          <a:bodyPr wrap="square" lIns="91440" tIns="45720" rIns="91440" bIns="45720" anchor="t">
            <a:spAutoFit/>
          </a:bodyPr>
          <a:lstStyle/>
          <a:p>
            <a:pPr marL="342900" indent="-342900">
              <a:buAutoNum type="arabicPeriod"/>
            </a:pPr>
            <a:r>
              <a:rPr lang="en-US" sz="2000" dirty="0">
                <a:solidFill>
                  <a:srgbClr val="FFC000"/>
                </a:solidFill>
              </a:rPr>
              <a:t>Manjunath P R</a:t>
            </a:r>
            <a:endParaRPr lang="en-US" dirty="0">
              <a:cs typeface="Calibri" panose="020F0502020204030204"/>
            </a:endParaRPr>
          </a:p>
          <a:p>
            <a:pPr marL="342900" indent="-342900">
              <a:buFont typeface="+mj-lt"/>
              <a:buAutoNum type="arabicPeriod"/>
            </a:pPr>
            <a:r>
              <a:rPr lang="en-US" sz="2000" dirty="0">
                <a:solidFill>
                  <a:srgbClr val="FFC000"/>
                </a:solidFill>
              </a:rPr>
              <a:t>Shrey </a:t>
            </a:r>
            <a:r>
              <a:rPr lang="en-US" sz="2000" dirty="0" err="1">
                <a:solidFill>
                  <a:srgbClr val="FFC000"/>
                </a:solidFill>
              </a:rPr>
              <a:t>Dheshpandey</a:t>
            </a:r>
            <a:endParaRPr lang="en-US" sz="2000" dirty="0">
              <a:solidFill>
                <a:srgbClr val="FFC000"/>
              </a:solidFill>
            </a:endParaRPr>
          </a:p>
        </p:txBody>
      </p:sp>
      <p:sp>
        <p:nvSpPr>
          <p:cNvPr id="18" name="TextBox 17">
            <a:extLst>
              <a:ext uri="{FF2B5EF4-FFF2-40B4-BE49-F238E27FC236}">
                <a16:creationId xmlns:a16="http://schemas.microsoft.com/office/drawing/2014/main" id="{DEF9B253-D2F9-7A4D-91C1-8ECCDE97C869}"/>
              </a:ext>
            </a:extLst>
          </p:cNvPr>
          <p:cNvSpPr txBox="1"/>
          <p:nvPr/>
        </p:nvSpPr>
        <p:spPr>
          <a:xfrm>
            <a:off x="7338324" y="3876822"/>
            <a:ext cx="36019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a:solidFill>
                  <a:srgbClr val="FFC000"/>
                </a:solidFill>
              </a:rPr>
              <a:t>Mentors:</a:t>
            </a:r>
          </a:p>
        </p:txBody>
      </p:sp>
      <p:pic>
        <p:nvPicPr>
          <p:cNvPr id="24" name="Picture 2" descr="A Beginner's Guide to Terraform and Serverless">
            <a:extLst>
              <a:ext uri="{FF2B5EF4-FFF2-40B4-BE49-F238E27FC236}">
                <a16:creationId xmlns:a16="http://schemas.microsoft.com/office/drawing/2014/main" id="{28808125-6151-751F-A7AD-AEE03400F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303" y="487760"/>
            <a:ext cx="2757309" cy="20904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7C9357E5-1869-51E5-41E7-B1D22D6FB547}"/>
              </a:ext>
            </a:extLst>
          </p:cNvPr>
          <p:cNvPicPr>
            <a:picLocks noChangeAspect="1"/>
          </p:cNvPicPr>
          <p:nvPr/>
        </p:nvPicPr>
        <p:blipFill>
          <a:blip r:embed="rId4"/>
          <a:stretch>
            <a:fillRect/>
          </a:stretch>
        </p:blipFill>
        <p:spPr>
          <a:xfrm>
            <a:off x="7379624" y="447971"/>
            <a:ext cx="853497" cy="873407"/>
          </a:xfrm>
          <a:prstGeom prst="rect">
            <a:avLst/>
          </a:prstGeom>
        </p:spPr>
      </p:pic>
      <p:pic>
        <p:nvPicPr>
          <p:cNvPr id="30" name="Picture 29">
            <a:extLst>
              <a:ext uri="{FF2B5EF4-FFF2-40B4-BE49-F238E27FC236}">
                <a16:creationId xmlns:a16="http://schemas.microsoft.com/office/drawing/2014/main" id="{C7BBFE8B-E973-5613-768D-58D7389EFC45}"/>
              </a:ext>
            </a:extLst>
          </p:cNvPr>
          <p:cNvPicPr>
            <a:picLocks noChangeAspect="1"/>
          </p:cNvPicPr>
          <p:nvPr/>
        </p:nvPicPr>
        <p:blipFill>
          <a:blip r:embed="rId5"/>
          <a:stretch>
            <a:fillRect/>
          </a:stretch>
        </p:blipFill>
        <p:spPr>
          <a:xfrm>
            <a:off x="5785906" y="63554"/>
            <a:ext cx="620188" cy="424206"/>
          </a:xfrm>
          <a:prstGeom prst="rect">
            <a:avLst/>
          </a:prstGeom>
        </p:spPr>
      </p:pic>
      <p:pic>
        <p:nvPicPr>
          <p:cNvPr id="31" name="Picture 7" descr="Logo, company name&#10;&#10;Description automatically generated">
            <a:extLst>
              <a:ext uri="{FF2B5EF4-FFF2-40B4-BE49-F238E27FC236}">
                <a16:creationId xmlns:a16="http://schemas.microsoft.com/office/drawing/2014/main" id="{E9644C6C-581F-750D-7088-13C7C2DFC348}"/>
              </a:ext>
            </a:extLst>
          </p:cNvPr>
          <p:cNvPicPr>
            <a:picLocks noChangeAspect="1"/>
          </p:cNvPicPr>
          <p:nvPr/>
        </p:nvPicPr>
        <p:blipFill rotWithShape="1">
          <a:blip r:embed="rId6"/>
          <a:srcRect l="38257" t="7786" r="37961" b="7500"/>
          <a:stretch/>
        </p:blipFill>
        <p:spPr>
          <a:xfrm>
            <a:off x="7579632" y="1887800"/>
            <a:ext cx="582661" cy="564446"/>
          </a:xfrm>
          <a:prstGeom prst="rect">
            <a:avLst/>
          </a:prstGeom>
        </p:spPr>
      </p:pic>
      <p:pic>
        <p:nvPicPr>
          <p:cNvPr id="32" name="Picture 5" descr="Icon&#10;&#10;Description automatically generated">
            <a:extLst>
              <a:ext uri="{FF2B5EF4-FFF2-40B4-BE49-F238E27FC236}">
                <a16:creationId xmlns:a16="http://schemas.microsoft.com/office/drawing/2014/main" id="{06240FB8-FEE6-EF16-CD4D-39799EC7202C}"/>
              </a:ext>
            </a:extLst>
          </p:cNvPr>
          <p:cNvPicPr>
            <a:picLocks noChangeAspect="1"/>
          </p:cNvPicPr>
          <p:nvPr/>
        </p:nvPicPr>
        <p:blipFill>
          <a:blip r:embed="rId7"/>
          <a:stretch>
            <a:fillRect/>
          </a:stretch>
        </p:blipFill>
        <p:spPr>
          <a:xfrm>
            <a:off x="3812268" y="628642"/>
            <a:ext cx="842821" cy="665282"/>
          </a:xfrm>
          <a:prstGeom prst="rect">
            <a:avLst/>
          </a:prstGeom>
        </p:spPr>
      </p:pic>
      <p:pic>
        <p:nvPicPr>
          <p:cNvPr id="33" name="Picture 2" descr="Diagram&#10;&#10;Description automatically generated">
            <a:extLst>
              <a:ext uri="{FF2B5EF4-FFF2-40B4-BE49-F238E27FC236}">
                <a16:creationId xmlns:a16="http://schemas.microsoft.com/office/drawing/2014/main" id="{3778EC8A-3409-FF47-00ED-83464E9F33D0}"/>
              </a:ext>
            </a:extLst>
          </p:cNvPr>
          <p:cNvPicPr>
            <a:picLocks noChangeAspect="1"/>
          </p:cNvPicPr>
          <p:nvPr/>
        </p:nvPicPr>
        <p:blipFill>
          <a:blip r:embed="rId8"/>
          <a:stretch>
            <a:fillRect/>
          </a:stretch>
        </p:blipFill>
        <p:spPr>
          <a:xfrm>
            <a:off x="4842561" y="2655773"/>
            <a:ext cx="2760870" cy="707886"/>
          </a:xfrm>
          <a:prstGeom prst="rect">
            <a:avLst/>
          </a:prstGeom>
        </p:spPr>
      </p:pic>
      <p:pic>
        <p:nvPicPr>
          <p:cNvPr id="35" name="Picture 34">
            <a:extLst>
              <a:ext uri="{FF2B5EF4-FFF2-40B4-BE49-F238E27FC236}">
                <a16:creationId xmlns:a16="http://schemas.microsoft.com/office/drawing/2014/main" id="{456E8962-6FB8-B580-852D-D958876CE6E7}"/>
              </a:ext>
            </a:extLst>
          </p:cNvPr>
          <p:cNvPicPr>
            <a:picLocks noChangeAspect="1"/>
          </p:cNvPicPr>
          <p:nvPr/>
        </p:nvPicPr>
        <p:blipFill>
          <a:blip r:embed="rId9"/>
          <a:stretch>
            <a:fillRect/>
          </a:stretch>
        </p:blipFill>
        <p:spPr>
          <a:xfrm>
            <a:off x="4019403" y="2064580"/>
            <a:ext cx="635686" cy="513647"/>
          </a:xfrm>
          <a:prstGeom prst="rect">
            <a:avLst/>
          </a:prstGeom>
        </p:spPr>
      </p:pic>
    </p:spTree>
    <p:extLst>
      <p:ext uri="{BB962C8B-B14F-4D97-AF65-F5344CB8AC3E}">
        <p14:creationId xmlns:p14="http://schemas.microsoft.com/office/powerpoint/2010/main" val="194545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68;p15">
            <a:extLst>
              <a:ext uri="{FF2B5EF4-FFF2-40B4-BE49-F238E27FC236}">
                <a16:creationId xmlns:a16="http://schemas.microsoft.com/office/drawing/2014/main" id="{BF381767-622B-A74A-92F9-10BBD72CBAE0}"/>
              </a:ext>
            </a:extLst>
          </p:cNvPr>
          <p:cNvPicPr preferRelativeResize="0"/>
          <p:nvPr/>
        </p:nvPicPr>
        <p:blipFill>
          <a:blip r:embed="rId2">
            <a:alphaModFix/>
          </a:blip>
          <a:stretch>
            <a:fillRect/>
          </a:stretch>
        </p:blipFill>
        <p:spPr>
          <a:xfrm>
            <a:off x="1798124" y="591396"/>
            <a:ext cx="8931789" cy="770978"/>
          </a:xfrm>
          <a:prstGeom prst="rect">
            <a:avLst/>
          </a:prstGeom>
          <a:noFill/>
          <a:ln>
            <a:noFill/>
          </a:ln>
          <a:effectLst>
            <a:outerShdw blurRad="71438" dist="28575" dir="5400000" algn="bl" rotWithShape="0">
              <a:srgbClr val="000000">
                <a:alpha val="46000"/>
              </a:srgbClr>
            </a:outerShdw>
          </a:effectLst>
        </p:spPr>
      </p:pic>
      <p:sp>
        <p:nvSpPr>
          <p:cNvPr id="3" name="Google Shape;69;p15">
            <a:extLst>
              <a:ext uri="{FF2B5EF4-FFF2-40B4-BE49-F238E27FC236}">
                <a16:creationId xmlns:a16="http://schemas.microsoft.com/office/drawing/2014/main" id="{9AF587B0-A686-154E-87E9-D7D3CC5E6E96}"/>
              </a:ext>
            </a:extLst>
          </p:cNvPr>
          <p:cNvSpPr txBox="1"/>
          <p:nvPr/>
        </p:nvSpPr>
        <p:spPr>
          <a:xfrm>
            <a:off x="2148278" y="1496362"/>
            <a:ext cx="9378314" cy="5239779"/>
          </a:xfrm>
          <a:prstGeom prst="rect">
            <a:avLst/>
          </a:prstGeom>
          <a:noFill/>
          <a:ln>
            <a:noFill/>
          </a:ln>
        </p:spPr>
        <p:txBody>
          <a:bodyPr spcFirstLastPara="1" wrap="square" lIns="91425" tIns="91425" rIns="91425" bIns="91425" anchor="t" anchorCtr="0">
            <a:noAutofit/>
          </a:bodyPr>
          <a:lstStyle/>
          <a:p>
            <a:pPr marL="425450" lvl="0" indent="-285750" rtl="0">
              <a:lnSpc>
                <a:spcPct val="150000"/>
              </a:lnSpc>
              <a:spcBef>
                <a:spcPts val="0"/>
              </a:spcBef>
              <a:spcAft>
                <a:spcPts val="0"/>
              </a:spcAft>
              <a:buClr>
                <a:schemeClr val="dk1"/>
              </a:buClr>
              <a:buSzPts val="1400"/>
              <a:buFont typeface="Arial" panose="020B0604020202020204" pitchFamily="34" charset="0"/>
              <a:buChar char="•"/>
            </a:pPr>
            <a:r>
              <a:rPr lang="en-US" b="1" dirty="0">
                <a:solidFill>
                  <a:schemeClr val="dk1"/>
                </a:solidFill>
                <a:latin typeface="Calibri"/>
                <a:ea typeface="Lato"/>
                <a:cs typeface="Lato"/>
                <a:sym typeface="Lato"/>
              </a:rPr>
              <a:t>Objectives</a:t>
            </a:r>
            <a:endParaRPr lang="en-US" b="1" dirty="0">
              <a:solidFill>
                <a:schemeClr val="dk1"/>
              </a:solidFill>
              <a:latin typeface="Calibri"/>
              <a:ea typeface="Lato"/>
              <a:cs typeface="Lato"/>
            </a:endParaRPr>
          </a:p>
          <a:p>
            <a:pPr marL="425450" indent="-285750">
              <a:lnSpc>
                <a:spcPct val="150000"/>
              </a:lnSpc>
              <a:buClr>
                <a:srgbClr val="000000"/>
              </a:buClr>
              <a:buSzPts val="1400"/>
              <a:buFont typeface="Arial,Sans-Serif" panose="020B0604020202020204" pitchFamily="34" charset="0"/>
              <a:buChar char="•"/>
            </a:pPr>
            <a:r>
              <a:rPr lang="en-US" b="1" dirty="0">
                <a:solidFill>
                  <a:schemeClr val="dk1"/>
                </a:solidFill>
                <a:latin typeface="Calibri"/>
                <a:ea typeface="Lato"/>
                <a:cs typeface="Lato"/>
              </a:rPr>
              <a:t>Understanding </a:t>
            </a:r>
            <a:r>
              <a:rPr lang="en-US" b="1" dirty="0" err="1">
                <a:solidFill>
                  <a:schemeClr val="dk1"/>
                </a:solidFill>
                <a:latin typeface="Calibri"/>
                <a:ea typeface="Lato"/>
                <a:cs typeface="Lato"/>
              </a:rPr>
              <a:t>Serverless&amp;Automation</a:t>
            </a:r>
            <a:endParaRPr lang="en-US" b="1" dirty="0">
              <a:solidFill>
                <a:schemeClr val="dk1"/>
              </a:solidFill>
              <a:latin typeface="Calibri"/>
              <a:ea typeface="Lato"/>
              <a:cs typeface="Lato"/>
            </a:endParaRPr>
          </a:p>
          <a:p>
            <a:pPr marL="425450" indent="-285750">
              <a:lnSpc>
                <a:spcPct val="150000"/>
              </a:lnSpc>
              <a:buClr>
                <a:srgbClr val="000000"/>
              </a:buClr>
              <a:buSzPts val="1400"/>
              <a:buFont typeface="Arial,Sans-Serif" panose="020B0604020202020204" pitchFamily="34" charset="0"/>
              <a:buChar char="•"/>
            </a:pPr>
            <a:r>
              <a:rPr lang="en-US" b="1" dirty="0">
                <a:solidFill>
                  <a:schemeClr val="dk1"/>
                </a:solidFill>
                <a:latin typeface="Calibri"/>
                <a:ea typeface="Lato"/>
                <a:cs typeface="Lato"/>
                <a:sym typeface="Lato"/>
              </a:rPr>
              <a:t>General Problem Statement</a:t>
            </a:r>
            <a:endParaRPr lang="en-US" b="1" dirty="0">
              <a:solidFill>
                <a:schemeClr val="dk1"/>
              </a:solidFill>
              <a:latin typeface="Calibri"/>
              <a:ea typeface="Lato"/>
              <a:cs typeface="Lato"/>
            </a:endParaRPr>
          </a:p>
          <a:p>
            <a:pPr marL="425450" indent="-285750">
              <a:lnSpc>
                <a:spcPct val="150000"/>
              </a:lnSpc>
              <a:buClr>
                <a:srgbClr val="000000"/>
              </a:buClr>
              <a:buSzPts val="1400"/>
              <a:buFont typeface="Arial,Sans-Serif" panose="020B0604020202020204" pitchFamily="34" charset="0"/>
              <a:buChar char="•"/>
            </a:pPr>
            <a:r>
              <a:rPr lang="en-US" b="1" dirty="0">
                <a:solidFill>
                  <a:schemeClr val="dk1"/>
                </a:solidFill>
                <a:latin typeface="Calibri"/>
                <a:ea typeface="Lato"/>
                <a:cs typeface="Lato"/>
                <a:sym typeface="Lato"/>
              </a:rPr>
              <a:t>Our Solution</a:t>
            </a:r>
            <a:endParaRPr lang="en-US" b="1" dirty="0">
              <a:solidFill>
                <a:schemeClr val="dk1"/>
              </a:solidFill>
              <a:latin typeface="Calibri"/>
              <a:ea typeface="Lato"/>
              <a:cs typeface="Lato"/>
            </a:endParaRPr>
          </a:p>
          <a:p>
            <a:pPr marL="425450" indent="-285750">
              <a:lnSpc>
                <a:spcPct val="150000"/>
              </a:lnSpc>
              <a:buClr>
                <a:schemeClr val="dk1"/>
              </a:buClr>
              <a:buSzPts val="1400"/>
              <a:buFont typeface="Arial" panose="020B0604020202020204" pitchFamily="34" charset="0"/>
              <a:buChar char="•"/>
            </a:pPr>
            <a:r>
              <a:rPr lang="en-US" b="1" dirty="0">
                <a:solidFill>
                  <a:schemeClr val="dk1"/>
                </a:solidFill>
                <a:latin typeface="Calibri"/>
                <a:ea typeface="Lato"/>
                <a:cs typeface="Lato"/>
              </a:rPr>
              <a:t>Tools Used</a:t>
            </a:r>
          </a:p>
          <a:p>
            <a:pPr marL="425450" indent="-285750">
              <a:lnSpc>
                <a:spcPct val="150000"/>
              </a:lnSpc>
              <a:buClr>
                <a:schemeClr val="dk1"/>
              </a:buClr>
              <a:buSzPts val="1400"/>
              <a:buFont typeface="Arial" panose="020B0604020202020204" pitchFamily="34" charset="0"/>
              <a:buChar char="•"/>
            </a:pPr>
            <a:r>
              <a:rPr lang="en-US" b="1" dirty="0">
                <a:solidFill>
                  <a:schemeClr val="dk1"/>
                </a:solidFill>
                <a:latin typeface="Calibri"/>
                <a:ea typeface="Lato"/>
                <a:cs typeface="Lato"/>
                <a:sym typeface="Lato"/>
              </a:rPr>
              <a:t>Solution Architecture </a:t>
            </a:r>
            <a:endParaRPr lang="en-US" b="1" dirty="0">
              <a:solidFill>
                <a:schemeClr val="dk1"/>
              </a:solidFill>
              <a:latin typeface="Calibri"/>
              <a:ea typeface="Lato"/>
              <a:cs typeface="Lato"/>
            </a:endParaRPr>
          </a:p>
          <a:p>
            <a:pPr marL="425450" lvl="0" indent="-285750" rtl="0">
              <a:lnSpc>
                <a:spcPct val="150000"/>
              </a:lnSpc>
              <a:spcBef>
                <a:spcPts val="0"/>
              </a:spcBef>
              <a:spcAft>
                <a:spcPts val="0"/>
              </a:spcAft>
              <a:buClr>
                <a:schemeClr val="dk1"/>
              </a:buClr>
              <a:buSzPts val="1400"/>
              <a:buFont typeface="Arial" panose="020B0604020202020204" pitchFamily="34" charset="0"/>
              <a:buChar char="•"/>
            </a:pPr>
            <a:r>
              <a:rPr lang="en-US" b="1" dirty="0">
                <a:solidFill>
                  <a:schemeClr val="dk1"/>
                </a:solidFill>
                <a:latin typeface="Calibri"/>
                <a:ea typeface="Lato"/>
                <a:cs typeface="Lato"/>
                <a:sym typeface="Lato"/>
              </a:rPr>
              <a:t>Live demo</a:t>
            </a:r>
            <a:endParaRPr lang="en-US" b="1" dirty="0">
              <a:solidFill>
                <a:schemeClr val="dk1"/>
              </a:solidFill>
              <a:latin typeface="Calibri"/>
              <a:ea typeface="Lato"/>
              <a:cs typeface="Lato"/>
            </a:endParaRPr>
          </a:p>
          <a:p>
            <a:pPr marL="425450" indent="-285750">
              <a:lnSpc>
                <a:spcPct val="150000"/>
              </a:lnSpc>
              <a:buClr>
                <a:srgbClr val="000000"/>
              </a:buClr>
              <a:buSzPts val="1400"/>
              <a:buFont typeface="Arial" panose="020B0604020202020204" pitchFamily="34" charset="0"/>
              <a:buChar char="•"/>
            </a:pPr>
            <a:r>
              <a:rPr lang="en-US" b="1" dirty="0">
                <a:solidFill>
                  <a:schemeClr val="dk1"/>
                </a:solidFill>
                <a:latin typeface="Calibri"/>
                <a:ea typeface="Lato"/>
                <a:cs typeface="Lato"/>
              </a:rPr>
              <a:t>Final </a:t>
            </a:r>
            <a:r>
              <a:rPr lang="en-US" b="1" dirty="0" err="1">
                <a:solidFill>
                  <a:schemeClr val="dk1"/>
                </a:solidFill>
                <a:latin typeface="Calibri"/>
                <a:ea typeface="Lato"/>
                <a:cs typeface="Lato"/>
              </a:rPr>
              <a:t>OutComes</a:t>
            </a:r>
            <a:endParaRPr lang="en-US" b="1" dirty="0" err="1">
              <a:solidFill>
                <a:schemeClr val="dk1"/>
              </a:solidFill>
              <a:latin typeface="Calibri"/>
              <a:ea typeface="Lato"/>
              <a:cs typeface="Lato"/>
              <a:sym typeface="Lato"/>
            </a:endParaRPr>
          </a:p>
          <a:p>
            <a:pPr marL="425450" lvl="0" indent="-285750" rtl="0">
              <a:lnSpc>
                <a:spcPct val="150000"/>
              </a:lnSpc>
              <a:spcBef>
                <a:spcPts val="0"/>
              </a:spcBef>
              <a:spcAft>
                <a:spcPts val="0"/>
              </a:spcAft>
              <a:buClr>
                <a:schemeClr val="dk1"/>
              </a:buClr>
              <a:buSzPts val="1400"/>
              <a:buFont typeface="Arial" panose="020B0604020202020204" pitchFamily="34" charset="0"/>
              <a:buChar char="•"/>
            </a:pPr>
            <a:r>
              <a:rPr lang="en-US" b="1" dirty="0">
                <a:solidFill>
                  <a:schemeClr val="dk1"/>
                </a:solidFill>
                <a:latin typeface="Calibri"/>
                <a:ea typeface="Lato"/>
                <a:cs typeface="Lato"/>
                <a:sym typeface="Lato"/>
              </a:rPr>
              <a:t>References</a:t>
            </a:r>
          </a:p>
          <a:p>
            <a:pPr marL="425450" lvl="0" indent="-285750" rtl="0">
              <a:lnSpc>
                <a:spcPct val="150000"/>
              </a:lnSpc>
              <a:spcBef>
                <a:spcPts val="0"/>
              </a:spcBef>
              <a:spcAft>
                <a:spcPts val="0"/>
              </a:spcAft>
              <a:buClr>
                <a:schemeClr val="dk1"/>
              </a:buClr>
              <a:buSzPts val="1400"/>
              <a:buFont typeface="Arial" panose="020B0604020202020204" pitchFamily="34" charset="0"/>
              <a:buChar char="•"/>
            </a:pPr>
            <a:r>
              <a:rPr lang="en-US" b="1" dirty="0">
                <a:solidFill>
                  <a:schemeClr val="dk1"/>
                </a:solidFill>
                <a:latin typeface="Calibri"/>
                <a:ea typeface="Lato"/>
                <a:cs typeface="Lato"/>
                <a:sym typeface="Lato"/>
              </a:rPr>
              <a:t>Q&amp;A</a:t>
            </a:r>
            <a:endParaRPr b="1" dirty="0">
              <a:solidFill>
                <a:schemeClr val="dk1"/>
              </a:solidFill>
              <a:latin typeface="Calibri"/>
              <a:ea typeface="Lato"/>
              <a:cs typeface="Lato"/>
              <a:sym typeface="Lato"/>
            </a:endParaRPr>
          </a:p>
        </p:txBody>
      </p:sp>
      <p:sp>
        <p:nvSpPr>
          <p:cNvPr id="4" name="Google Shape;70;p15">
            <a:extLst>
              <a:ext uri="{FF2B5EF4-FFF2-40B4-BE49-F238E27FC236}">
                <a16:creationId xmlns:a16="http://schemas.microsoft.com/office/drawing/2014/main" id="{687323A5-8A46-CB4F-A8D8-EF90C55171AA}"/>
              </a:ext>
            </a:extLst>
          </p:cNvPr>
          <p:cNvSpPr txBox="1"/>
          <p:nvPr/>
        </p:nvSpPr>
        <p:spPr>
          <a:xfrm>
            <a:off x="2437137" y="743496"/>
            <a:ext cx="7606585" cy="8747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500" b="1"/>
              <a:t>Agenda</a:t>
            </a:r>
          </a:p>
        </p:txBody>
      </p:sp>
    </p:spTree>
    <p:extLst>
      <p:ext uri="{BB962C8B-B14F-4D97-AF65-F5344CB8AC3E}">
        <p14:creationId xmlns:p14="http://schemas.microsoft.com/office/powerpoint/2010/main" val="329492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BCFE-CA34-E248-8F51-B6C96C517B81}"/>
              </a:ext>
            </a:extLst>
          </p:cNvPr>
          <p:cNvSpPr>
            <a:spLocks noGrp="1"/>
          </p:cNvSpPr>
          <p:nvPr>
            <p:ph type="title"/>
          </p:nvPr>
        </p:nvSpPr>
        <p:spPr>
          <a:xfrm>
            <a:off x="838200" y="365126"/>
            <a:ext cx="10515600" cy="768216"/>
          </a:xfrm>
        </p:spPr>
        <p:txBody>
          <a:bodyPr>
            <a:normAutofit/>
          </a:bodyPr>
          <a:lstStyle/>
          <a:p>
            <a:r>
              <a:rPr lang="en-US" sz="3200" b="1">
                <a:solidFill>
                  <a:schemeClr val="accent2"/>
                </a:solidFill>
              </a:rPr>
              <a:t>Objectives</a:t>
            </a:r>
            <a:endParaRPr lang="en-US" sz="3200" b="1">
              <a:solidFill>
                <a:schemeClr val="accent2"/>
              </a:solidFill>
              <a:cs typeface="Calibri Light"/>
            </a:endParaRPr>
          </a:p>
        </p:txBody>
      </p:sp>
      <p:sp>
        <p:nvSpPr>
          <p:cNvPr id="3" name="Content Placeholder 2">
            <a:extLst>
              <a:ext uri="{FF2B5EF4-FFF2-40B4-BE49-F238E27FC236}">
                <a16:creationId xmlns:a16="http://schemas.microsoft.com/office/drawing/2014/main" id="{8BB63B1D-BC23-B341-AE9E-D273E9439AFE}"/>
              </a:ext>
            </a:extLst>
          </p:cNvPr>
          <p:cNvSpPr>
            <a:spLocks noGrp="1"/>
          </p:cNvSpPr>
          <p:nvPr>
            <p:ph idx="1"/>
          </p:nvPr>
        </p:nvSpPr>
        <p:spPr>
          <a:xfrm>
            <a:off x="838200" y="1674253"/>
            <a:ext cx="10515600" cy="4502709"/>
          </a:xfrm>
        </p:spPr>
        <p:txBody>
          <a:bodyPr vert="horz" lIns="91440" tIns="45720" rIns="91440" bIns="45720" rtlCol="0" anchor="t">
            <a:normAutofit/>
          </a:bodyPr>
          <a:lstStyle/>
          <a:p>
            <a:pPr algn="just"/>
            <a:r>
              <a:rPr lang="en-IN" sz="1800" dirty="0"/>
              <a:t>Remove Manual Build and Deploy Process </a:t>
            </a:r>
            <a:endParaRPr lang="en-IN" sz="1800" dirty="0">
              <a:cs typeface="Calibri"/>
            </a:endParaRPr>
          </a:p>
          <a:p>
            <a:pPr algn="just"/>
            <a:r>
              <a:rPr lang="en-IN" sz="1800" dirty="0"/>
              <a:t>Integrate security(IAM) into our AWS Code pipeline</a:t>
            </a:r>
            <a:endParaRPr lang="en-IN" sz="1800" dirty="0">
              <a:cs typeface="Calibri"/>
            </a:endParaRPr>
          </a:p>
          <a:p>
            <a:pPr algn="just"/>
            <a:r>
              <a:rPr lang="en-IN" sz="1800" dirty="0"/>
              <a:t>Implement efficient, continuous, automated and secure development and deployment process</a:t>
            </a:r>
            <a:endParaRPr lang="en-IN" sz="1800" dirty="0">
              <a:cs typeface="Calibri"/>
            </a:endParaRPr>
          </a:p>
          <a:p>
            <a:pPr algn="just"/>
            <a:r>
              <a:rPr lang="en-IN" sz="1800" dirty="0">
                <a:ea typeface="+mn-lt"/>
                <a:cs typeface="+mn-lt"/>
              </a:rPr>
              <a:t>Serverless Deployment                  </a:t>
            </a:r>
          </a:p>
          <a:p>
            <a:pPr algn="just"/>
            <a:r>
              <a:rPr lang="en-IN" sz="1800" dirty="0">
                <a:ea typeface="+mn-lt"/>
                <a:cs typeface="+mn-lt"/>
              </a:rPr>
              <a:t>Automating Decouple serverless</a:t>
            </a:r>
            <a:r>
              <a:rPr lang="en-IN" sz="1800" dirty="0"/>
              <a:t> architecture for asynchronous workloads </a:t>
            </a:r>
            <a:r>
              <a:rPr lang="en-IN" sz="1800"/>
              <a:t>using Terraform.</a:t>
            </a:r>
            <a:endParaRPr lang="en-IN" sz="1800" dirty="0">
              <a:ea typeface="+mn-lt"/>
              <a:cs typeface="+mn-lt"/>
            </a:endParaRPr>
          </a:p>
          <a:p>
            <a:pPr algn="just"/>
            <a:endParaRPr lang="en-IN" sz="1800" dirty="0">
              <a:ea typeface="+mn-lt"/>
              <a:cs typeface="+mn-lt"/>
            </a:endParaRPr>
          </a:p>
          <a:p>
            <a:pPr marL="0" indent="0" algn="just">
              <a:buNone/>
            </a:pPr>
            <a:endParaRPr lang="en-IN" sz="1800" dirty="0">
              <a:ea typeface="+mn-lt"/>
              <a:cs typeface="+mn-lt"/>
            </a:endParaRPr>
          </a:p>
        </p:txBody>
      </p:sp>
      <p:pic>
        <p:nvPicPr>
          <p:cNvPr id="4" name="Picture 2">
            <a:extLst>
              <a:ext uri="{FF2B5EF4-FFF2-40B4-BE49-F238E27FC236}">
                <a16:creationId xmlns:a16="http://schemas.microsoft.com/office/drawing/2014/main" id="{DE97F7DF-62B7-7248-BFD7-14783E492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42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BCFE-CA34-E248-8F51-B6C96C517B81}"/>
              </a:ext>
            </a:extLst>
          </p:cNvPr>
          <p:cNvSpPr>
            <a:spLocks noGrp="1"/>
          </p:cNvSpPr>
          <p:nvPr>
            <p:ph type="title"/>
          </p:nvPr>
        </p:nvSpPr>
        <p:spPr>
          <a:xfrm>
            <a:off x="838200" y="365126"/>
            <a:ext cx="10515600" cy="768216"/>
          </a:xfrm>
        </p:spPr>
        <p:txBody>
          <a:bodyPr/>
          <a:lstStyle/>
          <a:p>
            <a:r>
              <a:rPr lang="en-US" sz="3200" b="1" dirty="0">
                <a:solidFill>
                  <a:schemeClr val="accent2"/>
                </a:solidFill>
              </a:rPr>
              <a:t>What is Serverless ?</a:t>
            </a:r>
            <a:endParaRPr lang="en-US" sz="3200" b="1" dirty="0">
              <a:solidFill>
                <a:schemeClr val="accent2"/>
              </a:solidFill>
              <a:ea typeface="Calibri Light"/>
              <a:cs typeface="Calibri Light"/>
            </a:endParaRPr>
          </a:p>
        </p:txBody>
      </p:sp>
      <p:sp>
        <p:nvSpPr>
          <p:cNvPr id="3" name="Content Placeholder 2">
            <a:extLst>
              <a:ext uri="{FF2B5EF4-FFF2-40B4-BE49-F238E27FC236}">
                <a16:creationId xmlns:a16="http://schemas.microsoft.com/office/drawing/2014/main" id="{8BB63B1D-BC23-B341-AE9E-D273E9439AFE}"/>
              </a:ext>
            </a:extLst>
          </p:cNvPr>
          <p:cNvSpPr>
            <a:spLocks noGrp="1"/>
          </p:cNvSpPr>
          <p:nvPr>
            <p:ph idx="1"/>
          </p:nvPr>
        </p:nvSpPr>
        <p:spPr>
          <a:xfrm>
            <a:off x="838200" y="1674253"/>
            <a:ext cx="10515600" cy="4502709"/>
          </a:xfrm>
        </p:spPr>
        <p:txBody>
          <a:bodyPr vert="horz" lIns="91440" tIns="45720" rIns="91440" bIns="45720" rtlCol="0" anchor="t">
            <a:normAutofit/>
          </a:bodyPr>
          <a:lstStyle/>
          <a:p>
            <a:pPr algn="just"/>
            <a:r>
              <a:rPr lang="en-IN" sz="1800" dirty="0">
                <a:ea typeface="+mn-lt"/>
                <a:cs typeface="+mn-lt"/>
              </a:rPr>
              <a:t>A serverless architecture is a way to build and run applications and services without having to manage infrastructure. Our application still runs on servers, but all the server management is done by AWS.</a:t>
            </a:r>
            <a:endParaRPr lang="en-IN" sz="1800" dirty="0"/>
          </a:p>
          <a:p>
            <a:r>
              <a:rPr lang="en-IN" sz="1800" dirty="0">
                <a:ea typeface="+mn-lt"/>
                <a:cs typeface="+mn-lt"/>
              </a:rPr>
              <a:t>A serverless application is a combination of Lambda functions, event sources, and other resources that work together to perform tasks.</a:t>
            </a:r>
            <a:endParaRPr lang="en-IN" dirty="0"/>
          </a:p>
          <a:p>
            <a:r>
              <a:rPr lang="en-IN" sz="1800" dirty="0">
                <a:cs typeface="Calibri"/>
              </a:rPr>
              <a:t>For a server to be serverless it needs to be have 4 properties:</a:t>
            </a:r>
          </a:p>
          <a:p>
            <a:pPr marL="0" indent="0">
              <a:buNone/>
            </a:pPr>
            <a:r>
              <a:rPr lang="en-IN" sz="1800" dirty="0">
                <a:cs typeface="Calibri"/>
              </a:rPr>
              <a:t>     1. No Servers to manage either physical or virtual</a:t>
            </a:r>
          </a:p>
          <a:p>
            <a:pPr marL="0" indent="0">
              <a:buNone/>
            </a:pPr>
            <a:r>
              <a:rPr lang="en-IN" sz="1800" dirty="0">
                <a:cs typeface="Calibri"/>
              </a:rPr>
              <a:t>     2. Scale automatically, no need to configure any auto scaling groups</a:t>
            </a:r>
          </a:p>
          <a:p>
            <a:pPr marL="0" indent="0">
              <a:buNone/>
            </a:pPr>
            <a:r>
              <a:rPr lang="en-IN" sz="1800" dirty="0">
                <a:cs typeface="Calibri"/>
              </a:rPr>
              <a:t>     3. Only pay what we use</a:t>
            </a:r>
          </a:p>
          <a:p>
            <a:pPr marL="0" indent="0">
              <a:buNone/>
            </a:pPr>
            <a:r>
              <a:rPr lang="en-IN" sz="1800" dirty="0">
                <a:cs typeface="Calibri"/>
              </a:rPr>
              <a:t>     4. Highly available &amp; High tolerance</a:t>
            </a:r>
          </a:p>
          <a:p>
            <a:pPr algn="just"/>
            <a:r>
              <a:rPr lang="en-IN" sz="1800" dirty="0"/>
              <a:t>There are many serverless services in </a:t>
            </a:r>
            <a:r>
              <a:rPr lang="en-IN" sz="1800" dirty="0" err="1"/>
              <a:t>aws</a:t>
            </a:r>
            <a:r>
              <a:rPr lang="en-IN" sz="1800" dirty="0"/>
              <a:t> </a:t>
            </a:r>
            <a:endParaRPr lang="en-IN" sz="1800" dirty="0">
              <a:cs typeface="Calibri"/>
            </a:endParaRPr>
          </a:p>
          <a:p>
            <a:pPr algn="just"/>
            <a:r>
              <a:rPr lang="en-IN" sz="1800" dirty="0" err="1">
                <a:cs typeface="Calibri" panose="020F0502020204030204"/>
              </a:rPr>
              <a:t>Eg</a:t>
            </a:r>
            <a:r>
              <a:rPr lang="en-IN" sz="1800" dirty="0">
                <a:cs typeface="Calibri" panose="020F0502020204030204"/>
              </a:rPr>
              <a:t>: DynamoDB, API Gateway, SNS, SQS, </a:t>
            </a:r>
            <a:r>
              <a:rPr lang="en-IN" sz="1800" dirty="0" err="1">
                <a:cs typeface="Calibri" panose="020F0502020204030204"/>
              </a:rPr>
              <a:t>Eventbridge</a:t>
            </a:r>
            <a:r>
              <a:rPr lang="en-IN" sz="1800" dirty="0">
                <a:cs typeface="Calibri" panose="020F0502020204030204"/>
              </a:rPr>
              <a:t>, and the most popular one is AWS Lambda</a:t>
            </a:r>
            <a:endParaRPr lang="en-IN" sz="1800" dirty="0"/>
          </a:p>
          <a:p>
            <a:pPr algn="just"/>
            <a:r>
              <a:rPr lang="en-IN" sz="1800" dirty="0">
                <a:ea typeface="+mn-lt"/>
                <a:cs typeface="+mn-lt"/>
              </a:rPr>
              <a:t>AWS Lambda is a serverless compute service for running code without having to provision or manage servers</a:t>
            </a:r>
          </a:p>
          <a:p>
            <a:pPr algn="just"/>
            <a:endParaRPr lang="en-IN" sz="1800" dirty="0">
              <a:cs typeface="Calibri"/>
            </a:endParaRPr>
          </a:p>
          <a:p>
            <a:pPr lvl="1" algn="just"/>
            <a:endParaRPr lang="en-US"/>
          </a:p>
        </p:txBody>
      </p:sp>
      <p:pic>
        <p:nvPicPr>
          <p:cNvPr id="4" name="Picture 2">
            <a:extLst>
              <a:ext uri="{FF2B5EF4-FFF2-40B4-BE49-F238E27FC236}">
                <a16:creationId xmlns:a16="http://schemas.microsoft.com/office/drawing/2014/main" id="{DE97F7DF-62B7-7248-BFD7-14783E492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48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BCFE-CA34-E248-8F51-B6C96C517B81}"/>
              </a:ext>
            </a:extLst>
          </p:cNvPr>
          <p:cNvSpPr>
            <a:spLocks noGrp="1"/>
          </p:cNvSpPr>
          <p:nvPr>
            <p:ph type="title"/>
          </p:nvPr>
        </p:nvSpPr>
        <p:spPr>
          <a:xfrm>
            <a:off x="838200" y="365126"/>
            <a:ext cx="10515600" cy="768216"/>
          </a:xfrm>
        </p:spPr>
        <p:txBody>
          <a:bodyPr/>
          <a:lstStyle/>
          <a:p>
            <a:r>
              <a:rPr lang="en-US" sz="3200" b="1" dirty="0">
                <a:solidFill>
                  <a:schemeClr val="accent2"/>
                </a:solidFill>
                <a:cs typeface="Calibri Light"/>
              </a:rPr>
              <a:t>Why Serverless architecture?</a:t>
            </a:r>
          </a:p>
        </p:txBody>
      </p:sp>
      <p:pic>
        <p:nvPicPr>
          <p:cNvPr id="4" name="Picture 2">
            <a:extLst>
              <a:ext uri="{FF2B5EF4-FFF2-40B4-BE49-F238E27FC236}">
                <a16:creationId xmlns:a16="http://schemas.microsoft.com/office/drawing/2014/main" id="{DE97F7DF-62B7-7248-BFD7-14783E492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Diagram&#10;&#10;Description automatically generated">
            <a:extLst>
              <a:ext uri="{FF2B5EF4-FFF2-40B4-BE49-F238E27FC236}">
                <a16:creationId xmlns:a16="http://schemas.microsoft.com/office/drawing/2014/main" id="{7541EB5F-A8FD-AC6B-1A5F-8062A107A1F0}"/>
              </a:ext>
            </a:extLst>
          </p:cNvPr>
          <p:cNvPicPr>
            <a:picLocks noGrp="1" noChangeAspect="1"/>
          </p:cNvPicPr>
          <p:nvPr>
            <p:ph idx="1"/>
          </p:nvPr>
        </p:nvPicPr>
        <p:blipFill rotWithShape="1">
          <a:blip r:embed="rId4"/>
          <a:srcRect l="12485" r="14016" b="224"/>
          <a:stretch/>
        </p:blipFill>
        <p:spPr>
          <a:xfrm>
            <a:off x="740483" y="1815856"/>
            <a:ext cx="6091742" cy="4341583"/>
          </a:xfrm>
        </p:spPr>
      </p:pic>
      <p:pic>
        <p:nvPicPr>
          <p:cNvPr id="9" name="Picture 9" descr="Diagram&#10;&#10;Description automatically generated">
            <a:extLst>
              <a:ext uri="{FF2B5EF4-FFF2-40B4-BE49-F238E27FC236}">
                <a16:creationId xmlns:a16="http://schemas.microsoft.com/office/drawing/2014/main" id="{02B4DB25-AA4C-4693-BB7C-17227EA1D556}"/>
              </a:ext>
            </a:extLst>
          </p:cNvPr>
          <p:cNvPicPr>
            <a:picLocks noChangeAspect="1"/>
          </p:cNvPicPr>
          <p:nvPr/>
        </p:nvPicPr>
        <p:blipFill rotWithShape="1">
          <a:blip r:embed="rId5"/>
          <a:srcRect l="19062" t="19324" r="19213" b="-242"/>
          <a:stretch/>
        </p:blipFill>
        <p:spPr>
          <a:xfrm>
            <a:off x="6746631" y="1712450"/>
            <a:ext cx="5186259" cy="4770708"/>
          </a:xfrm>
          <a:prstGeom prst="rect">
            <a:avLst/>
          </a:prstGeom>
        </p:spPr>
      </p:pic>
    </p:spTree>
    <p:extLst>
      <p:ext uri="{BB962C8B-B14F-4D97-AF65-F5344CB8AC3E}">
        <p14:creationId xmlns:p14="http://schemas.microsoft.com/office/powerpoint/2010/main" val="24953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BCFE-CA34-E248-8F51-B6C96C517B81}"/>
              </a:ext>
            </a:extLst>
          </p:cNvPr>
          <p:cNvSpPr>
            <a:spLocks noGrp="1"/>
          </p:cNvSpPr>
          <p:nvPr>
            <p:ph type="title"/>
          </p:nvPr>
        </p:nvSpPr>
        <p:spPr>
          <a:xfrm>
            <a:off x="838200" y="365126"/>
            <a:ext cx="10515600" cy="768216"/>
          </a:xfrm>
        </p:spPr>
        <p:txBody>
          <a:bodyPr>
            <a:normAutofit/>
          </a:bodyPr>
          <a:lstStyle/>
          <a:p>
            <a:r>
              <a:rPr lang="en-US" sz="3200" b="1">
                <a:solidFill>
                  <a:schemeClr val="accent2"/>
                </a:solidFill>
              </a:rPr>
              <a:t>Problem Statement</a:t>
            </a:r>
            <a:endParaRPr lang="en-US" sz="3200" b="1">
              <a:solidFill>
                <a:schemeClr val="accent2"/>
              </a:solidFill>
              <a:cs typeface="Calibri Light"/>
            </a:endParaRPr>
          </a:p>
        </p:txBody>
      </p:sp>
      <p:sp>
        <p:nvSpPr>
          <p:cNvPr id="3" name="Content Placeholder 2">
            <a:extLst>
              <a:ext uri="{FF2B5EF4-FFF2-40B4-BE49-F238E27FC236}">
                <a16:creationId xmlns:a16="http://schemas.microsoft.com/office/drawing/2014/main" id="{8BB63B1D-BC23-B341-AE9E-D273E9439AFE}"/>
              </a:ext>
            </a:extLst>
          </p:cNvPr>
          <p:cNvSpPr>
            <a:spLocks noGrp="1"/>
          </p:cNvSpPr>
          <p:nvPr>
            <p:ph idx="1"/>
          </p:nvPr>
        </p:nvSpPr>
        <p:spPr>
          <a:xfrm>
            <a:off x="838200" y="1674253"/>
            <a:ext cx="10515600" cy="5014646"/>
          </a:xfrm>
        </p:spPr>
        <p:txBody>
          <a:bodyPr vert="horz" lIns="91440" tIns="45720" rIns="91440" bIns="45720" rtlCol="0" anchor="t">
            <a:noAutofit/>
          </a:bodyPr>
          <a:lstStyle/>
          <a:p>
            <a:pPr marL="285750" indent="-285750"/>
            <a:r>
              <a:rPr lang="en-IN" sz="1800" dirty="0">
                <a:ea typeface="+mn-lt"/>
                <a:cs typeface="+mn-lt"/>
              </a:rPr>
              <a:t>When Teams upgrade the backend architecture, there is cases where the system went down and customer orders were lost and leading to significant revenue loss for the company. </a:t>
            </a:r>
            <a:endParaRPr lang="en-IN" dirty="0">
              <a:ea typeface="+mn-lt"/>
              <a:cs typeface="+mn-lt"/>
            </a:endParaRPr>
          </a:p>
          <a:p>
            <a:pPr marL="285750" indent="-285750"/>
            <a:r>
              <a:rPr lang="en-IN" sz="1800" dirty="0" err="1">
                <a:ea typeface="+mn-lt"/>
                <a:cs typeface="+mn-lt"/>
              </a:rPr>
              <a:t>Everytime</a:t>
            </a:r>
            <a:r>
              <a:rPr lang="en-IN" sz="1800" dirty="0">
                <a:ea typeface="+mn-lt"/>
                <a:cs typeface="+mn-lt"/>
              </a:rPr>
              <a:t> a developer commits their code to the repository, they have to manually trigger a single EC2 instance-based Jenkins pipeline to build and test the code. </a:t>
            </a:r>
          </a:p>
          <a:p>
            <a:pPr marL="285750" indent="-285750"/>
            <a:r>
              <a:rPr lang="en-IN" sz="1800" dirty="0">
                <a:ea typeface="+mn-lt"/>
                <a:cs typeface="+mn-lt"/>
              </a:rPr>
              <a:t>Often, the Jenkins server slows down and stops responding, resulting in a lot of time wastage. This approach is a time-consuming task for the developers.</a:t>
            </a:r>
          </a:p>
          <a:p>
            <a:pPr marL="285750" indent="-285750"/>
            <a:r>
              <a:rPr lang="en-IN" sz="1800" dirty="0">
                <a:ea typeface="+mn-lt"/>
                <a:cs typeface="+mn-lt"/>
              </a:rPr>
              <a:t>They would just like to focus on pushing their application code to the Git repository, and the rest should be taken care of automatically by a more stable pipeline. </a:t>
            </a:r>
          </a:p>
          <a:p>
            <a:pPr marL="285750" indent="-285750"/>
            <a:r>
              <a:rPr lang="en-IN" sz="1800" dirty="0">
                <a:cs typeface="Calibri" panose="020F0502020204030204"/>
              </a:rPr>
              <a:t>Building an architecture by </a:t>
            </a:r>
            <a:r>
              <a:rPr lang="en-IN" sz="1800" dirty="0" err="1">
                <a:cs typeface="Calibri" panose="020F0502020204030204"/>
              </a:rPr>
              <a:t>provisiong</a:t>
            </a:r>
            <a:r>
              <a:rPr lang="en-IN" sz="1800" dirty="0">
                <a:cs typeface="Calibri" panose="020F0502020204030204"/>
              </a:rPr>
              <a:t> and managing the servers with high-</a:t>
            </a:r>
            <a:r>
              <a:rPr lang="en-IN" sz="1800" dirty="0" err="1">
                <a:cs typeface="Calibri" panose="020F0502020204030204"/>
              </a:rPr>
              <a:t>availablity</a:t>
            </a:r>
            <a:r>
              <a:rPr lang="en-IN" sz="1800" dirty="0">
                <a:cs typeface="Calibri" panose="020F0502020204030204"/>
              </a:rPr>
              <a:t>, scalability is time consuming and cost-effective.</a:t>
            </a:r>
            <a:r>
              <a:rPr lang="en-IN" sz="1800" dirty="0">
                <a:ea typeface="+mn-lt"/>
                <a:cs typeface="+mn-lt"/>
              </a:rPr>
              <a:t> </a:t>
            </a:r>
          </a:p>
          <a:p>
            <a:pPr marL="0" indent="0">
              <a:buNone/>
            </a:pPr>
            <a:endParaRPr lang="en-IN" sz="1800" dirty="0">
              <a:cs typeface="Calibri" panose="020F0502020204030204"/>
            </a:endParaRPr>
          </a:p>
        </p:txBody>
      </p:sp>
      <p:pic>
        <p:nvPicPr>
          <p:cNvPr id="4" name="Picture 2">
            <a:extLst>
              <a:ext uri="{FF2B5EF4-FFF2-40B4-BE49-F238E27FC236}">
                <a16:creationId xmlns:a16="http://schemas.microsoft.com/office/drawing/2014/main" id="{DE97F7DF-62B7-7248-BFD7-14783E492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59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BCFE-CA34-E248-8F51-B6C96C517B81}"/>
              </a:ext>
            </a:extLst>
          </p:cNvPr>
          <p:cNvSpPr>
            <a:spLocks noGrp="1"/>
          </p:cNvSpPr>
          <p:nvPr>
            <p:ph type="title"/>
          </p:nvPr>
        </p:nvSpPr>
        <p:spPr>
          <a:xfrm>
            <a:off x="838200" y="365126"/>
            <a:ext cx="10515600" cy="768216"/>
          </a:xfrm>
        </p:spPr>
        <p:txBody>
          <a:bodyPr>
            <a:normAutofit/>
          </a:bodyPr>
          <a:lstStyle/>
          <a:p>
            <a:r>
              <a:rPr lang="en-US" sz="3200" b="1" dirty="0">
                <a:solidFill>
                  <a:schemeClr val="accent2"/>
                </a:solidFill>
              </a:rPr>
              <a:t>Solutions</a:t>
            </a:r>
            <a:endParaRPr lang="en-US" dirty="0">
              <a:solidFill>
                <a:schemeClr val="accent2"/>
              </a:solidFill>
            </a:endParaRPr>
          </a:p>
        </p:txBody>
      </p:sp>
      <p:sp>
        <p:nvSpPr>
          <p:cNvPr id="3" name="Content Placeholder 2">
            <a:extLst>
              <a:ext uri="{FF2B5EF4-FFF2-40B4-BE49-F238E27FC236}">
                <a16:creationId xmlns:a16="http://schemas.microsoft.com/office/drawing/2014/main" id="{8BB63B1D-BC23-B341-AE9E-D273E9439AFE}"/>
              </a:ext>
            </a:extLst>
          </p:cNvPr>
          <p:cNvSpPr>
            <a:spLocks noGrp="1"/>
          </p:cNvSpPr>
          <p:nvPr>
            <p:ph idx="1"/>
          </p:nvPr>
        </p:nvSpPr>
        <p:spPr>
          <a:xfrm>
            <a:off x="838200" y="1674253"/>
            <a:ext cx="10515600" cy="5014646"/>
          </a:xfrm>
        </p:spPr>
        <p:txBody>
          <a:bodyPr vert="horz" lIns="91440" tIns="45720" rIns="91440" bIns="45720" rtlCol="0" anchor="t">
            <a:noAutofit/>
          </a:bodyPr>
          <a:lstStyle/>
          <a:p>
            <a:pPr marL="285750" indent="-285750"/>
            <a:r>
              <a:rPr lang="en-IN" sz="1800" dirty="0">
                <a:ea typeface="+mn-lt"/>
                <a:cs typeface="+mn-lt"/>
              </a:rPr>
              <a:t>Create an automated pipeline using AWS services which will allow automating the entire process. </a:t>
            </a:r>
          </a:p>
          <a:p>
            <a:pPr marL="285750" indent="-285750"/>
            <a:r>
              <a:rPr lang="en-IN" sz="1800" dirty="0">
                <a:ea typeface="+mn-lt"/>
                <a:cs typeface="+mn-lt"/>
              </a:rPr>
              <a:t>Developing a decoupled serverless architecture framework for complex work that allows components to remain completely autonomous and unaware of each other</a:t>
            </a:r>
          </a:p>
          <a:p>
            <a:r>
              <a:rPr lang="en-IN" sz="1800" dirty="0">
                <a:ea typeface="+mn-lt"/>
                <a:cs typeface="+mn-lt"/>
              </a:rPr>
              <a:t>To decouple serverless microservices using high available and fully managed services on AWS.</a:t>
            </a:r>
            <a:endParaRPr lang="en-IN" dirty="0">
              <a:ea typeface="+mn-lt"/>
              <a:cs typeface="+mn-lt"/>
            </a:endParaRPr>
          </a:p>
          <a:p>
            <a:r>
              <a:rPr lang="en-IN" sz="1800" dirty="0">
                <a:ea typeface="+mn-lt"/>
                <a:cs typeface="+mn-lt"/>
              </a:rPr>
              <a:t>Making the architecture, that it is really cost-effective, at the same time it’s resilient and allows us to make solid decoupled services.</a:t>
            </a:r>
            <a:endParaRPr lang="en-IN">
              <a:cs typeface="Calibri"/>
            </a:endParaRPr>
          </a:p>
          <a:p>
            <a:r>
              <a:rPr lang="en-IN" sz="1800" dirty="0">
                <a:ea typeface="+mn-lt"/>
                <a:cs typeface="+mn-lt"/>
              </a:rPr>
              <a:t>Using cloud services like AWS Lambda, Amazon SQS, and Amazon DynamoDB to implement serverless architectural patterns that reduce the operational complexity of running and managing applications.</a:t>
            </a:r>
          </a:p>
          <a:p>
            <a:pPr marL="0" indent="0">
              <a:buNone/>
            </a:pPr>
            <a:endParaRPr lang="en-IN" sz="1800" dirty="0">
              <a:ea typeface="+mn-lt"/>
              <a:cs typeface="+mn-lt"/>
            </a:endParaRPr>
          </a:p>
        </p:txBody>
      </p:sp>
      <p:pic>
        <p:nvPicPr>
          <p:cNvPr id="4" name="Picture 2">
            <a:extLst>
              <a:ext uri="{FF2B5EF4-FFF2-40B4-BE49-F238E27FC236}">
                <a16:creationId xmlns:a16="http://schemas.microsoft.com/office/drawing/2014/main" id="{DE97F7DF-62B7-7248-BFD7-14783E492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4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BCFE-CA34-E248-8F51-B6C96C517B81}"/>
              </a:ext>
            </a:extLst>
          </p:cNvPr>
          <p:cNvSpPr>
            <a:spLocks noGrp="1"/>
          </p:cNvSpPr>
          <p:nvPr>
            <p:ph type="title"/>
          </p:nvPr>
        </p:nvSpPr>
        <p:spPr>
          <a:xfrm>
            <a:off x="838200" y="358614"/>
            <a:ext cx="10515600" cy="598882"/>
          </a:xfrm>
        </p:spPr>
        <p:txBody>
          <a:bodyPr>
            <a:normAutofit fontScale="90000"/>
          </a:bodyPr>
          <a:lstStyle/>
          <a:p>
            <a:r>
              <a:rPr lang="en-US" b="1">
                <a:solidFill>
                  <a:schemeClr val="accent2"/>
                </a:solidFill>
              </a:rPr>
              <a:t>Architecture Diagram</a:t>
            </a:r>
          </a:p>
        </p:txBody>
      </p:sp>
      <p:pic>
        <p:nvPicPr>
          <p:cNvPr id="4" name="Picture 2">
            <a:extLst>
              <a:ext uri="{FF2B5EF4-FFF2-40B4-BE49-F238E27FC236}">
                <a16:creationId xmlns:a16="http://schemas.microsoft.com/office/drawing/2014/main" id="{DE97F7DF-62B7-7248-BFD7-14783E492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7044" y="345663"/>
            <a:ext cx="2064094" cy="60848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8" descr="Diagram&#10;&#10;Description automatically generated">
            <a:extLst>
              <a:ext uri="{FF2B5EF4-FFF2-40B4-BE49-F238E27FC236}">
                <a16:creationId xmlns:a16="http://schemas.microsoft.com/office/drawing/2014/main" id="{6E52C1E4-6A95-BA48-8463-CB7B7E1418C0}"/>
              </a:ext>
            </a:extLst>
          </p:cNvPr>
          <p:cNvPicPr>
            <a:picLocks noChangeAspect="1"/>
          </p:cNvPicPr>
          <p:nvPr/>
        </p:nvPicPr>
        <p:blipFill>
          <a:blip r:embed="rId4"/>
          <a:stretch>
            <a:fillRect/>
          </a:stretch>
        </p:blipFill>
        <p:spPr>
          <a:xfrm>
            <a:off x="614737" y="2117882"/>
            <a:ext cx="10114907" cy="3889379"/>
          </a:xfrm>
          <a:prstGeom prst="rect">
            <a:avLst/>
          </a:prstGeom>
        </p:spPr>
      </p:pic>
    </p:spTree>
    <p:extLst>
      <p:ext uri="{BB962C8B-B14F-4D97-AF65-F5344CB8AC3E}">
        <p14:creationId xmlns:p14="http://schemas.microsoft.com/office/powerpoint/2010/main" val="3051959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875</TotalTime>
  <Words>986</Words>
  <Application>Microsoft Office PowerPoint</Application>
  <PresentationFormat>Widescreen</PresentationFormat>
  <Paragraphs>102</Paragraphs>
  <Slides>19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Arial,Sans-Serif</vt:lpstr>
      <vt:lpstr>Calibri</vt:lpstr>
      <vt:lpstr>Calibri Light</vt:lpstr>
      <vt:lpstr>Gill Sans</vt:lpstr>
      <vt:lpstr>Roboto</vt:lpstr>
      <vt:lpstr>Roboto Condensed</vt:lpstr>
      <vt:lpstr>Roboto Condensed Light</vt:lpstr>
      <vt:lpstr>Office Theme</vt:lpstr>
      <vt:lpstr>PowerPoint Presentation</vt:lpstr>
      <vt:lpstr>PowerPoint Presentation</vt:lpstr>
      <vt:lpstr>PowerPoint Presentation</vt:lpstr>
      <vt:lpstr>Objectives</vt:lpstr>
      <vt:lpstr>What is Serverless ?</vt:lpstr>
      <vt:lpstr>Why Serverless architecture?</vt:lpstr>
      <vt:lpstr>Problem Statement</vt:lpstr>
      <vt:lpstr>Solutions</vt:lpstr>
      <vt:lpstr>Architecture Diagram</vt:lpstr>
      <vt:lpstr>Automating Serverless architecture </vt:lpstr>
      <vt:lpstr>    Tech stack</vt:lpstr>
      <vt:lpstr>Walkthrough Of Product</vt:lpstr>
      <vt:lpstr>LIVE DEMO</vt:lpstr>
      <vt:lpstr>Usecases</vt:lpstr>
      <vt:lpstr>Usecases</vt:lpstr>
      <vt:lpstr>Final outcomes</vt:lpstr>
      <vt:lpstr>References</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Nirosha Pothagani</cp:lastModifiedBy>
  <cp:revision>1263</cp:revision>
  <dcterms:created xsi:type="dcterms:W3CDTF">2022-10-19T08:53:34Z</dcterms:created>
  <dcterms:modified xsi:type="dcterms:W3CDTF">2022-10-26T17:13:36Z</dcterms:modified>
</cp:coreProperties>
</file>