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5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3" r:id="rId10"/>
  </p:sldIdLst>
  <p:sldSz cx="14630400" cy="8229600"/>
  <p:notesSz cx="8229600" cy="14630400"/>
  <p:embeddedFontLst>
    <p:embeddedFont>
      <p:font typeface="Open Sans" panose="020B0606030504020204" pitchFamily="34" charset="0"/>
      <p:regular r:id="rId12"/>
      <p:bold r:id="rId13"/>
    </p:embeddedFont>
    <p:embeddedFont>
      <p:font typeface="Playfair Display Bold" panose="020B0604020202020204" charset="0"/>
      <p:bold r:id="rId14"/>
    </p:embeddedFont>
    <p:embeddedFont>
      <p:font typeface="Trebuchet MS" panose="020B0603020202020204" pitchFamily="34" charset="0"/>
      <p:regular r:id="rId15"/>
      <p:bold r:id="rId16"/>
      <p:italic r:id="rId17"/>
      <p:boldItalic r:id="rId18"/>
    </p:embeddedFont>
    <p:embeddedFont>
      <p:font typeface="Wingdings 3" panose="05040102010807070707" pitchFamily="18" charset="2"/>
      <p:regular r:id="rId1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5" d="100"/>
          <a:sy n="55" d="100"/>
        </p:scale>
        <p:origin x="6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4598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0160"/>
            <a:ext cx="14630400" cy="823976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8481" y="2885441"/>
            <a:ext cx="9320323" cy="1975562"/>
          </a:xfrm>
        </p:spPr>
        <p:txBody>
          <a:bodyPr anchor="b">
            <a:noAutofit/>
          </a:bodyPr>
          <a:lstStyle>
            <a:lvl1pPr algn="r">
              <a:defRPr sz="648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8481" y="4861000"/>
            <a:ext cx="9320323" cy="131627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274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731520"/>
            <a:ext cx="10316002" cy="40843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364480"/>
            <a:ext cx="10316002" cy="1885154"/>
          </a:xfrm>
        </p:spPr>
        <p:txBody>
          <a:bodyPr anchor="ctr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75348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1" y="731520"/>
            <a:ext cx="9712961" cy="36271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39367" y="4358640"/>
            <a:ext cx="8669429" cy="4572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92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364480"/>
            <a:ext cx="10316002" cy="1885154"/>
          </a:xfrm>
        </p:spPr>
        <p:txBody>
          <a:bodyPr anchor="ctr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50244" y="948454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671613" y="3463867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16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32678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2318386"/>
            <a:ext cx="10316002" cy="3114552"/>
          </a:xfrm>
        </p:spPr>
        <p:txBody>
          <a:bodyPr anchor="b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816697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22181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1" y="731520"/>
            <a:ext cx="9712961" cy="36271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9" y="4815840"/>
            <a:ext cx="10316003" cy="61709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88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816697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0244" y="948454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671613" y="3463867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523912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731520"/>
            <a:ext cx="10305844" cy="36271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9" y="4815840"/>
            <a:ext cx="10316003" cy="61709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880">
                <a:solidFill>
                  <a:schemeClr val="accent1"/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816697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20277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3526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61208" y="731520"/>
            <a:ext cx="1565692" cy="630174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2" y="731520"/>
            <a:ext cx="8472180" cy="63017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2478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40322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7938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767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133040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10219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54161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7241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4022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3241041"/>
            <a:ext cx="10316002" cy="2191897"/>
          </a:xfrm>
        </p:spPr>
        <p:txBody>
          <a:bodyPr anchor="b"/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032480"/>
          </a:xfrm>
        </p:spPr>
        <p:txBody>
          <a:bodyPr anchor="t"/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30406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1" y="2592707"/>
            <a:ext cx="5020842" cy="46569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7964" y="2592707"/>
            <a:ext cx="5020841" cy="4656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7519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894" y="2593180"/>
            <a:ext cx="5022748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0894" y="3284695"/>
            <a:ext cx="5022748" cy="396494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06059" y="2593180"/>
            <a:ext cx="5022742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06062" y="3284695"/>
            <a:ext cx="5022740" cy="396494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12346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731520"/>
            <a:ext cx="10316002" cy="1584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89490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25017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1798325"/>
            <a:ext cx="4625434" cy="1534159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2554" y="617910"/>
            <a:ext cx="5416249" cy="66317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1" y="3332483"/>
            <a:ext cx="4625434" cy="3101339"/>
          </a:xfrm>
        </p:spPr>
        <p:txBody>
          <a:bodyPr>
            <a:normAutofit/>
          </a:bodyPr>
          <a:lstStyle>
            <a:lvl1pPr marL="0" indent="0">
              <a:buNone/>
              <a:defRPr sz="1680"/>
            </a:lvl1pPr>
            <a:lvl2pPr marL="548476" indent="0">
              <a:buNone/>
              <a:defRPr sz="1680"/>
            </a:lvl2pPr>
            <a:lvl3pPr marL="1096951" indent="0">
              <a:buNone/>
              <a:defRPr sz="1440"/>
            </a:lvl3pPr>
            <a:lvl4pPr marL="1645427" indent="0">
              <a:buNone/>
              <a:defRPr sz="1200"/>
            </a:lvl4pPr>
            <a:lvl5pPr marL="2193901" indent="0">
              <a:buNone/>
              <a:defRPr sz="1200"/>
            </a:lvl5pPr>
            <a:lvl6pPr marL="2742377" indent="0">
              <a:buNone/>
              <a:defRPr sz="1200"/>
            </a:lvl6pPr>
            <a:lvl7pPr marL="3290852" indent="0">
              <a:buNone/>
              <a:defRPr sz="1200"/>
            </a:lvl7pPr>
            <a:lvl8pPr marL="3839328" indent="0">
              <a:buNone/>
              <a:defRPr sz="1200"/>
            </a:lvl8pPr>
            <a:lvl9pPr marL="438780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71296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5760720"/>
            <a:ext cx="10316000" cy="680086"/>
          </a:xfrm>
        </p:spPr>
        <p:txBody>
          <a:bodyPr anchor="b">
            <a:normAutofit/>
          </a:bodyPr>
          <a:lstStyle>
            <a:lvl1pPr algn="l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801" y="731520"/>
            <a:ext cx="10316002" cy="4614862"/>
          </a:xfrm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2" y="6440806"/>
            <a:ext cx="10316000" cy="808829"/>
          </a:xfrm>
        </p:spPr>
        <p:txBody>
          <a:bodyPr>
            <a:normAutofit/>
          </a:bodyPr>
          <a:lstStyle>
            <a:lvl1pPr marL="0" indent="0">
              <a:buNone/>
              <a:defRPr sz="144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38436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0160"/>
            <a:ext cx="14630400" cy="823976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1" y="731520"/>
            <a:ext cx="10316002" cy="15849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2592707"/>
            <a:ext cx="10316002" cy="4656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46160" y="7249635"/>
            <a:ext cx="109432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1" y="7249635"/>
            <a:ext cx="755713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08796" y="7249635"/>
            <a:ext cx="82000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68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</p:sldLayoutIdLst>
  <p:hf sldNum="0" hdr="0" ftr="0" dt="0"/>
  <p:txStyles>
    <p:titleStyle>
      <a:lvl1pPr algn="l" defTabSz="548640" rtl="0" eaLnBrk="1" latinLnBrk="0" hangingPunct="1">
        <a:spcBef>
          <a:spcPct val="0"/>
        </a:spcBef>
        <a:buNone/>
        <a:defRPr sz="432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11480" indent="-41148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3716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9202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46888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096095"/>
            <a:ext cx="7556421" cy="19564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CS Department ERP</a:t>
            </a:r>
            <a:endParaRPr lang="en-US" sz="6150" dirty="0"/>
          </a:p>
        </p:txBody>
      </p:sp>
      <p:sp>
        <p:nvSpPr>
          <p:cNvPr id="4" name="Text 1"/>
          <p:cNvSpPr/>
          <p:nvPr/>
        </p:nvSpPr>
        <p:spPr>
          <a:xfrm>
            <a:off x="793790" y="3835188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aim of the CS Department ERP is to streamline administrative processes and enhance student engagement by addressing specific needs not met by the current college ERP.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5753457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793790" y="5783688"/>
            <a:ext cx="4437967" cy="20416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Times New Roman" panose="02020603050405020304" pitchFamily="18" charset="0"/>
                <a:ea typeface="Open Sans Bold" pitchFamily="34" charset="-122"/>
                <a:cs typeface="Times New Roman" panose="02020603050405020304" pitchFamily="18" charset="0"/>
              </a:rPr>
              <a:t>By-: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Times New Roman" panose="02020603050405020304" pitchFamily="18" charset="0"/>
                <a:ea typeface="Open Sans Bold" pitchFamily="34" charset="-122"/>
                <a:cs typeface="Times New Roman" panose="02020603050405020304" pitchFamily="18" charset="0"/>
              </a:rPr>
              <a:t>Pragya Pandey (2100290120121)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en-US" sz="2200" b="1" dirty="0" err="1">
                <a:solidFill>
                  <a:srgbClr val="39393C"/>
                </a:solidFill>
                <a:latin typeface="Times New Roman" panose="02020603050405020304" pitchFamily="18" charset="0"/>
                <a:ea typeface="Open Sans Bold" pitchFamily="34" charset="-122"/>
                <a:cs typeface="Times New Roman" panose="02020603050405020304" pitchFamily="18" charset="0"/>
              </a:rPr>
              <a:t>Pratul</a:t>
            </a:r>
            <a:r>
              <a:rPr lang="en-US" sz="2200" b="1" dirty="0">
                <a:solidFill>
                  <a:srgbClr val="39393C"/>
                </a:solidFill>
                <a:latin typeface="Times New Roman" panose="02020603050405020304" pitchFamily="18" charset="0"/>
                <a:ea typeface="Open Sans Bold" pitchFamily="34" charset="-122"/>
                <a:cs typeface="Times New Roman" panose="02020603050405020304" pitchFamily="18" charset="0"/>
              </a:rPr>
              <a:t> Pandey (2100290120127)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Times New Roman" panose="02020603050405020304" pitchFamily="18" charset="0"/>
                <a:ea typeface="Open Sans Bold" pitchFamily="34" charset="-122"/>
                <a:cs typeface="Times New Roman" panose="02020603050405020304" pitchFamily="18" charset="0"/>
              </a:rPr>
              <a:t>Nilesh Verma(2100290120114)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Times New Roman" panose="02020603050405020304" pitchFamily="18" charset="0"/>
                <a:ea typeface="Open Sans Bold" pitchFamily="34" charset="-122"/>
                <a:cs typeface="Times New Roman" panose="02020603050405020304" pitchFamily="18" charset="0"/>
              </a:rPr>
              <a:t>Nishant (2100290120115)</a:t>
            </a:r>
          </a:p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EDCB60-E446-F0E5-F374-D26BAC7FA1F5}"/>
              </a:ext>
            </a:extLst>
          </p:cNvPr>
          <p:cNvSpPr txBox="1"/>
          <p:nvPr/>
        </p:nvSpPr>
        <p:spPr>
          <a:xfrm>
            <a:off x="5474825" y="5795263"/>
            <a:ext cx="3159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Guide-:</a:t>
            </a:r>
            <a:b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Mrs. Arti Sharma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9560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Project Abstract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27136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Overview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852505"/>
            <a:ext cx="3978116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CS Department ERP is a custom-built management system using the MERN stack, developed to address limitations of the current college ERP and provide essential tools for both administrative efficiency and student development within the department.</a:t>
            </a:r>
          </a:p>
        </p:txBody>
      </p:sp>
      <p:sp>
        <p:nvSpPr>
          <p:cNvPr id="5" name="Text 3"/>
          <p:cNvSpPr/>
          <p:nvPr/>
        </p:nvSpPr>
        <p:spPr>
          <a:xfrm>
            <a:off x="5332928" y="327136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Key Objectives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3852505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Improve administrative efficiency, enhance student engagement, and create a user-friendly interface.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27136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Approach</a:t>
            </a:r>
            <a:endParaRPr lang="en-US" sz="2200" dirty="0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C44FA2F4-2E1F-32AB-D084-AE6430908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9269" y="3852505"/>
            <a:ext cx="3460830" cy="2389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Conduct needs assessment, develop modularly on the MERN stack, gather iterative feedback, and ensure user training for smooth adoption.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53436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09613" y="3139202"/>
            <a:ext cx="6649403" cy="6335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950"/>
              </a:lnSpc>
              <a:buNone/>
            </a:pPr>
            <a:r>
              <a:rPr lang="en-US" sz="39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Project Goals and Objectives</a:t>
            </a:r>
            <a:endParaRPr lang="en-US" sz="3950" dirty="0"/>
          </a:p>
        </p:txBody>
      </p:sp>
      <p:sp>
        <p:nvSpPr>
          <p:cNvPr id="4" name="Shape 1"/>
          <p:cNvSpPr/>
          <p:nvPr/>
        </p:nvSpPr>
        <p:spPr>
          <a:xfrm>
            <a:off x="7303770" y="4076819"/>
            <a:ext cx="22860" cy="3547943"/>
          </a:xfrm>
          <a:prstGeom prst="roundRect">
            <a:avLst>
              <a:gd name="adj" fmla="val 133041"/>
            </a:avLst>
          </a:prstGeom>
          <a:solidFill>
            <a:srgbClr val="C6C6D2"/>
          </a:solidFill>
          <a:ln/>
        </p:spPr>
      </p:sp>
      <p:sp>
        <p:nvSpPr>
          <p:cNvPr id="5" name="Shape 2"/>
          <p:cNvSpPr/>
          <p:nvPr/>
        </p:nvSpPr>
        <p:spPr>
          <a:xfrm>
            <a:off x="6400383" y="4521398"/>
            <a:ext cx="709613" cy="22860"/>
          </a:xfrm>
          <a:prstGeom prst="roundRect">
            <a:avLst>
              <a:gd name="adj" fmla="val 133041"/>
            </a:avLst>
          </a:prstGeom>
          <a:solidFill>
            <a:srgbClr val="C6C6D2"/>
          </a:solidFill>
          <a:ln/>
        </p:spPr>
      </p:sp>
      <p:sp>
        <p:nvSpPr>
          <p:cNvPr id="6" name="Shape 3"/>
          <p:cNvSpPr/>
          <p:nvPr/>
        </p:nvSpPr>
        <p:spPr>
          <a:xfrm>
            <a:off x="7087136" y="4304824"/>
            <a:ext cx="456128" cy="456128"/>
          </a:xfrm>
          <a:prstGeom prst="roundRect">
            <a:avLst>
              <a:gd name="adj" fmla="val 6668"/>
            </a:avLst>
          </a:prstGeom>
          <a:solidFill>
            <a:srgbClr val="E0E0EC"/>
          </a:solidFill>
          <a:ln/>
        </p:spPr>
      </p:sp>
      <p:sp>
        <p:nvSpPr>
          <p:cNvPr id="7" name="Text 4"/>
          <p:cNvSpPr/>
          <p:nvPr/>
        </p:nvSpPr>
        <p:spPr>
          <a:xfrm>
            <a:off x="7256919" y="4380786"/>
            <a:ext cx="116562" cy="3040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1</a:t>
            </a:r>
            <a:endParaRPr lang="en-US" sz="2350" dirty="0"/>
          </a:p>
        </p:txBody>
      </p:sp>
      <p:sp>
        <p:nvSpPr>
          <p:cNvPr id="8" name="Text 5"/>
          <p:cNvSpPr/>
          <p:nvPr/>
        </p:nvSpPr>
        <p:spPr>
          <a:xfrm>
            <a:off x="3665696" y="4279463"/>
            <a:ext cx="2534364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Streamline Department Processes</a:t>
            </a:r>
            <a:endParaRPr lang="en-US" sz="1950" dirty="0"/>
          </a:p>
        </p:txBody>
      </p:sp>
      <p:sp>
        <p:nvSpPr>
          <p:cNvPr id="9" name="Text 6"/>
          <p:cNvSpPr/>
          <p:nvPr/>
        </p:nvSpPr>
        <p:spPr>
          <a:xfrm>
            <a:off x="709613" y="4717852"/>
            <a:ext cx="5490448" cy="648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550"/>
              </a:lnSpc>
              <a:buNone/>
            </a:pPr>
            <a:r>
              <a:rPr lang="en-US" sz="15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Automate tasks like NOC applications and FDP management to increase efficiency.</a:t>
            </a:r>
          </a:p>
        </p:txBody>
      </p:sp>
      <p:sp>
        <p:nvSpPr>
          <p:cNvPr id="10" name="Shape 7"/>
          <p:cNvSpPr/>
          <p:nvPr/>
        </p:nvSpPr>
        <p:spPr>
          <a:xfrm>
            <a:off x="7520404" y="5534978"/>
            <a:ext cx="709613" cy="22860"/>
          </a:xfrm>
          <a:prstGeom prst="roundRect">
            <a:avLst>
              <a:gd name="adj" fmla="val 133041"/>
            </a:avLst>
          </a:prstGeom>
          <a:solidFill>
            <a:srgbClr val="C6C6D2"/>
          </a:solidFill>
          <a:ln/>
        </p:spPr>
      </p:sp>
      <p:sp>
        <p:nvSpPr>
          <p:cNvPr id="11" name="Shape 8"/>
          <p:cNvSpPr/>
          <p:nvPr/>
        </p:nvSpPr>
        <p:spPr>
          <a:xfrm>
            <a:off x="7087136" y="5318403"/>
            <a:ext cx="456128" cy="456128"/>
          </a:xfrm>
          <a:prstGeom prst="roundRect">
            <a:avLst>
              <a:gd name="adj" fmla="val 6668"/>
            </a:avLst>
          </a:prstGeom>
          <a:solidFill>
            <a:srgbClr val="E0E0EC"/>
          </a:solidFill>
          <a:ln/>
        </p:spPr>
      </p:sp>
      <p:sp>
        <p:nvSpPr>
          <p:cNvPr id="12" name="Text 9"/>
          <p:cNvSpPr/>
          <p:nvPr/>
        </p:nvSpPr>
        <p:spPr>
          <a:xfrm>
            <a:off x="7235607" y="5394365"/>
            <a:ext cx="159068" cy="3040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2</a:t>
            </a:r>
            <a:endParaRPr lang="en-US" sz="2350" dirty="0"/>
          </a:p>
        </p:txBody>
      </p:sp>
      <p:sp>
        <p:nvSpPr>
          <p:cNvPr id="13" name="Text 10"/>
          <p:cNvSpPr/>
          <p:nvPr/>
        </p:nvSpPr>
        <p:spPr>
          <a:xfrm>
            <a:off x="8430339" y="5293043"/>
            <a:ext cx="2534364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Support Student Development</a:t>
            </a:r>
            <a:endParaRPr lang="en-US" sz="1950" dirty="0"/>
          </a:p>
        </p:txBody>
      </p:sp>
      <p:sp>
        <p:nvSpPr>
          <p:cNvPr id="14" name="Text 11"/>
          <p:cNvSpPr/>
          <p:nvPr/>
        </p:nvSpPr>
        <p:spPr>
          <a:xfrm>
            <a:off x="8430339" y="5731431"/>
            <a:ext cx="5490448" cy="648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Enable students to showcase skills and access growth resources.</a:t>
            </a:r>
            <a:endParaRPr lang="en-US" sz="1550" dirty="0"/>
          </a:p>
        </p:txBody>
      </p:sp>
      <p:sp>
        <p:nvSpPr>
          <p:cNvPr id="15" name="Shape 12"/>
          <p:cNvSpPr/>
          <p:nvPr/>
        </p:nvSpPr>
        <p:spPr>
          <a:xfrm>
            <a:off x="6400383" y="6447234"/>
            <a:ext cx="709613" cy="22860"/>
          </a:xfrm>
          <a:prstGeom prst="roundRect">
            <a:avLst>
              <a:gd name="adj" fmla="val 133041"/>
            </a:avLst>
          </a:prstGeom>
          <a:solidFill>
            <a:srgbClr val="C6C6D2"/>
          </a:solidFill>
          <a:ln/>
        </p:spPr>
      </p:sp>
      <p:sp>
        <p:nvSpPr>
          <p:cNvPr id="16" name="Shape 13"/>
          <p:cNvSpPr/>
          <p:nvPr/>
        </p:nvSpPr>
        <p:spPr>
          <a:xfrm>
            <a:off x="7087136" y="6230660"/>
            <a:ext cx="456128" cy="456128"/>
          </a:xfrm>
          <a:prstGeom prst="roundRect">
            <a:avLst>
              <a:gd name="adj" fmla="val 6668"/>
            </a:avLst>
          </a:prstGeom>
          <a:solidFill>
            <a:srgbClr val="E0E0EC"/>
          </a:solidFill>
          <a:ln/>
        </p:spPr>
      </p:sp>
      <p:sp>
        <p:nvSpPr>
          <p:cNvPr id="17" name="Text 14"/>
          <p:cNvSpPr/>
          <p:nvPr/>
        </p:nvSpPr>
        <p:spPr>
          <a:xfrm>
            <a:off x="7240965" y="6306622"/>
            <a:ext cx="148471" cy="3040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3</a:t>
            </a:r>
            <a:endParaRPr lang="en-US" sz="2350" dirty="0"/>
          </a:p>
        </p:txBody>
      </p:sp>
      <p:sp>
        <p:nvSpPr>
          <p:cNvPr id="18" name="Text 15"/>
          <p:cNvSpPr/>
          <p:nvPr/>
        </p:nvSpPr>
        <p:spPr>
          <a:xfrm>
            <a:off x="3312438" y="6205299"/>
            <a:ext cx="2887623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450"/>
              </a:lnSpc>
              <a:buNone/>
            </a:pPr>
            <a:r>
              <a:rPr lang="en-IN" sz="2000" b="1" dirty="0"/>
              <a:t>Improving </a:t>
            </a:r>
            <a:r>
              <a:rPr lang="en-IN" sz="1950" b="1" dirty="0">
                <a:latin typeface="Playfair Display Bold" panose="020B0604020202020204" charset="0"/>
              </a:rPr>
              <a:t>Communication</a:t>
            </a:r>
            <a:r>
              <a:rPr lang="en-IN" sz="2000" b="1" dirty="0"/>
              <a:t> and Collaboration</a:t>
            </a:r>
            <a:r>
              <a:rPr lang="en-US" sz="19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 </a:t>
            </a:r>
            <a:endParaRPr lang="en-US" sz="1950" dirty="0"/>
          </a:p>
        </p:txBody>
      </p:sp>
      <p:sp>
        <p:nvSpPr>
          <p:cNvPr id="19" name="Text 16"/>
          <p:cNvSpPr/>
          <p:nvPr/>
        </p:nvSpPr>
        <p:spPr>
          <a:xfrm>
            <a:off x="709613" y="6643688"/>
            <a:ext cx="5490448" cy="648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550"/>
              </a:lnSpc>
              <a:buNone/>
            </a:pPr>
            <a:r>
              <a:rPr lang="en-US" sz="15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Facilitating seamless interaction between the stakeholders.</a:t>
            </a:r>
            <a:endParaRPr lang="en-US" sz="15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49379" y="761048"/>
            <a:ext cx="7645241" cy="20073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250"/>
              </a:lnSpc>
              <a:buNone/>
            </a:pPr>
            <a:r>
              <a:rPr lang="en-US" sz="42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Alignment with UN Sustainable Development Goals (SDGs)</a:t>
            </a:r>
            <a:endParaRPr lang="en-US" sz="4200" dirty="0"/>
          </a:p>
        </p:txBody>
      </p:sp>
      <p:sp>
        <p:nvSpPr>
          <p:cNvPr id="4" name="Shape 1"/>
          <p:cNvSpPr/>
          <p:nvPr/>
        </p:nvSpPr>
        <p:spPr>
          <a:xfrm>
            <a:off x="749379" y="3089553"/>
            <a:ext cx="3715583" cy="1911072"/>
          </a:xfrm>
          <a:prstGeom prst="roundRect">
            <a:avLst>
              <a:gd name="adj" fmla="val 1681"/>
            </a:avLst>
          </a:prstGeom>
          <a:solidFill>
            <a:srgbClr val="E0E0EC"/>
          </a:solidFill>
          <a:ln/>
        </p:spPr>
      </p:sp>
      <p:sp>
        <p:nvSpPr>
          <p:cNvPr id="5" name="Text 2"/>
          <p:cNvSpPr/>
          <p:nvPr/>
        </p:nvSpPr>
        <p:spPr>
          <a:xfrm>
            <a:off x="963454" y="3303627"/>
            <a:ext cx="3287435" cy="6691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SDG 4: Quality Education</a:t>
            </a:r>
            <a:endParaRPr lang="en-US" sz="2100" dirty="0"/>
          </a:p>
        </p:txBody>
      </p:sp>
      <p:sp>
        <p:nvSpPr>
          <p:cNvPr id="6" name="Text 3"/>
          <p:cNvSpPr/>
          <p:nvPr/>
        </p:nvSpPr>
        <p:spPr>
          <a:xfrm>
            <a:off x="963451" y="3766661"/>
            <a:ext cx="3287435" cy="6853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Promote inclusive, equitable education and lifelong learning.</a:t>
            </a:r>
            <a:endParaRPr lang="en-US" sz="1650" dirty="0"/>
          </a:p>
        </p:txBody>
      </p:sp>
      <p:sp>
        <p:nvSpPr>
          <p:cNvPr id="7" name="Shape 4"/>
          <p:cNvSpPr/>
          <p:nvPr/>
        </p:nvSpPr>
        <p:spPr>
          <a:xfrm>
            <a:off x="4679037" y="3089553"/>
            <a:ext cx="3897804" cy="1911072"/>
          </a:xfrm>
          <a:prstGeom prst="roundRect">
            <a:avLst>
              <a:gd name="adj" fmla="val 1681"/>
            </a:avLst>
          </a:prstGeom>
          <a:solidFill>
            <a:srgbClr val="E0E0EC"/>
          </a:solidFill>
          <a:ln/>
        </p:spPr>
      </p:sp>
      <p:sp>
        <p:nvSpPr>
          <p:cNvPr id="8" name="Text 5"/>
          <p:cNvSpPr/>
          <p:nvPr/>
        </p:nvSpPr>
        <p:spPr>
          <a:xfrm>
            <a:off x="4893112" y="3303627"/>
            <a:ext cx="2815590" cy="334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SDG 9: Innovation and </a:t>
            </a:r>
          </a:p>
          <a:p>
            <a:pPr marL="0" indent="0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Infrastructure</a:t>
            </a:r>
            <a:endParaRPr lang="en-US" sz="2100" dirty="0"/>
          </a:p>
        </p:txBody>
      </p:sp>
      <p:sp>
        <p:nvSpPr>
          <p:cNvPr id="9" name="Text 6"/>
          <p:cNvSpPr/>
          <p:nvPr/>
        </p:nvSpPr>
        <p:spPr>
          <a:xfrm>
            <a:off x="4893112" y="3972758"/>
            <a:ext cx="3287435" cy="6853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Foster resilient infrastructure and sustainable industrial innovation.</a:t>
            </a:r>
            <a:endParaRPr lang="en-US" sz="1650" dirty="0"/>
          </a:p>
        </p:txBody>
      </p:sp>
      <p:sp>
        <p:nvSpPr>
          <p:cNvPr id="13" name="Shape 10"/>
          <p:cNvSpPr/>
          <p:nvPr/>
        </p:nvSpPr>
        <p:spPr>
          <a:xfrm>
            <a:off x="749378" y="5214818"/>
            <a:ext cx="3715583" cy="2253734"/>
          </a:xfrm>
          <a:prstGeom prst="roundRect">
            <a:avLst>
              <a:gd name="adj" fmla="val 1425"/>
            </a:avLst>
          </a:prstGeom>
          <a:solidFill>
            <a:srgbClr val="E0E0EC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14" name="Text 11"/>
          <p:cNvSpPr/>
          <p:nvPr/>
        </p:nvSpPr>
        <p:spPr>
          <a:xfrm>
            <a:off x="909874" y="5439578"/>
            <a:ext cx="3287435" cy="6691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SDG 17: Partnerships for the Goals</a:t>
            </a:r>
            <a:endParaRPr lang="en-US" sz="2100" dirty="0"/>
          </a:p>
        </p:txBody>
      </p:sp>
      <p:sp>
        <p:nvSpPr>
          <p:cNvPr id="15" name="Text 12"/>
          <p:cNvSpPr/>
          <p:nvPr/>
        </p:nvSpPr>
        <p:spPr>
          <a:xfrm>
            <a:off x="909873" y="6203699"/>
            <a:ext cx="3287435" cy="10279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Strengthen global partnerships to support and achieve the SDGs.</a:t>
            </a:r>
            <a:endParaRPr lang="en-US" sz="16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0" y="32872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821430"/>
            <a:ext cx="826377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Expected Outcomes and Impact</a:t>
            </a:r>
            <a:endParaRPr lang="en-US" sz="4450" dirty="0"/>
          </a:p>
        </p:txBody>
      </p:sp>
      <p:sp>
        <p:nvSpPr>
          <p:cNvPr id="5" name="Text 1"/>
          <p:cNvSpPr/>
          <p:nvPr/>
        </p:nvSpPr>
        <p:spPr>
          <a:xfrm>
            <a:off x="793790" y="56641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Increased Administrative </a:t>
            </a:r>
          </a:p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Efficiency</a:t>
            </a:r>
            <a:endParaRPr lang="en-US" sz="2200" dirty="0"/>
          </a:p>
        </p:txBody>
      </p:sp>
      <p:sp>
        <p:nvSpPr>
          <p:cNvPr id="8" name="Text 3"/>
          <p:cNvSpPr/>
          <p:nvPr/>
        </p:nvSpPr>
        <p:spPr>
          <a:xfrm>
            <a:off x="5254704" y="5664160"/>
            <a:ext cx="286095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Enhanced Student Engagement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5254704" y="6154579"/>
            <a:ext cx="412087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Access to tools for skill development and achievement showcase will boost student involvement and support career growth.</a:t>
            </a:r>
            <a:endParaRPr lang="en-US" sz="1750" dirty="0"/>
          </a:p>
        </p:txBody>
      </p:sp>
      <p:sp>
        <p:nvSpPr>
          <p:cNvPr id="11" name="Text 5"/>
          <p:cNvSpPr/>
          <p:nvPr/>
        </p:nvSpPr>
        <p:spPr>
          <a:xfrm>
            <a:off x="9715738" y="5664160"/>
            <a:ext cx="353901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Improved User Experience</a:t>
            </a:r>
            <a:endParaRPr lang="en-US" sz="2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BE73C73-B75A-F6A8-4C28-6D37CE088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019" y="4742795"/>
            <a:ext cx="843785" cy="708779"/>
          </a:xfrm>
          <a:prstGeom prst="rect">
            <a:avLst/>
          </a:prstGeom>
        </p:spPr>
      </p:pic>
      <p:sp>
        <p:nvSpPr>
          <p:cNvPr id="17" name="Rectangle 1">
            <a:extLst>
              <a:ext uri="{FF2B5EF4-FFF2-40B4-BE49-F238E27FC236}">
                <a16:creationId xmlns:a16="http://schemas.microsoft.com/office/drawing/2014/main" id="{1525C66B-8C64-5B5B-F56F-34AC60625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344" y="6426315"/>
            <a:ext cx="3771484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7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Automation of key processes like NOC applications and document management will save time and reduce manual workload for staff.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444C03A-32F3-89C3-7BC5-653C3CAF8E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2929" y="4799588"/>
            <a:ext cx="697866" cy="59519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27874A6-9508-D817-691E-85A5A47F20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5738" y="4813793"/>
            <a:ext cx="642104" cy="642104"/>
          </a:xfrm>
          <a:prstGeom prst="rect">
            <a:avLst/>
          </a:prstGeom>
        </p:spPr>
      </p:pic>
      <p:sp>
        <p:nvSpPr>
          <p:cNvPr id="22" name="Rectangle 2">
            <a:extLst>
              <a:ext uri="{FF2B5EF4-FFF2-40B4-BE49-F238E27FC236}">
                <a16:creationId xmlns:a16="http://schemas.microsoft.com/office/drawing/2014/main" id="{51244985-D0B9-9711-F8A3-14A4F702E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9502" y="6118539"/>
            <a:ext cx="387342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7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user-friendly interface tailored to department needs will provide easy access to essential information, improving satisfaction and adoption.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699974"/>
            <a:ext cx="633257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Key Project Deliverables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748916"/>
            <a:ext cx="7921947" cy="2768262"/>
          </a:xfrm>
          <a:prstGeom prst="roundRect">
            <a:avLst>
              <a:gd name="adj" fmla="val 900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6287810" y="2756535"/>
            <a:ext cx="7541181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6514624" y="2900243"/>
            <a:ext cx="3219685" cy="725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Functional CS Department ERP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System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0289023" y="2900243"/>
            <a:ext cx="3766782" cy="9006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fully functional ERP with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modules for NOC, FDP management, and student profiles.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6287810" y="4093120"/>
            <a:ext cx="7914327" cy="137612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6"/>
          <p:cNvSpPr/>
          <p:nvPr/>
        </p:nvSpPr>
        <p:spPr>
          <a:xfrm>
            <a:off x="6514624" y="4258528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User Guides and Training</a:t>
            </a:r>
            <a:endParaRPr lang="en-US" sz="1750" dirty="0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24E85FA8-1252-1695-A28B-9BBA27993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4589" y="4219571"/>
            <a:ext cx="4001215" cy="857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7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Documentation and training materials for easy system adoption.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7A4CF-EF48-A22D-45A8-4E001B709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1" y="731520"/>
            <a:ext cx="11768880" cy="819488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Playfair Display Bold" panose="020B0604020202020204" charset="0"/>
              </a:rPr>
              <a:t>Snapshots-: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4B2583-02E5-41F3-6358-A883E77F7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455" y="1622531"/>
            <a:ext cx="6084646" cy="28491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7F9C42-6A6A-BBDF-4044-DC8FB1BF1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1" y="1622532"/>
            <a:ext cx="6102780" cy="28491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0EEB4B-B72E-9E38-D72A-AD8B3B7F2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01" y="4747695"/>
            <a:ext cx="6084646" cy="28491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9088C9-BBC7-3682-C2A3-4A881877B2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9454" y="4747695"/>
            <a:ext cx="6084646" cy="284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73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6ABDC-1653-6222-2E90-17B954FE9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1" y="385437"/>
            <a:ext cx="11502662" cy="692166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  <a:latin typeface="Playfair Display Bold" panose="020B0604020202020204" charset="0"/>
              </a:rPr>
              <a:t>Research</a:t>
            </a:r>
            <a:r>
              <a:rPr lang="en-IN" dirty="0">
                <a:latin typeface="Playfair Display Bold" panose="020B0604020202020204" charset="0"/>
              </a:rPr>
              <a:t> </a:t>
            </a:r>
            <a:r>
              <a:rPr lang="en-IN" dirty="0">
                <a:solidFill>
                  <a:schemeClr val="tx1"/>
                </a:solidFill>
                <a:latin typeface="Playfair Display Bold" panose="020B0604020202020204" charset="0"/>
              </a:rPr>
              <a:t>Paper</a:t>
            </a:r>
            <a:r>
              <a:rPr lang="en-IN" dirty="0">
                <a:latin typeface="Playfair Display Bold" panose="020B0604020202020204" charset="0"/>
              </a:rPr>
              <a:t> </a:t>
            </a:r>
            <a:r>
              <a:rPr lang="en-IN" dirty="0">
                <a:solidFill>
                  <a:schemeClr val="tx1"/>
                </a:solidFill>
                <a:latin typeface="Playfair Display Bold" panose="020B0604020202020204" charset="0"/>
              </a:rPr>
              <a:t>Acceptance</a:t>
            </a:r>
            <a:r>
              <a:rPr lang="en-IN" dirty="0">
                <a:latin typeface="Playfair Display Bold" panose="020B0604020202020204" charset="0"/>
              </a:rPr>
              <a:t> </a:t>
            </a:r>
            <a:r>
              <a:rPr lang="en-IN" dirty="0">
                <a:solidFill>
                  <a:schemeClr val="tx1"/>
                </a:solidFill>
                <a:latin typeface="Playfair Display Bold" panose="020B0604020202020204" charset="0"/>
              </a:rPr>
              <a:t>Proof-: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2EFABF-656D-A39A-352A-D76FB1DCE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406" y="1077603"/>
            <a:ext cx="7477246" cy="701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537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642586"/>
            <a:ext cx="694658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Next Steps and Conclusion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94667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</p:sp>
      <p:sp>
        <p:nvSpPr>
          <p:cNvPr id="5" name="Text 2"/>
          <p:cNvSpPr/>
          <p:nvPr/>
        </p:nvSpPr>
        <p:spPr>
          <a:xfrm>
            <a:off x="6470094" y="3031688"/>
            <a:ext cx="13037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7017306" y="29466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Final Testing and </a:t>
            </a:r>
          </a:p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Deployment</a:t>
            </a:r>
            <a:endParaRPr lang="en-US" sz="2200" dirty="0"/>
          </a:p>
        </p:txBody>
      </p:sp>
      <p:sp>
        <p:nvSpPr>
          <p:cNvPr id="8" name="Shape 5"/>
          <p:cNvSpPr/>
          <p:nvPr/>
        </p:nvSpPr>
        <p:spPr>
          <a:xfrm>
            <a:off x="10171867" y="294667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</p:sp>
      <p:sp>
        <p:nvSpPr>
          <p:cNvPr id="9" name="Text 6"/>
          <p:cNvSpPr/>
          <p:nvPr/>
        </p:nvSpPr>
        <p:spPr>
          <a:xfrm>
            <a:off x="10337959" y="3031688"/>
            <a:ext cx="17799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10908983" y="29466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User Training and </a:t>
            </a:r>
          </a:p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Onboarding</a:t>
            </a:r>
            <a:endParaRPr lang="en-US" sz="2200" dirty="0"/>
          </a:p>
        </p:txBody>
      </p:sp>
      <p:sp>
        <p:nvSpPr>
          <p:cNvPr id="12" name="Shape 9"/>
          <p:cNvSpPr/>
          <p:nvPr/>
        </p:nvSpPr>
        <p:spPr>
          <a:xfrm>
            <a:off x="6280190" y="537067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</p:sp>
      <p:sp>
        <p:nvSpPr>
          <p:cNvPr id="13" name="Text 10"/>
          <p:cNvSpPr/>
          <p:nvPr/>
        </p:nvSpPr>
        <p:spPr>
          <a:xfrm>
            <a:off x="6452235" y="5455682"/>
            <a:ext cx="16609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7017306" y="537067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Monitor and Evaluate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017306" y="5861090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Continuously assess the project's performance and make adjustments to optimize its effectiveness.</a:t>
            </a:r>
            <a:endParaRPr lang="en-US" sz="1750" dirty="0"/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B0231F64-92CF-2F61-9DEB-FC9676664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068" y="3660759"/>
            <a:ext cx="3657600" cy="1581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7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Conduct thorough testing to ensure system stability before rolling out to 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70AAD72B-10FE-2926-6498-35CB939B7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2169" y="3635009"/>
            <a:ext cx="3631483" cy="1581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7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Provide training sessions and resources to ensure smooth adoption by students and faculty.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1235</TotalTime>
  <Words>422</Words>
  <Application>Microsoft Office PowerPoint</Application>
  <PresentationFormat>Custom</PresentationFormat>
  <Paragraphs>69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Wingdings 3</vt:lpstr>
      <vt:lpstr>Trebuchet MS</vt:lpstr>
      <vt:lpstr>Open Sans</vt:lpstr>
      <vt:lpstr>Playfair Display Bold</vt:lpstr>
      <vt:lpstr>Arial</vt:lpstr>
      <vt:lpstr>Times New Roman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Snapshots-:</vt:lpstr>
      <vt:lpstr>Research Paper Acceptance Proof-: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Pragya Pandey</cp:lastModifiedBy>
  <cp:revision>6</cp:revision>
  <dcterms:created xsi:type="dcterms:W3CDTF">2024-11-11T08:06:52Z</dcterms:created>
  <dcterms:modified xsi:type="dcterms:W3CDTF">2025-05-26T02:01:34Z</dcterms:modified>
</cp:coreProperties>
</file>