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14" r:id="rId3"/>
    <p:sldId id="315" r:id="rId4"/>
    <p:sldId id="316" r:id="rId5"/>
    <p:sldId id="317" r:id="rId6"/>
    <p:sldId id="325" r:id="rId7"/>
    <p:sldId id="318" r:id="rId8"/>
    <p:sldId id="319" r:id="rId9"/>
    <p:sldId id="320" r:id="rId10"/>
    <p:sldId id="350" r:id="rId11"/>
    <p:sldId id="351" r:id="rId12"/>
    <p:sldId id="322" r:id="rId13"/>
    <p:sldId id="323" r:id="rId14"/>
    <p:sldId id="321" r:id="rId15"/>
    <p:sldId id="324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61F3F7"/>
    <a:srgbClr val="A50021"/>
    <a:srgbClr val="009900"/>
    <a:srgbClr val="00CC00"/>
    <a:srgbClr val="0000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78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2366E4-8714-4BF5-B695-58DD6657FF33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1D0338-E4FF-4F1A-BF73-B8184E637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F644CE-0444-402A-BE87-D88AFED539D2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DBE55-4BD0-41C4-9BFF-D1D9FD31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5675-39AA-48AD-B416-0C1C3749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1313-6E41-4177-80BD-C892BCE18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2DDBF-2354-4350-A8E4-F5498C482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29E5E-CC13-42AB-87A4-350BF21CC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36CE-AC1E-429C-8708-87C5D0149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E94C-58AB-4244-BD3A-8E4C8949B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B66B7-1DD9-4BDD-B070-E1A6A16B6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769A-95A1-4E78-A579-DD040764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09BF-31CC-4163-BF4F-E657AAFA7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5E58-1FE0-4C94-8C3B-536934E4C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C305A-3E04-4083-9BBC-21BC7D126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3052763" y="25527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AP Chemistry</a:t>
            </a:r>
          </a:p>
        </p:txBody>
      </p:sp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2541588" y="3108325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Chemical Particles</a:t>
            </a:r>
          </a:p>
        </p:txBody>
      </p:sp>
      <p:pic>
        <p:nvPicPr>
          <p:cNvPr id="2052" name="Picture 19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41325" y="3876675"/>
            <a:ext cx="3902075" cy="2600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053" name="Picture 20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827713" y="388938"/>
            <a:ext cx="2863850" cy="21685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054" name="Picture 2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65138" y="417513"/>
            <a:ext cx="2846387" cy="2092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055" name="Picture 25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802188" y="3873500"/>
            <a:ext cx="3921125" cy="2600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056" name="Picture 26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3806825" y="423863"/>
            <a:ext cx="1495425" cy="20955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09575" y="258763"/>
            <a:ext cx="5732463" cy="18002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Robert Millikan (1909) performed</a:t>
            </a:r>
          </a:p>
          <a:p>
            <a:pPr algn="l"/>
            <a:r>
              <a:rPr lang="en-US" b="0"/>
              <a:t>   the “oil drop” experiment. Oil</a:t>
            </a:r>
          </a:p>
          <a:p>
            <a:pPr algn="l"/>
            <a:r>
              <a:rPr lang="en-US" b="0"/>
              <a:t>   drops were given negative</a:t>
            </a:r>
          </a:p>
          <a:p>
            <a:pPr algn="l"/>
            <a:r>
              <a:rPr lang="en-US" b="0"/>
              <a:t>   charges of varying magnitude.</a:t>
            </a:r>
          </a:p>
        </p:txBody>
      </p:sp>
      <p:pic>
        <p:nvPicPr>
          <p:cNvPr id="11267" name="Picture 3" descr="0611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9588" y="265113"/>
            <a:ext cx="1898650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870075" y="2020888"/>
            <a:ext cx="234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(using x-rays)</a:t>
            </a:r>
          </a:p>
        </p:txBody>
      </p:sp>
      <p:pic>
        <p:nvPicPr>
          <p:cNvPr id="160773" name="Picture 5" descr="apparat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3073400"/>
            <a:ext cx="54038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51363" y="4187825"/>
            <a:ext cx="2227262" cy="661988"/>
            <a:chOff x="2867" y="2638"/>
            <a:chExt cx="1403" cy="417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20536342" flipH="1">
              <a:off x="2867" y="2799"/>
              <a:ext cx="658" cy="256"/>
            </a:xfrm>
            <a:prstGeom prst="rightArrow">
              <a:avLst>
                <a:gd name="adj1" fmla="val 50000"/>
                <a:gd name="adj2" fmla="val 64258"/>
              </a:avLst>
            </a:prstGeom>
            <a:solidFill>
              <a:srgbClr val="0066FF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3543" y="2638"/>
              <a:ext cx="7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x-rays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Line 2"/>
          <p:cNvSpPr>
            <a:spLocks noChangeShapeType="1"/>
          </p:cNvSpPr>
          <p:nvPr/>
        </p:nvSpPr>
        <p:spPr bwMode="auto">
          <a:xfrm>
            <a:off x="4868863" y="4986338"/>
            <a:ext cx="235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132138" y="1882775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>
                <a:solidFill>
                  <a:srgbClr val="0066FF"/>
                </a:solidFill>
              </a:rPr>
              <a:t>m g = q E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509588" y="127000"/>
            <a:ext cx="7532687" cy="9540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Charges on oil drops were found to be integer</a:t>
            </a:r>
          </a:p>
          <a:p>
            <a:pPr algn="l"/>
            <a:r>
              <a:rPr lang="en-US" b="0"/>
              <a:t>multiples of 1.60 x 10</a:t>
            </a:r>
            <a:r>
              <a:rPr lang="en-US" b="0" baseline="30000"/>
              <a:t>–19</a:t>
            </a:r>
            <a:r>
              <a:rPr lang="en-US" b="0"/>
              <a:t> C.</a:t>
            </a:r>
          </a:p>
        </p:txBody>
      </p:sp>
      <p:pic>
        <p:nvPicPr>
          <p:cNvPr id="12293" name="Picture 6" descr="The Oil-Drop Experiment Apparat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" y="1355725"/>
            <a:ext cx="19716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9" name="Picture 7" descr="j043253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063" y="1639888"/>
            <a:ext cx="539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0" name="Picture 8" descr="j043253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238" y="1639888"/>
            <a:ext cx="539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801" name="Picture 9" descr="j043253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8863" y="1639888"/>
            <a:ext cx="539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810125" y="4987925"/>
            <a:ext cx="2436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1.76 x 10</a:t>
            </a:r>
            <a:r>
              <a:rPr lang="en-US" b="0" baseline="30000">
                <a:solidFill>
                  <a:schemeClr val="tx1"/>
                </a:solidFill>
              </a:rPr>
              <a:t>8</a:t>
            </a:r>
            <a:r>
              <a:rPr lang="en-US" b="0">
                <a:solidFill>
                  <a:schemeClr val="tx1"/>
                </a:solidFill>
              </a:rPr>
              <a:t> C/g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4783138" y="4451350"/>
            <a:ext cx="240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1.60 x 10</a:t>
            </a:r>
            <a:r>
              <a:rPr lang="en-US" b="0" baseline="30000">
                <a:solidFill>
                  <a:schemeClr val="tx1"/>
                </a:solidFill>
              </a:rPr>
              <a:t>–19</a:t>
            </a:r>
            <a:r>
              <a:rPr lang="en-US" b="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387850" y="5759450"/>
            <a:ext cx="285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=   9.09 x 10</a:t>
            </a:r>
            <a:r>
              <a:rPr lang="en-US" b="0" baseline="30000">
                <a:solidFill>
                  <a:schemeClr val="tx1"/>
                </a:solidFill>
              </a:rPr>
              <a:t>–28</a:t>
            </a:r>
            <a:r>
              <a:rPr lang="en-US" b="0">
                <a:solidFill>
                  <a:schemeClr val="tx1"/>
                </a:solidFill>
              </a:rPr>
              <a:t> g</a:t>
            </a: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1441450" y="4986338"/>
            <a:ext cx="277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1382713" y="4973638"/>
            <a:ext cx="2838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charge per mass</a:t>
            </a:r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2168525" y="4437063"/>
            <a:ext cx="1274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charge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376738" y="4729163"/>
            <a:ext cx="392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9588" y="3355975"/>
            <a:ext cx="8255000" cy="9540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He reasoned that this must be the charge on a</a:t>
            </a:r>
          </a:p>
          <a:p>
            <a:pPr algn="l"/>
            <a:r>
              <a:rPr lang="en-US" b="0"/>
              <a:t>single electron. He then found the electron’s mass: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468938" y="819150"/>
            <a:ext cx="1460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4.80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729288" y="1211263"/>
            <a:ext cx="14716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3.20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226300" y="1579563"/>
            <a:ext cx="1471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1.60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29288" y="2066925"/>
            <a:ext cx="1471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8.00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131050" y="654050"/>
            <a:ext cx="1471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6.40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439025" y="1044575"/>
            <a:ext cx="1473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1.60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18175" y="1627188"/>
            <a:ext cx="1471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6.40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404100" y="2066925"/>
            <a:ext cx="1471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9.60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64038" y="2517775"/>
            <a:ext cx="1471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4.80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038850" y="2517775"/>
            <a:ext cx="1471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1.60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257675" y="2909888"/>
            <a:ext cx="1471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9.60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930900" y="2909888"/>
            <a:ext cx="1473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3.20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558088" y="2459038"/>
            <a:ext cx="14716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8.00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7451725" y="2873375"/>
            <a:ext cx="14716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6.40 x 10</a:t>
            </a:r>
            <a:r>
              <a:rPr lang="en-US" sz="1600" baseline="30000">
                <a:solidFill>
                  <a:schemeClr val="tx1"/>
                </a:solidFill>
              </a:rPr>
              <a:t>–19</a:t>
            </a:r>
            <a:r>
              <a:rPr lang="en-US" sz="1600">
                <a:solidFill>
                  <a:schemeClr val="tx1"/>
                </a:solidFill>
              </a:rPr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"/>
                            </p:stCondLst>
                            <p:childTnLst>
                              <p:par>
                                <p:cTn id="9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795" grpId="0"/>
      <p:bldP spid="161802" grpId="0"/>
      <p:bldP spid="161803" grpId="0"/>
      <p:bldP spid="161804" grpId="0"/>
      <p:bldP spid="161805" grpId="0" animBg="1"/>
      <p:bldP spid="161806" grpId="0"/>
      <p:bldP spid="161807" grpId="0"/>
      <p:bldP spid="161808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71475" y="349250"/>
            <a:ext cx="4578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en-US"/>
              <a:t>Ernest Rutherford (1910):</a:t>
            </a:r>
            <a:r>
              <a:rPr lang="en-US" b="0"/>
              <a:t> </a:t>
            </a:r>
          </a:p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en-US" b="0"/>
              <a:t>Gold Leaf Experiment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44500" y="1457325"/>
            <a:ext cx="57546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A beam of </a:t>
            </a:r>
            <a:r>
              <a:rPr lang="en-US" b="0">
                <a:latin typeface="Symbol" pitchFamily="18" charset="2"/>
              </a:rPr>
              <a:t>a</a:t>
            </a:r>
            <a:r>
              <a:rPr lang="en-US" b="0"/>
              <a:t>-particles (+) was directed at a gold leaf surrounded by a phosphorescent (ZnS) screen.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3413125"/>
            <a:ext cx="1665288" cy="6254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en-US" b="0">
                <a:solidFill>
                  <a:schemeClr val="tx1"/>
                </a:solidFill>
              </a:rPr>
              <a:t>-source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400" y="5638800"/>
            <a:ext cx="1104900" cy="9144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>
                <a:solidFill>
                  <a:schemeClr val="tx1"/>
                </a:solidFill>
              </a:rPr>
              <a:t>lead block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667000" y="5638800"/>
            <a:ext cx="1371600" cy="9144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>
                <a:solidFill>
                  <a:schemeClr val="tx1"/>
                </a:solidFill>
              </a:rPr>
              <a:t>ZnS screen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315200" y="2463800"/>
            <a:ext cx="914400" cy="10414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0">
                <a:solidFill>
                  <a:schemeClr val="tx1"/>
                </a:solidFill>
              </a:rPr>
              <a:t>gold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130056" name="Freeform 8"/>
          <p:cNvSpPr>
            <a:spLocks/>
          </p:cNvSpPr>
          <p:nvPr/>
        </p:nvSpPr>
        <p:spPr bwMode="auto">
          <a:xfrm>
            <a:off x="6618288" y="4778375"/>
            <a:ext cx="1547812" cy="301625"/>
          </a:xfrm>
          <a:custGeom>
            <a:avLst/>
            <a:gdLst>
              <a:gd name="T0" fmla="*/ 2147483647 w 902"/>
              <a:gd name="T1" fmla="*/ 2147483647 h 175"/>
              <a:gd name="T2" fmla="*/ 0 w 902"/>
              <a:gd name="T3" fmla="*/ 0 h 175"/>
              <a:gd name="T4" fmla="*/ 0 60000 65536"/>
              <a:gd name="T5" fmla="*/ 0 60000 65536"/>
              <a:gd name="T6" fmla="*/ 0 w 902"/>
              <a:gd name="T7" fmla="*/ 0 h 175"/>
              <a:gd name="T8" fmla="*/ 902 w 902"/>
              <a:gd name="T9" fmla="*/ 175 h 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" h="175">
                <a:moveTo>
                  <a:pt x="902" y="175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7" name="Freeform 9"/>
          <p:cNvSpPr>
            <a:spLocks/>
          </p:cNvSpPr>
          <p:nvPr/>
        </p:nvSpPr>
        <p:spPr bwMode="auto">
          <a:xfrm>
            <a:off x="6618288" y="4027488"/>
            <a:ext cx="1397000" cy="600075"/>
          </a:xfrm>
          <a:custGeom>
            <a:avLst/>
            <a:gdLst>
              <a:gd name="T0" fmla="*/ 0 w 814"/>
              <a:gd name="T1" fmla="*/ 2147483647 h 350"/>
              <a:gd name="T2" fmla="*/ 2147483647 w 814"/>
              <a:gd name="T3" fmla="*/ 0 h 350"/>
              <a:gd name="T4" fmla="*/ 0 60000 65536"/>
              <a:gd name="T5" fmla="*/ 0 60000 65536"/>
              <a:gd name="T6" fmla="*/ 0 w 814"/>
              <a:gd name="T7" fmla="*/ 0 h 350"/>
              <a:gd name="T8" fmla="*/ 814 w 814"/>
              <a:gd name="T9" fmla="*/ 350 h 3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4" h="350">
                <a:moveTo>
                  <a:pt x="0" y="350"/>
                </a:moveTo>
                <a:lnTo>
                  <a:pt x="814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8" name="Freeform 10"/>
          <p:cNvSpPr>
            <a:spLocks/>
          </p:cNvSpPr>
          <p:nvPr/>
        </p:nvSpPr>
        <p:spPr bwMode="auto">
          <a:xfrm>
            <a:off x="5157788" y="4070350"/>
            <a:ext cx="1397000" cy="557213"/>
          </a:xfrm>
          <a:custGeom>
            <a:avLst/>
            <a:gdLst>
              <a:gd name="T0" fmla="*/ 2147483647 w 814"/>
              <a:gd name="T1" fmla="*/ 2147483647 h 325"/>
              <a:gd name="T2" fmla="*/ 0 w 814"/>
              <a:gd name="T3" fmla="*/ 0 h 325"/>
              <a:gd name="T4" fmla="*/ 0 60000 65536"/>
              <a:gd name="T5" fmla="*/ 0 60000 65536"/>
              <a:gd name="T6" fmla="*/ 0 w 814"/>
              <a:gd name="T7" fmla="*/ 0 h 325"/>
              <a:gd name="T8" fmla="*/ 814 w 814"/>
              <a:gd name="T9" fmla="*/ 325 h 3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4" h="325">
                <a:moveTo>
                  <a:pt x="814" y="325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77838" y="4268788"/>
            <a:ext cx="1077912" cy="89852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1016000" y="4627563"/>
            <a:ext cx="180975" cy="179387"/>
          </a:xfrm>
          <a:prstGeom prst="ellipse">
            <a:avLst/>
          </a:prstGeom>
          <a:solidFill>
            <a:srgbClr val="333333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968875" y="3168650"/>
            <a:ext cx="3233738" cy="32321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610100" y="4448175"/>
            <a:ext cx="717550" cy="5397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73150" y="4627563"/>
            <a:ext cx="7129463" cy="179387"/>
            <a:chOff x="676" y="2915"/>
            <a:chExt cx="4491" cy="113"/>
          </a:xfrm>
        </p:grpSpPr>
        <p:sp>
          <p:nvSpPr>
            <p:cNvPr id="13354" name="Rectangle 16" descr="25%"/>
            <p:cNvSpPr>
              <a:spLocks noChangeArrowheads="1"/>
            </p:cNvSpPr>
            <p:nvPr/>
          </p:nvSpPr>
          <p:spPr bwMode="auto">
            <a:xfrm>
              <a:off x="676" y="2915"/>
              <a:ext cx="304" cy="113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222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Rectangle 17" descr="25%"/>
            <p:cNvSpPr>
              <a:spLocks noChangeArrowheads="1"/>
            </p:cNvSpPr>
            <p:nvPr/>
          </p:nvSpPr>
          <p:spPr bwMode="auto">
            <a:xfrm>
              <a:off x="980" y="2915"/>
              <a:ext cx="4187" cy="113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0400" y="3124200"/>
            <a:ext cx="1447800" cy="1503363"/>
            <a:chOff x="2016" y="1968"/>
            <a:chExt cx="912" cy="947"/>
          </a:xfrm>
        </p:grpSpPr>
        <p:sp>
          <p:nvSpPr>
            <p:cNvPr id="13352" name="Text Box 19"/>
            <p:cNvSpPr txBox="1">
              <a:spLocks noChangeArrowheads="1"/>
            </p:cNvSpPr>
            <p:nvPr/>
          </p:nvSpPr>
          <p:spPr bwMode="auto">
            <a:xfrm>
              <a:off x="2016" y="1968"/>
              <a:ext cx="912" cy="57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particle beam</a:t>
              </a:r>
            </a:p>
          </p:txBody>
        </p:sp>
        <p:sp>
          <p:nvSpPr>
            <p:cNvPr id="13353" name="Freeform 20"/>
            <p:cNvSpPr>
              <a:spLocks/>
            </p:cNvSpPr>
            <p:nvPr/>
          </p:nvSpPr>
          <p:spPr bwMode="auto">
            <a:xfrm>
              <a:off x="2084" y="2533"/>
              <a:ext cx="174" cy="382"/>
            </a:xfrm>
            <a:custGeom>
              <a:avLst/>
              <a:gdLst>
                <a:gd name="T0" fmla="*/ 174 w 174"/>
                <a:gd name="T1" fmla="*/ 0 h 382"/>
                <a:gd name="T2" fmla="*/ 0 w 174"/>
                <a:gd name="T3" fmla="*/ 382 h 382"/>
                <a:gd name="T4" fmla="*/ 0 60000 65536"/>
                <a:gd name="T5" fmla="*/ 0 60000 65536"/>
                <a:gd name="T6" fmla="*/ 0 w 174"/>
                <a:gd name="T7" fmla="*/ 0 h 382"/>
                <a:gd name="T8" fmla="*/ 174 w 174"/>
                <a:gd name="T9" fmla="*/ 382 h 3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4" h="382">
                  <a:moveTo>
                    <a:pt x="174" y="0"/>
                  </a:moveTo>
                  <a:lnTo>
                    <a:pt x="0" y="3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9" name="Freeform 21"/>
          <p:cNvSpPr>
            <a:spLocks/>
          </p:cNvSpPr>
          <p:nvPr/>
        </p:nvSpPr>
        <p:spPr bwMode="auto">
          <a:xfrm>
            <a:off x="957263" y="5153025"/>
            <a:ext cx="276225" cy="579438"/>
          </a:xfrm>
          <a:custGeom>
            <a:avLst/>
            <a:gdLst>
              <a:gd name="T0" fmla="*/ 2147483647 w 174"/>
              <a:gd name="T1" fmla="*/ 2147483647 h 365"/>
              <a:gd name="T2" fmla="*/ 0 w 174"/>
              <a:gd name="T3" fmla="*/ 0 h 365"/>
              <a:gd name="T4" fmla="*/ 0 60000 65536"/>
              <a:gd name="T5" fmla="*/ 0 60000 65536"/>
              <a:gd name="T6" fmla="*/ 0 w 174"/>
              <a:gd name="T7" fmla="*/ 0 h 365"/>
              <a:gd name="T8" fmla="*/ 174 w 174"/>
              <a:gd name="T9" fmla="*/ 365 h 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" h="365">
                <a:moveTo>
                  <a:pt x="174" y="365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3502025" y="5337175"/>
            <a:ext cx="1547813" cy="582613"/>
          </a:xfrm>
          <a:custGeom>
            <a:avLst/>
            <a:gdLst>
              <a:gd name="T0" fmla="*/ 0 w 902"/>
              <a:gd name="T1" fmla="*/ 2147483647 h 339"/>
              <a:gd name="T2" fmla="*/ 2147483647 w 902"/>
              <a:gd name="T3" fmla="*/ 0 h 339"/>
              <a:gd name="T4" fmla="*/ 0 60000 65536"/>
              <a:gd name="T5" fmla="*/ 0 60000 65536"/>
              <a:gd name="T6" fmla="*/ 0 w 902"/>
              <a:gd name="T7" fmla="*/ 0 h 339"/>
              <a:gd name="T8" fmla="*/ 902 w 902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2" h="339">
                <a:moveTo>
                  <a:pt x="0" y="339"/>
                </a:moveTo>
                <a:lnTo>
                  <a:pt x="902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Freeform 23"/>
          <p:cNvSpPr>
            <a:spLocks/>
          </p:cNvSpPr>
          <p:nvPr/>
        </p:nvSpPr>
        <p:spPr bwMode="auto">
          <a:xfrm>
            <a:off x="1117600" y="3860800"/>
            <a:ext cx="14288" cy="682625"/>
          </a:xfrm>
          <a:custGeom>
            <a:avLst/>
            <a:gdLst>
              <a:gd name="T0" fmla="*/ 2147483647 w 9"/>
              <a:gd name="T1" fmla="*/ 0 h 430"/>
              <a:gd name="T2" fmla="*/ 0 w 9"/>
              <a:gd name="T3" fmla="*/ 2147483647 h 430"/>
              <a:gd name="T4" fmla="*/ 0 60000 65536"/>
              <a:gd name="T5" fmla="*/ 0 60000 65536"/>
              <a:gd name="T6" fmla="*/ 0 w 9"/>
              <a:gd name="T7" fmla="*/ 0 h 430"/>
              <a:gd name="T8" fmla="*/ 9 w 9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430">
                <a:moveTo>
                  <a:pt x="9" y="0"/>
                </a:moveTo>
                <a:lnTo>
                  <a:pt x="0" y="43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Freeform 24"/>
          <p:cNvSpPr>
            <a:spLocks/>
          </p:cNvSpPr>
          <p:nvPr/>
        </p:nvSpPr>
        <p:spPr bwMode="auto">
          <a:xfrm>
            <a:off x="6575425" y="2786063"/>
            <a:ext cx="28575" cy="1554162"/>
          </a:xfrm>
          <a:custGeom>
            <a:avLst/>
            <a:gdLst>
              <a:gd name="T0" fmla="*/ 2147483647 w 18"/>
              <a:gd name="T1" fmla="*/ 0 h 979"/>
              <a:gd name="T2" fmla="*/ 0 w 18"/>
              <a:gd name="T3" fmla="*/ 2147483647 h 979"/>
              <a:gd name="T4" fmla="*/ 0 60000 65536"/>
              <a:gd name="T5" fmla="*/ 0 60000 65536"/>
              <a:gd name="T6" fmla="*/ 0 w 18"/>
              <a:gd name="T7" fmla="*/ 0 h 979"/>
              <a:gd name="T8" fmla="*/ 18 w 18"/>
              <a:gd name="T9" fmla="*/ 979 h 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979">
                <a:moveTo>
                  <a:pt x="18" y="0"/>
                </a:moveTo>
                <a:lnTo>
                  <a:pt x="0" y="979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Freeform 25"/>
          <p:cNvSpPr>
            <a:spLocks/>
          </p:cNvSpPr>
          <p:nvPr/>
        </p:nvSpPr>
        <p:spPr bwMode="auto">
          <a:xfrm>
            <a:off x="6589713" y="2801938"/>
            <a:ext cx="682625" cy="1587"/>
          </a:xfrm>
          <a:custGeom>
            <a:avLst/>
            <a:gdLst>
              <a:gd name="T0" fmla="*/ 0 w 430"/>
              <a:gd name="T1" fmla="*/ 0 h 1"/>
              <a:gd name="T2" fmla="*/ 2147483647 w 430"/>
              <a:gd name="T3" fmla="*/ 0 h 1"/>
              <a:gd name="T4" fmla="*/ 0 60000 65536"/>
              <a:gd name="T5" fmla="*/ 0 60000 65536"/>
              <a:gd name="T6" fmla="*/ 0 w 430"/>
              <a:gd name="T7" fmla="*/ 0 h 1"/>
              <a:gd name="T8" fmla="*/ 430 w 4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0" h="1">
                <a:moveTo>
                  <a:pt x="0" y="0"/>
                </a:moveTo>
                <a:lnTo>
                  <a:pt x="430" y="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7850188" y="4343400"/>
            <a:ext cx="635000" cy="7620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AutoShape 27"/>
          <p:cNvSpPr>
            <a:spLocks noChangeArrowheads="1"/>
          </p:cNvSpPr>
          <p:nvPr/>
        </p:nvSpPr>
        <p:spPr bwMode="auto">
          <a:xfrm>
            <a:off x="7823200" y="38862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6" name="AutoShape 28"/>
          <p:cNvSpPr>
            <a:spLocks noChangeArrowheads="1"/>
          </p:cNvSpPr>
          <p:nvPr/>
        </p:nvSpPr>
        <p:spPr bwMode="auto">
          <a:xfrm>
            <a:off x="5080000" y="39624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7" name="AutoShape 29"/>
          <p:cNvSpPr>
            <a:spLocks noChangeArrowheads="1"/>
          </p:cNvSpPr>
          <p:nvPr/>
        </p:nvSpPr>
        <p:spPr bwMode="auto">
          <a:xfrm>
            <a:off x="8001000" y="49530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>
            <a:off x="5334000" y="35814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9" name="AutoShape 31"/>
          <p:cNvSpPr>
            <a:spLocks noChangeArrowheads="1"/>
          </p:cNvSpPr>
          <p:nvPr/>
        </p:nvSpPr>
        <p:spPr bwMode="auto">
          <a:xfrm>
            <a:off x="5791200" y="32766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7162800" y="32766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1" name="AutoShape 33"/>
          <p:cNvSpPr>
            <a:spLocks noChangeArrowheads="1"/>
          </p:cNvSpPr>
          <p:nvPr/>
        </p:nvSpPr>
        <p:spPr bwMode="auto">
          <a:xfrm>
            <a:off x="5181600" y="54864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2" name="AutoShape 34"/>
          <p:cNvSpPr>
            <a:spLocks noChangeArrowheads="1"/>
          </p:cNvSpPr>
          <p:nvPr/>
        </p:nvSpPr>
        <p:spPr bwMode="auto">
          <a:xfrm>
            <a:off x="5562600" y="59436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6223000" y="61722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4" name="AutoShape 36"/>
          <p:cNvSpPr>
            <a:spLocks noChangeArrowheads="1"/>
          </p:cNvSpPr>
          <p:nvPr/>
        </p:nvSpPr>
        <p:spPr bwMode="auto">
          <a:xfrm>
            <a:off x="7772400" y="54864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5" name="AutoShape 37"/>
          <p:cNvSpPr>
            <a:spLocks noChangeArrowheads="1"/>
          </p:cNvSpPr>
          <p:nvPr/>
        </p:nvSpPr>
        <p:spPr bwMode="auto">
          <a:xfrm>
            <a:off x="7543800" y="35814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6" name="AutoShape 38"/>
          <p:cNvSpPr>
            <a:spLocks noChangeArrowheads="1"/>
          </p:cNvSpPr>
          <p:nvPr/>
        </p:nvSpPr>
        <p:spPr bwMode="auto">
          <a:xfrm>
            <a:off x="7924800" y="41910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7" name="AutoShape 39"/>
          <p:cNvSpPr>
            <a:spLocks noChangeArrowheads="1"/>
          </p:cNvSpPr>
          <p:nvPr/>
        </p:nvSpPr>
        <p:spPr bwMode="auto">
          <a:xfrm>
            <a:off x="7467600" y="57912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88" name="AutoShape 40"/>
          <p:cNvSpPr>
            <a:spLocks noChangeArrowheads="1"/>
          </p:cNvSpPr>
          <p:nvPr/>
        </p:nvSpPr>
        <p:spPr bwMode="auto">
          <a:xfrm>
            <a:off x="7010400" y="60960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Rectangle 42"/>
          <p:cNvSpPr>
            <a:spLocks noChangeArrowheads="1"/>
          </p:cNvSpPr>
          <p:nvPr/>
        </p:nvSpPr>
        <p:spPr bwMode="auto">
          <a:xfrm>
            <a:off x="6553200" y="4419600"/>
            <a:ext cx="76200" cy="609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43"/>
          <p:cNvSpPr>
            <a:spLocks noChangeArrowheads="1"/>
          </p:cNvSpPr>
          <p:nvPr/>
        </p:nvSpPr>
        <p:spPr bwMode="auto">
          <a:xfrm>
            <a:off x="1076325" y="4627563"/>
            <a:ext cx="479425" cy="179387"/>
          </a:xfrm>
          <a:prstGeom prst="rect">
            <a:avLst/>
          </a:prstGeom>
          <a:noFill/>
          <a:ln w="222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51" name="Picture 45" descr="rutherford"/>
          <p:cNvPicPr>
            <a:picLocks noChangeAspect="1" noChangeArrowheads="1"/>
          </p:cNvPicPr>
          <p:nvPr/>
        </p:nvPicPr>
        <p:blipFill>
          <a:blip r:embed="rId2" cstate="print"/>
          <a:srcRect b="20000"/>
          <a:stretch>
            <a:fillRect/>
          </a:stretch>
        </p:blipFill>
        <p:spPr bwMode="auto">
          <a:xfrm>
            <a:off x="6788150" y="266700"/>
            <a:ext cx="2044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/>
      <p:bldP spid="130057" grpId="0" animBg="1"/>
      <p:bldP spid="130058" grpId="0" animBg="1"/>
      <p:bldP spid="130074" grpId="0" animBg="1"/>
      <p:bldP spid="130075" grpId="0" animBg="1"/>
      <p:bldP spid="130075" grpId="1" animBg="1"/>
      <p:bldP spid="130075" grpId="2" animBg="1"/>
      <p:bldP spid="130076" grpId="0" animBg="1"/>
      <p:bldP spid="130076" grpId="1" animBg="1"/>
      <p:bldP spid="130076" grpId="2" animBg="1"/>
      <p:bldP spid="130077" grpId="0" animBg="1"/>
      <p:bldP spid="130077" grpId="1" animBg="1"/>
      <p:bldP spid="130077" grpId="2" animBg="1"/>
      <p:bldP spid="130078" grpId="0" animBg="1"/>
      <p:bldP spid="130078" grpId="1" animBg="1"/>
      <p:bldP spid="130079" grpId="0" animBg="1"/>
      <p:bldP spid="130079" grpId="1" animBg="1"/>
      <p:bldP spid="130080" grpId="0" animBg="1"/>
      <p:bldP spid="130080" grpId="1" animBg="1"/>
      <p:bldP spid="130081" grpId="0" animBg="1"/>
      <p:bldP spid="130081" grpId="1" animBg="1"/>
      <p:bldP spid="130082" grpId="0" animBg="1"/>
      <p:bldP spid="130082" grpId="1" animBg="1"/>
      <p:bldP spid="130083" grpId="0" animBg="1"/>
      <p:bldP spid="130083" grpId="1" animBg="1"/>
      <p:bldP spid="130084" grpId="0" animBg="1"/>
      <p:bldP spid="130084" grpId="1" animBg="1"/>
      <p:bldP spid="130085" grpId="0" animBg="1"/>
      <p:bldP spid="130085" grpId="1" animBg="1"/>
      <p:bldP spid="130086" grpId="0" animBg="1"/>
      <p:bldP spid="130086" grpId="1" animBg="1"/>
      <p:bldP spid="130087" grpId="0" animBg="1"/>
      <p:bldP spid="130087" grpId="1" animBg="1"/>
      <p:bldP spid="130088" grpId="0" animBg="1"/>
      <p:bldP spid="13008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81025" y="211138"/>
            <a:ext cx="7878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0"/>
              <a:t>Most </a:t>
            </a:r>
            <a:r>
              <a:rPr lang="en-US" b="0">
                <a:latin typeface="Symbol" pitchFamily="18" charset="2"/>
              </a:rPr>
              <a:t>a</a:t>
            </a:r>
            <a:r>
              <a:rPr lang="en-US" b="0"/>
              <a:t>-particles passed through, some angled slightly, and a tiny fraction bounced back. 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90563" y="1190625"/>
            <a:ext cx="7886700" cy="2632075"/>
            <a:chOff x="480" y="984"/>
            <a:chExt cx="4968" cy="1658"/>
          </a:xfrm>
        </p:grpSpPr>
        <p:sp>
          <p:nvSpPr>
            <p:cNvPr id="14351" name="Oval 4"/>
            <p:cNvSpPr>
              <a:spLocks noChangeArrowheads="1"/>
            </p:cNvSpPr>
            <p:nvPr/>
          </p:nvSpPr>
          <p:spPr bwMode="auto">
            <a:xfrm>
              <a:off x="3278" y="1618"/>
              <a:ext cx="516" cy="516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Oval 5"/>
            <p:cNvSpPr>
              <a:spLocks noChangeArrowheads="1"/>
            </p:cNvSpPr>
            <p:nvPr/>
          </p:nvSpPr>
          <p:spPr bwMode="auto">
            <a:xfrm>
              <a:off x="3282" y="1102"/>
              <a:ext cx="516" cy="516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Oval 6"/>
            <p:cNvSpPr>
              <a:spLocks noChangeArrowheads="1"/>
            </p:cNvSpPr>
            <p:nvPr/>
          </p:nvSpPr>
          <p:spPr bwMode="auto">
            <a:xfrm>
              <a:off x="3273" y="2126"/>
              <a:ext cx="516" cy="516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54" name="Group 7"/>
            <p:cNvGrpSpPr>
              <a:grpSpLocks/>
            </p:cNvGrpSpPr>
            <p:nvPr/>
          </p:nvGrpSpPr>
          <p:grpSpPr bwMode="auto">
            <a:xfrm>
              <a:off x="480" y="984"/>
              <a:ext cx="4968" cy="1656"/>
              <a:chOff x="2700" y="8820"/>
              <a:chExt cx="7020" cy="2340"/>
            </a:xfrm>
          </p:grpSpPr>
          <p:grpSp>
            <p:nvGrpSpPr>
              <p:cNvPr id="14355" name="Group 8"/>
              <p:cNvGrpSpPr>
                <a:grpSpLocks/>
              </p:cNvGrpSpPr>
              <p:nvPr/>
            </p:nvGrpSpPr>
            <p:grpSpPr bwMode="auto">
              <a:xfrm>
                <a:off x="6660" y="9000"/>
                <a:ext cx="720" cy="2160"/>
                <a:chOff x="6660" y="9000"/>
                <a:chExt cx="720" cy="2160"/>
              </a:xfrm>
            </p:grpSpPr>
            <p:sp>
              <p:nvSpPr>
                <p:cNvPr id="14372" name="Oval 9"/>
                <p:cNvSpPr>
                  <a:spLocks noChangeArrowheads="1"/>
                </p:cNvSpPr>
                <p:nvPr/>
              </p:nvSpPr>
              <p:spPr bwMode="auto">
                <a:xfrm>
                  <a:off x="6660" y="9720"/>
                  <a:ext cx="720" cy="720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3" name="Oval 10"/>
                <p:cNvSpPr>
                  <a:spLocks noChangeArrowheads="1"/>
                </p:cNvSpPr>
                <p:nvPr/>
              </p:nvSpPr>
              <p:spPr bwMode="auto">
                <a:xfrm>
                  <a:off x="6660" y="10440"/>
                  <a:ext cx="720" cy="720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4" name="Oval 11"/>
                <p:cNvSpPr>
                  <a:spLocks noChangeArrowheads="1"/>
                </p:cNvSpPr>
                <p:nvPr/>
              </p:nvSpPr>
              <p:spPr bwMode="auto">
                <a:xfrm>
                  <a:off x="6660" y="9000"/>
                  <a:ext cx="720" cy="720"/>
                </a:xfrm>
                <a:prstGeom prst="ellips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0" y="10440"/>
                  <a:ext cx="540" cy="54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840" y="9720"/>
                  <a:ext cx="540" cy="54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7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840" y="9000"/>
                  <a:ext cx="540" cy="54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356" name="Line 15"/>
              <p:cNvSpPr>
                <a:spLocks noChangeShapeType="1"/>
              </p:cNvSpPr>
              <p:nvPr/>
            </p:nvSpPr>
            <p:spPr bwMode="auto">
              <a:xfrm>
                <a:off x="2700" y="1044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Line 16"/>
              <p:cNvSpPr>
                <a:spLocks noChangeShapeType="1"/>
              </p:cNvSpPr>
              <p:nvPr/>
            </p:nvSpPr>
            <p:spPr bwMode="auto">
              <a:xfrm>
                <a:off x="2700" y="9360"/>
                <a:ext cx="43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Line 17"/>
              <p:cNvSpPr>
                <a:spLocks noChangeShapeType="1"/>
              </p:cNvSpPr>
              <p:nvPr/>
            </p:nvSpPr>
            <p:spPr bwMode="auto">
              <a:xfrm>
                <a:off x="2700" y="990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18"/>
              <p:cNvSpPr>
                <a:spLocks noChangeShapeType="1"/>
              </p:cNvSpPr>
              <p:nvPr/>
            </p:nvSpPr>
            <p:spPr bwMode="auto">
              <a:xfrm>
                <a:off x="2700" y="10980"/>
                <a:ext cx="43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19"/>
              <p:cNvSpPr>
                <a:spLocks noChangeShapeType="1"/>
              </p:cNvSpPr>
              <p:nvPr/>
            </p:nvSpPr>
            <p:spPr bwMode="auto">
              <a:xfrm>
                <a:off x="2700" y="10800"/>
                <a:ext cx="43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20"/>
              <p:cNvSpPr>
                <a:spLocks noChangeShapeType="1"/>
              </p:cNvSpPr>
              <p:nvPr/>
            </p:nvSpPr>
            <p:spPr bwMode="auto">
              <a:xfrm>
                <a:off x="2700" y="1062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1"/>
              <p:cNvSpPr>
                <a:spLocks noChangeShapeType="1"/>
              </p:cNvSpPr>
              <p:nvPr/>
            </p:nvSpPr>
            <p:spPr bwMode="auto">
              <a:xfrm>
                <a:off x="2700" y="1026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22"/>
              <p:cNvSpPr>
                <a:spLocks noChangeShapeType="1"/>
              </p:cNvSpPr>
              <p:nvPr/>
            </p:nvSpPr>
            <p:spPr bwMode="auto">
              <a:xfrm>
                <a:off x="2700" y="10080"/>
                <a:ext cx="43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23"/>
              <p:cNvSpPr>
                <a:spLocks noChangeShapeType="1"/>
              </p:cNvSpPr>
              <p:nvPr/>
            </p:nvSpPr>
            <p:spPr bwMode="auto">
              <a:xfrm flipH="1" flipV="1">
                <a:off x="4500" y="9000"/>
                <a:ext cx="2520" cy="108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24"/>
              <p:cNvSpPr>
                <a:spLocks noChangeShapeType="1"/>
              </p:cNvSpPr>
              <p:nvPr/>
            </p:nvSpPr>
            <p:spPr bwMode="auto">
              <a:xfrm flipV="1">
                <a:off x="7020" y="9900"/>
                <a:ext cx="2700" cy="90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2700" y="972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2700" y="9540"/>
                <a:ext cx="43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2700" y="9180"/>
                <a:ext cx="64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 flipH="1" flipV="1">
                <a:off x="6660" y="8820"/>
                <a:ext cx="360" cy="54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7020" y="9540"/>
                <a:ext cx="216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>
                <a:off x="7020" y="10980"/>
                <a:ext cx="2700" cy="18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40" name="Rectangle 31"/>
          <p:cNvSpPr>
            <a:spLocks noChangeArrowheads="1"/>
          </p:cNvSpPr>
          <p:nvPr/>
        </p:nvSpPr>
        <p:spPr bwMode="auto">
          <a:xfrm>
            <a:off x="534988" y="3767138"/>
            <a:ext cx="2322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Conclusions: </a:t>
            </a:r>
          </a:p>
        </p:txBody>
      </p:sp>
      <p:sp>
        <p:nvSpPr>
          <p:cNvPr id="14341" name="Rectangle 32"/>
          <p:cNvSpPr>
            <a:spLocks noChangeArrowheads="1"/>
          </p:cNvSpPr>
          <p:nvPr/>
        </p:nvSpPr>
        <p:spPr bwMode="auto">
          <a:xfrm>
            <a:off x="0" y="292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Rectangle 33"/>
          <p:cNvSpPr>
            <a:spLocks noChangeArrowheads="1"/>
          </p:cNvSpPr>
          <p:nvPr/>
        </p:nvSpPr>
        <p:spPr bwMode="auto">
          <a:xfrm>
            <a:off x="808038" y="4337050"/>
            <a:ext cx="48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1.</a:t>
            </a:r>
          </a:p>
        </p:txBody>
      </p:sp>
      <p:sp>
        <p:nvSpPr>
          <p:cNvPr id="131106" name="Rectangle 34"/>
          <p:cNvSpPr>
            <a:spLocks noChangeArrowheads="1"/>
          </p:cNvSpPr>
          <p:nvPr/>
        </p:nvSpPr>
        <p:spPr bwMode="auto">
          <a:xfrm>
            <a:off x="1268413" y="4348163"/>
            <a:ext cx="4811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Atom is mostly empty space. </a:t>
            </a:r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1216025" y="4911725"/>
            <a:ext cx="651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(+) particles are concentrated at center. </a:t>
            </a:r>
          </a:p>
        </p:txBody>
      </p:sp>
      <p:sp>
        <p:nvSpPr>
          <p:cNvPr id="131108" name="Rectangle 36"/>
          <p:cNvSpPr>
            <a:spLocks noChangeArrowheads="1"/>
          </p:cNvSpPr>
          <p:nvPr/>
        </p:nvSpPr>
        <p:spPr bwMode="auto">
          <a:xfrm>
            <a:off x="2300288" y="5419725"/>
            <a:ext cx="338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>
                <a:solidFill>
                  <a:schemeClr val="tx1"/>
                </a:solidFill>
              </a:rPr>
              <a:t>nucleus</a:t>
            </a:r>
            <a:r>
              <a:rPr lang="en-US" b="0">
                <a:solidFill>
                  <a:schemeClr val="tx1"/>
                </a:solidFill>
              </a:rPr>
              <a:t> = “little nut” </a:t>
            </a:r>
          </a:p>
        </p:txBody>
      </p:sp>
      <p:sp>
        <p:nvSpPr>
          <p:cNvPr id="131109" name="Rectangle 37"/>
          <p:cNvSpPr>
            <a:spLocks noChangeArrowheads="1"/>
          </p:cNvSpPr>
          <p:nvPr/>
        </p:nvSpPr>
        <p:spPr bwMode="auto">
          <a:xfrm>
            <a:off x="1222375" y="6013450"/>
            <a:ext cx="436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(–) particles orbit nucleus. </a:t>
            </a:r>
          </a:p>
        </p:txBody>
      </p:sp>
      <p:sp>
        <p:nvSpPr>
          <p:cNvPr id="14347" name="Rectangle 38"/>
          <p:cNvSpPr>
            <a:spLocks noChangeArrowheads="1"/>
          </p:cNvSpPr>
          <p:nvPr/>
        </p:nvSpPr>
        <p:spPr bwMode="auto">
          <a:xfrm>
            <a:off x="811213" y="4946650"/>
            <a:ext cx="57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2. </a:t>
            </a:r>
          </a:p>
        </p:txBody>
      </p:sp>
      <p:sp>
        <p:nvSpPr>
          <p:cNvPr id="14348" name="Rectangle 39"/>
          <p:cNvSpPr>
            <a:spLocks noChangeArrowheads="1"/>
          </p:cNvSpPr>
          <p:nvPr/>
        </p:nvSpPr>
        <p:spPr bwMode="auto">
          <a:xfrm>
            <a:off x="790575" y="602615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cs typeface="Times New Roman" pitchFamily="18" charset="0"/>
              </a:rPr>
              <a:t>3.</a:t>
            </a:r>
            <a:r>
              <a:rPr lang="en-US" b="0"/>
              <a:t> </a:t>
            </a:r>
          </a:p>
        </p:txBody>
      </p:sp>
      <p:pic>
        <p:nvPicPr>
          <p:cNvPr id="131112" name="Picture 40" descr="j023250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4538" y="5402263"/>
            <a:ext cx="1393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113" name="Picture 41" descr="an00719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4714875"/>
            <a:ext cx="1517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6" grpId="0"/>
      <p:bldP spid="131107" grpId="0"/>
      <p:bldP spid="131108" grpId="0"/>
      <p:bldP spid="131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365625" y="3419475"/>
            <a:ext cx="46148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And now we believe in many other subatomic particles: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09563" y="785813"/>
            <a:ext cx="52530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James Chadwick</a:t>
            </a:r>
          </a:p>
          <a:p>
            <a:pPr algn="l"/>
            <a:r>
              <a:rPr lang="en-US" b="0"/>
              <a:t>    discovered neutrons in 1932. 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509588" y="1752600"/>
            <a:ext cx="264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Purpose of n</a:t>
            </a:r>
            <a:r>
              <a:rPr lang="en-US" b="0" baseline="30000"/>
              <a:t>0</a:t>
            </a:r>
            <a:r>
              <a:rPr lang="en-US" b="0"/>
              <a:t> =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6054725" y="4281488"/>
            <a:ext cx="209708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quarks,</a:t>
            </a:r>
          </a:p>
          <a:p>
            <a:pPr algn="l"/>
            <a:r>
              <a:rPr lang="en-US" b="0">
                <a:solidFill>
                  <a:srgbClr val="0066FF"/>
                </a:solidFill>
              </a:rPr>
              <a:t>muons,</a:t>
            </a:r>
          </a:p>
          <a:p>
            <a:pPr algn="l"/>
            <a:r>
              <a:rPr lang="en-US" b="0">
                <a:solidFill>
                  <a:srgbClr val="0066FF"/>
                </a:solidFill>
              </a:rPr>
              <a:t>positrons,</a:t>
            </a:r>
          </a:p>
          <a:p>
            <a:pPr algn="l"/>
            <a:r>
              <a:rPr lang="en-US" b="0">
                <a:solidFill>
                  <a:srgbClr val="0066FF"/>
                </a:solidFill>
              </a:rPr>
              <a:t>neutrinos, </a:t>
            </a:r>
          </a:p>
          <a:p>
            <a:pPr algn="l"/>
            <a:r>
              <a:rPr lang="en-US" b="0">
                <a:solidFill>
                  <a:srgbClr val="0066FF"/>
                </a:solidFill>
              </a:rPr>
              <a:t>pions, etc.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65163" y="2987675"/>
            <a:ext cx="3276600" cy="3586163"/>
            <a:chOff x="419" y="1990"/>
            <a:chExt cx="2064" cy="2259"/>
          </a:xfrm>
        </p:grpSpPr>
        <p:sp>
          <p:nvSpPr>
            <p:cNvPr id="15369" name="Rectangle 12"/>
            <p:cNvSpPr>
              <a:spLocks noChangeArrowheads="1"/>
            </p:cNvSpPr>
            <p:nvPr/>
          </p:nvSpPr>
          <p:spPr bwMode="auto">
            <a:xfrm>
              <a:off x="419" y="3653"/>
              <a:ext cx="206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0066FF"/>
                  </a:solidFill>
                </a:rPr>
                <a:t>photo from liquid H</a:t>
              </a:r>
              <a:r>
                <a:rPr lang="en-US" b="0" baseline="-25000">
                  <a:solidFill>
                    <a:srgbClr val="0066FF"/>
                  </a:solidFill>
                </a:rPr>
                <a:t>2</a:t>
              </a:r>
              <a:r>
                <a:rPr lang="en-US" b="0">
                  <a:solidFill>
                    <a:srgbClr val="0066FF"/>
                  </a:solidFill>
                </a:rPr>
                <a:t> bubble chamber</a:t>
              </a:r>
            </a:p>
          </p:txBody>
        </p:sp>
        <p:pic>
          <p:nvPicPr>
            <p:cNvPr id="15370" name="Picture 13" descr="000329_m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" y="1990"/>
              <a:ext cx="2038" cy="1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3098800" y="1754188"/>
            <a:ext cx="31956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help to bind p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together in nucleus</a:t>
            </a:r>
          </a:p>
        </p:txBody>
      </p:sp>
      <p:pic>
        <p:nvPicPr>
          <p:cNvPr id="15368" name="Picture 12" descr="chadwi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2438" y="163513"/>
            <a:ext cx="2179637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32" grpId="0"/>
      <p:bldP spid="129033" grpId="0"/>
      <p:bldP spid="1290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1704975" y="620713"/>
            <a:ext cx="5738813" cy="522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/>
              <a:t>Thomson’s Plum Pudding Model</a:t>
            </a:r>
          </a:p>
        </p:txBody>
      </p:sp>
      <p:sp>
        <p:nvSpPr>
          <p:cNvPr id="132098" name="Oval 2"/>
          <p:cNvSpPr>
            <a:spLocks noChangeArrowheads="1"/>
          </p:cNvSpPr>
          <p:nvPr/>
        </p:nvSpPr>
        <p:spPr bwMode="auto">
          <a:xfrm>
            <a:off x="4043363" y="3290888"/>
            <a:ext cx="1035050" cy="103505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2288" y="1651000"/>
            <a:ext cx="5365750" cy="4484688"/>
            <a:chOff x="1093" y="869"/>
            <a:chExt cx="3380" cy="2825"/>
          </a:xfrm>
        </p:grpSpPr>
        <p:grpSp>
          <p:nvGrpSpPr>
            <p:cNvPr id="16419" name="Group 4"/>
            <p:cNvGrpSpPr>
              <a:grpSpLocks/>
            </p:cNvGrpSpPr>
            <p:nvPr/>
          </p:nvGrpSpPr>
          <p:grpSpPr bwMode="auto">
            <a:xfrm>
              <a:off x="3722" y="1826"/>
              <a:ext cx="751" cy="563"/>
              <a:chOff x="3722" y="1826"/>
              <a:chExt cx="751" cy="563"/>
            </a:xfrm>
          </p:grpSpPr>
          <p:sp>
            <p:nvSpPr>
              <p:cNvPr id="16435" name="Oval 5"/>
              <p:cNvSpPr>
                <a:spLocks noChangeArrowheads="1"/>
              </p:cNvSpPr>
              <p:nvPr/>
            </p:nvSpPr>
            <p:spPr bwMode="auto">
              <a:xfrm>
                <a:off x="3964" y="1853"/>
                <a:ext cx="375" cy="375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Text Box 6"/>
              <p:cNvSpPr txBox="1">
                <a:spLocks noChangeArrowheads="1"/>
              </p:cNvSpPr>
              <p:nvPr/>
            </p:nvSpPr>
            <p:spPr bwMode="auto">
              <a:xfrm>
                <a:off x="3722" y="1826"/>
                <a:ext cx="751" cy="56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20" name="Group 7"/>
            <p:cNvGrpSpPr>
              <a:grpSpLocks/>
            </p:cNvGrpSpPr>
            <p:nvPr/>
          </p:nvGrpSpPr>
          <p:grpSpPr bwMode="auto">
            <a:xfrm>
              <a:off x="3534" y="2755"/>
              <a:ext cx="751" cy="564"/>
              <a:chOff x="3534" y="2755"/>
              <a:chExt cx="751" cy="564"/>
            </a:xfrm>
          </p:grpSpPr>
          <p:sp>
            <p:nvSpPr>
              <p:cNvPr id="16433" name="Oval 8"/>
              <p:cNvSpPr>
                <a:spLocks noChangeArrowheads="1"/>
              </p:cNvSpPr>
              <p:nvPr/>
            </p:nvSpPr>
            <p:spPr bwMode="auto">
              <a:xfrm>
                <a:off x="3776" y="2782"/>
                <a:ext cx="375" cy="376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Text Box 9"/>
              <p:cNvSpPr txBox="1">
                <a:spLocks noChangeArrowheads="1"/>
              </p:cNvSpPr>
              <p:nvPr/>
            </p:nvSpPr>
            <p:spPr bwMode="auto">
              <a:xfrm>
                <a:off x="3534" y="2755"/>
                <a:ext cx="751" cy="56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21" name="Group 10"/>
            <p:cNvGrpSpPr>
              <a:grpSpLocks/>
            </p:cNvGrpSpPr>
            <p:nvPr/>
          </p:nvGrpSpPr>
          <p:grpSpPr bwMode="auto">
            <a:xfrm>
              <a:off x="2032" y="3131"/>
              <a:ext cx="751" cy="563"/>
              <a:chOff x="2032" y="3131"/>
              <a:chExt cx="751" cy="563"/>
            </a:xfrm>
          </p:grpSpPr>
          <p:sp>
            <p:nvSpPr>
              <p:cNvPr id="16431" name="Oval 11"/>
              <p:cNvSpPr>
                <a:spLocks noChangeArrowheads="1"/>
              </p:cNvSpPr>
              <p:nvPr/>
            </p:nvSpPr>
            <p:spPr bwMode="auto">
              <a:xfrm>
                <a:off x="2274" y="3167"/>
                <a:ext cx="375" cy="375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Text Box 12"/>
              <p:cNvSpPr txBox="1">
                <a:spLocks noChangeArrowheads="1"/>
              </p:cNvSpPr>
              <p:nvPr/>
            </p:nvSpPr>
            <p:spPr bwMode="auto">
              <a:xfrm>
                <a:off x="2032" y="3131"/>
                <a:ext cx="751" cy="56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22" name="Group 13"/>
            <p:cNvGrpSpPr>
              <a:grpSpLocks/>
            </p:cNvGrpSpPr>
            <p:nvPr/>
          </p:nvGrpSpPr>
          <p:grpSpPr bwMode="auto">
            <a:xfrm>
              <a:off x="2971" y="869"/>
              <a:ext cx="751" cy="563"/>
              <a:chOff x="2971" y="869"/>
              <a:chExt cx="751" cy="563"/>
            </a:xfrm>
          </p:grpSpPr>
          <p:sp>
            <p:nvSpPr>
              <p:cNvPr id="16429" name="Oval 14"/>
              <p:cNvSpPr>
                <a:spLocks noChangeArrowheads="1"/>
              </p:cNvSpPr>
              <p:nvPr/>
            </p:nvSpPr>
            <p:spPr bwMode="auto">
              <a:xfrm>
                <a:off x="3213" y="914"/>
                <a:ext cx="375" cy="375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15"/>
              <p:cNvSpPr txBox="1">
                <a:spLocks noChangeArrowheads="1"/>
              </p:cNvSpPr>
              <p:nvPr/>
            </p:nvSpPr>
            <p:spPr bwMode="auto">
              <a:xfrm>
                <a:off x="2971" y="869"/>
                <a:ext cx="751" cy="56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23" name="Group 16"/>
            <p:cNvGrpSpPr>
              <a:grpSpLocks/>
            </p:cNvGrpSpPr>
            <p:nvPr/>
          </p:nvGrpSpPr>
          <p:grpSpPr bwMode="auto">
            <a:xfrm>
              <a:off x="1093" y="2192"/>
              <a:ext cx="751" cy="563"/>
              <a:chOff x="1093" y="2192"/>
              <a:chExt cx="751" cy="563"/>
            </a:xfrm>
          </p:grpSpPr>
          <p:sp>
            <p:nvSpPr>
              <p:cNvPr id="16427" name="Oval 17"/>
              <p:cNvSpPr>
                <a:spLocks noChangeArrowheads="1"/>
              </p:cNvSpPr>
              <p:nvPr/>
            </p:nvSpPr>
            <p:spPr bwMode="auto">
              <a:xfrm>
                <a:off x="1335" y="2228"/>
                <a:ext cx="375" cy="375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Text Box 18"/>
              <p:cNvSpPr txBox="1">
                <a:spLocks noChangeArrowheads="1"/>
              </p:cNvSpPr>
              <p:nvPr/>
            </p:nvSpPr>
            <p:spPr bwMode="auto">
              <a:xfrm>
                <a:off x="1093" y="2192"/>
                <a:ext cx="751" cy="56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24" name="Group 19"/>
            <p:cNvGrpSpPr>
              <a:grpSpLocks/>
            </p:cNvGrpSpPr>
            <p:nvPr/>
          </p:nvGrpSpPr>
          <p:grpSpPr bwMode="auto">
            <a:xfrm>
              <a:off x="1656" y="1066"/>
              <a:ext cx="751" cy="563"/>
              <a:chOff x="1656" y="1066"/>
              <a:chExt cx="751" cy="563"/>
            </a:xfrm>
          </p:grpSpPr>
          <p:sp>
            <p:nvSpPr>
              <p:cNvPr id="16425" name="Oval 20"/>
              <p:cNvSpPr>
                <a:spLocks noChangeArrowheads="1"/>
              </p:cNvSpPr>
              <p:nvPr/>
            </p:nvSpPr>
            <p:spPr bwMode="auto">
              <a:xfrm>
                <a:off x="1898" y="1102"/>
                <a:ext cx="375" cy="375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Text Box 21"/>
              <p:cNvSpPr txBox="1">
                <a:spLocks noChangeArrowheads="1"/>
              </p:cNvSpPr>
              <p:nvPr/>
            </p:nvSpPr>
            <p:spPr bwMode="auto">
              <a:xfrm>
                <a:off x="1656" y="1066"/>
                <a:ext cx="751" cy="56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4800">
                    <a:solidFill>
                      <a:schemeClr val="tx1"/>
                    </a:solidFill>
                    <a:latin typeface="Times New Roman" pitchFamily="18" charset="0"/>
                  </a:rPr>
                  <a:t>   </a:t>
                </a:r>
                <a:r>
                  <a:rPr lang="en-US" sz="4800" baseline="30000">
                    <a:solidFill>
                      <a:schemeClr val="tx1"/>
                    </a:solidFill>
                    <a:latin typeface="Times New Roman" pitchFamily="18" charset="0"/>
                  </a:rPr>
                  <a:t>–</a:t>
                </a:r>
                <a:endParaRPr lang="en-US" sz="4800" b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4092575" y="3370263"/>
            <a:ext cx="1490663" cy="8937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4800" b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2889250" y="630238"/>
            <a:ext cx="3565525" cy="522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/>
              <a:t>Rutherford’s Model </a:t>
            </a:r>
          </a:p>
        </p:txBody>
      </p:sp>
      <p:sp>
        <p:nvSpPr>
          <p:cNvPr id="132120" name="Oval 24"/>
          <p:cNvSpPr>
            <a:spLocks noChangeArrowheads="1"/>
          </p:cNvSpPr>
          <p:nvPr/>
        </p:nvSpPr>
        <p:spPr bwMode="auto">
          <a:xfrm>
            <a:off x="2355850" y="1446213"/>
            <a:ext cx="4498975" cy="4498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1803400" y="630238"/>
            <a:ext cx="5545138" cy="523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/>
              <a:t>Dalton’s (also the Greek) Model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209800" y="1562100"/>
            <a:ext cx="5200650" cy="4664075"/>
            <a:chOff x="-756" y="2976"/>
            <a:chExt cx="3276" cy="2938"/>
          </a:xfrm>
        </p:grpSpPr>
        <p:sp>
          <p:nvSpPr>
            <p:cNvPr id="16395" name="Text Box 28"/>
            <p:cNvSpPr txBox="1">
              <a:spLocks noChangeArrowheads="1"/>
            </p:cNvSpPr>
            <p:nvPr/>
          </p:nvSpPr>
          <p:spPr bwMode="auto">
            <a:xfrm>
              <a:off x="1343" y="4608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396" name="Text Box 29"/>
            <p:cNvSpPr txBox="1">
              <a:spLocks noChangeArrowheads="1"/>
            </p:cNvSpPr>
            <p:nvPr/>
          </p:nvSpPr>
          <p:spPr bwMode="auto">
            <a:xfrm>
              <a:off x="-377" y="3919"/>
              <a:ext cx="712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397" name="Text Box 30"/>
            <p:cNvSpPr txBox="1">
              <a:spLocks noChangeArrowheads="1"/>
            </p:cNvSpPr>
            <p:nvPr/>
          </p:nvSpPr>
          <p:spPr bwMode="auto">
            <a:xfrm>
              <a:off x="476" y="5059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398" name="Text Box 31"/>
            <p:cNvSpPr txBox="1">
              <a:spLocks noChangeArrowheads="1"/>
            </p:cNvSpPr>
            <p:nvPr/>
          </p:nvSpPr>
          <p:spPr bwMode="auto">
            <a:xfrm>
              <a:off x="905" y="3064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399" name="Text Box 32"/>
            <p:cNvSpPr txBox="1">
              <a:spLocks noChangeArrowheads="1"/>
            </p:cNvSpPr>
            <p:nvPr/>
          </p:nvSpPr>
          <p:spPr bwMode="auto">
            <a:xfrm>
              <a:off x="335" y="4204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0" name="Text Box 33"/>
            <p:cNvSpPr txBox="1">
              <a:spLocks noChangeArrowheads="1"/>
            </p:cNvSpPr>
            <p:nvPr/>
          </p:nvSpPr>
          <p:spPr bwMode="auto">
            <a:xfrm>
              <a:off x="-22" y="3244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1" name="Text Box 34"/>
            <p:cNvSpPr txBox="1">
              <a:spLocks noChangeArrowheads="1"/>
            </p:cNvSpPr>
            <p:nvPr/>
          </p:nvSpPr>
          <p:spPr bwMode="auto">
            <a:xfrm>
              <a:off x="-223" y="4834"/>
              <a:ext cx="712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2" name="Text Box 35"/>
            <p:cNvSpPr txBox="1">
              <a:spLocks noChangeArrowheads="1"/>
            </p:cNvSpPr>
            <p:nvPr/>
          </p:nvSpPr>
          <p:spPr bwMode="auto">
            <a:xfrm>
              <a:off x="478" y="3492"/>
              <a:ext cx="712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3" name="Text Box 36"/>
            <p:cNvSpPr txBox="1">
              <a:spLocks noChangeArrowheads="1"/>
            </p:cNvSpPr>
            <p:nvPr/>
          </p:nvSpPr>
          <p:spPr bwMode="auto">
            <a:xfrm>
              <a:off x="1475" y="3349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4" name="Text Box 37"/>
            <p:cNvSpPr txBox="1">
              <a:spLocks noChangeArrowheads="1"/>
            </p:cNvSpPr>
            <p:nvPr/>
          </p:nvSpPr>
          <p:spPr bwMode="auto">
            <a:xfrm>
              <a:off x="1618" y="4026"/>
              <a:ext cx="712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5" name="Text Box 38"/>
            <p:cNvSpPr txBox="1">
              <a:spLocks noChangeArrowheads="1"/>
            </p:cNvSpPr>
            <p:nvPr/>
          </p:nvSpPr>
          <p:spPr bwMode="auto">
            <a:xfrm>
              <a:off x="1225" y="4726"/>
              <a:ext cx="712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6" name="Text Box 39"/>
            <p:cNvSpPr txBox="1">
              <a:spLocks noChangeArrowheads="1"/>
            </p:cNvSpPr>
            <p:nvPr/>
          </p:nvSpPr>
          <p:spPr bwMode="auto">
            <a:xfrm>
              <a:off x="797" y="3895"/>
              <a:ext cx="713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7200" b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407" name="Text Box 40"/>
            <p:cNvSpPr txBox="1">
              <a:spLocks noChangeArrowheads="1"/>
            </p:cNvSpPr>
            <p:nvPr/>
          </p:nvSpPr>
          <p:spPr bwMode="auto">
            <a:xfrm>
              <a:off x="916" y="5035"/>
              <a:ext cx="427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08" name="Text Box 41"/>
            <p:cNvSpPr txBox="1">
              <a:spLocks noChangeArrowheads="1"/>
            </p:cNvSpPr>
            <p:nvPr/>
          </p:nvSpPr>
          <p:spPr bwMode="auto">
            <a:xfrm>
              <a:off x="1343" y="4038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263" y="5034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0" name="Text Box 43"/>
            <p:cNvSpPr txBox="1">
              <a:spLocks noChangeArrowheads="1"/>
            </p:cNvSpPr>
            <p:nvPr/>
          </p:nvSpPr>
          <p:spPr bwMode="auto">
            <a:xfrm>
              <a:off x="-509" y="4728"/>
              <a:ext cx="427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1" name="Text Box 44"/>
            <p:cNvSpPr txBox="1">
              <a:spLocks noChangeArrowheads="1"/>
            </p:cNvSpPr>
            <p:nvPr/>
          </p:nvSpPr>
          <p:spPr bwMode="auto">
            <a:xfrm>
              <a:off x="773" y="4608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2" name="Text Box 45"/>
            <p:cNvSpPr txBox="1">
              <a:spLocks noChangeArrowheads="1"/>
            </p:cNvSpPr>
            <p:nvPr/>
          </p:nvSpPr>
          <p:spPr bwMode="auto">
            <a:xfrm>
              <a:off x="61" y="3895"/>
              <a:ext cx="427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3" name="Text Box 46"/>
            <p:cNvSpPr txBox="1">
              <a:spLocks noChangeArrowheads="1"/>
            </p:cNvSpPr>
            <p:nvPr/>
          </p:nvSpPr>
          <p:spPr bwMode="auto">
            <a:xfrm>
              <a:off x="512" y="3268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4" name="Text Box 47"/>
            <p:cNvSpPr txBox="1">
              <a:spLocks noChangeArrowheads="1"/>
            </p:cNvSpPr>
            <p:nvPr/>
          </p:nvSpPr>
          <p:spPr bwMode="auto">
            <a:xfrm>
              <a:off x="-367" y="3610"/>
              <a:ext cx="42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5" name="Text Box 48"/>
            <p:cNvSpPr txBox="1">
              <a:spLocks noChangeArrowheads="1"/>
            </p:cNvSpPr>
            <p:nvPr/>
          </p:nvSpPr>
          <p:spPr bwMode="auto">
            <a:xfrm>
              <a:off x="916" y="3753"/>
              <a:ext cx="427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6" name="Text Box 49"/>
            <p:cNvSpPr txBox="1">
              <a:spLocks noChangeArrowheads="1"/>
            </p:cNvSpPr>
            <p:nvPr/>
          </p:nvSpPr>
          <p:spPr bwMode="auto">
            <a:xfrm>
              <a:off x="61" y="4750"/>
              <a:ext cx="427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200" b="0">
                  <a:solidFill>
                    <a:schemeClr val="tx1"/>
                  </a:solidFill>
                </a:rPr>
                <a:t>–</a:t>
              </a:r>
            </a:p>
          </p:txBody>
        </p:sp>
        <p:sp>
          <p:nvSpPr>
            <p:cNvPr id="16417" name="AutoShape 50"/>
            <p:cNvSpPr>
              <a:spLocks noChangeArrowheads="1"/>
            </p:cNvSpPr>
            <p:nvPr/>
          </p:nvSpPr>
          <p:spPr bwMode="auto">
            <a:xfrm>
              <a:off x="-756" y="2976"/>
              <a:ext cx="2928" cy="2856"/>
            </a:xfrm>
            <a:prstGeom prst="cloudCallout">
              <a:avLst>
                <a:gd name="adj1" fmla="val 57685"/>
                <a:gd name="adj2" fmla="val 33051"/>
              </a:avLst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6418" name="Oval 51"/>
            <p:cNvSpPr>
              <a:spLocks noChangeArrowheads="1"/>
            </p:cNvSpPr>
            <p:nvPr/>
          </p:nvSpPr>
          <p:spPr bwMode="auto">
            <a:xfrm>
              <a:off x="1800" y="4860"/>
              <a:ext cx="72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4" name="Oval 52"/>
          <p:cNvSpPr>
            <a:spLocks noChangeArrowheads="1"/>
          </p:cNvSpPr>
          <p:nvPr/>
        </p:nvSpPr>
        <p:spPr bwMode="auto">
          <a:xfrm>
            <a:off x="7029450" y="4953000"/>
            <a:ext cx="895350" cy="8191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1" grpId="0" animBg="1"/>
      <p:bldP spid="132121" grpId="1" animBg="1"/>
      <p:bldP spid="132098" grpId="0" animBg="1"/>
      <p:bldP spid="132118" grpId="0"/>
      <p:bldP spid="132119" grpId="0" animBg="1"/>
      <p:bldP spid="132120" grpId="0" animBg="1"/>
      <p:bldP spid="132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09613" y="195263"/>
            <a:ext cx="774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Historical Development of the Atomic Model</a:t>
            </a:r>
            <a:r>
              <a:rPr lang="en-US" b="0"/>
              <a:t>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600325" y="4335463"/>
            <a:ext cx="2590800" cy="990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0" u="sng">
                <a:cs typeface="Times New Roman" pitchFamily="18" charset="0"/>
              </a:rPr>
              <a:t>Greek model</a:t>
            </a:r>
            <a:endParaRPr lang="en-US" b="0" u="sng"/>
          </a:p>
          <a:p>
            <a:pPr eaLnBrk="0" hangingPunct="0"/>
            <a:r>
              <a:rPr lang="en-US" b="0">
                <a:ea typeface="Times New Roman" pitchFamily="18" charset="0"/>
                <a:cs typeface="Arial" pitchFamily="34" charset="0"/>
              </a:rPr>
              <a:t>of atom</a:t>
            </a:r>
            <a:endParaRPr lang="en-US" b="0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933950" y="1490663"/>
            <a:ext cx="370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i="1">
                <a:ea typeface="Times New Roman" pitchFamily="18" charset="0"/>
                <a:cs typeface="Arial" pitchFamily="34" charset="0"/>
              </a:rPr>
              <a:t>Greeks (~400 B.C.E.)</a:t>
            </a:r>
            <a:endParaRPr lang="en-US" b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757238" y="3357563"/>
            <a:ext cx="624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Matter is discontinuous (i.e., “grainy”). </a:t>
            </a:r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6346825" y="3878263"/>
            <a:ext cx="1981200" cy="1981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396875" y="2797175"/>
            <a:ext cx="683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-- Democritus    Leucippus   (and others)</a:t>
            </a:r>
          </a:p>
        </p:txBody>
      </p:sp>
      <p:pic>
        <p:nvPicPr>
          <p:cNvPr id="121866" name="Picture 10" descr="Democrit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950913"/>
            <a:ext cx="17145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7" name="Picture 11" descr="democ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175" y="1073150"/>
            <a:ext cx="13589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527050" y="5592763"/>
            <a:ext cx="611822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Plato and Aristotle disagreed,</a:t>
            </a:r>
          </a:p>
          <a:p>
            <a:pPr algn="l"/>
            <a:r>
              <a:rPr lang="en-US" b="0"/>
              <a:t>   saying that matter was continuous.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/>
      <p:bldP spid="121863" grpId="0"/>
      <p:bldP spid="121864" grpId="0" animBg="1"/>
      <p:bldP spid="121865" grpId="0"/>
      <p:bldP spid="1218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09800" y="381000"/>
            <a:ext cx="481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None/>
              <a:tabLst>
                <a:tab pos="457200" algn="l"/>
              </a:tabLst>
            </a:pPr>
            <a:r>
              <a:rPr lang="en-US" i="1"/>
              <a:t>Hints at the Scientific Atom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14350" y="1420813"/>
            <a:ext cx="497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Antoine Lavoisier: </a:t>
            </a:r>
          </a:p>
          <a:p>
            <a:pPr algn="l"/>
            <a:r>
              <a:rPr lang="en-US" b="0"/>
              <a:t>    </a:t>
            </a:r>
            <a:r>
              <a:rPr lang="en-US" b="0" u="sng"/>
              <a:t>law of conservation of mass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33400" y="2852738"/>
            <a:ext cx="412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Joseph Proust (1799): 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914400" y="3370263"/>
            <a:ext cx="5486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 u="sng"/>
              <a:t>law of definite proportions</a:t>
            </a:r>
            <a:r>
              <a:rPr lang="en-US" b="0"/>
              <a:t>: every compound has a fixed proportion</a:t>
            </a:r>
          </a:p>
          <a:p>
            <a:pPr algn="l"/>
            <a:r>
              <a:rPr lang="en-US" b="0"/>
              <a:t>by mass 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838200" y="5053013"/>
            <a:ext cx="4656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e.g., 	water…………………. 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1752600" y="5676900"/>
            <a:ext cx="3687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chromium(II) oxide…..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5343525" y="5053013"/>
            <a:ext cx="2298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8 g O : 1 g H 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5257800" y="5662613"/>
            <a:ext cx="261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13 g Cr : 4 g O </a:t>
            </a:r>
          </a:p>
        </p:txBody>
      </p:sp>
      <p:pic>
        <p:nvPicPr>
          <p:cNvPr id="122890" name="Picture 10" descr="Antoine_lavois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912813"/>
            <a:ext cx="192087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91" name="Picture 11" descr="prou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0525" y="3198813"/>
            <a:ext cx="1292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/>
      <p:bldP spid="122886" grpId="0"/>
      <p:bldP spid="122887" grpId="0"/>
      <p:bldP spid="122888" grpId="0"/>
      <p:bldP spid="1228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47800" y="395288"/>
            <a:ext cx="600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buFont typeface="Wingdings" pitchFamily="2" charset="2"/>
              <a:buNone/>
              <a:tabLst>
                <a:tab pos="457200" algn="l"/>
              </a:tabLst>
            </a:pPr>
            <a:r>
              <a:rPr lang="en-US" i="1"/>
              <a:t>Hints at the Scientific Atom (cont.)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79425" y="1004888"/>
            <a:ext cx="3749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John Dalton (1803): 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791200" y="4038600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8 g O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038600"/>
            <a:ext cx="5157788" cy="2514600"/>
            <a:chOff x="432" y="2544"/>
            <a:chExt cx="3249" cy="1584"/>
          </a:xfrm>
        </p:grpSpPr>
        <p:sp>
          <p:nvSpPr>
            <p:cNvPr id="5140" name="Rectangle 6"/>
            <p:cNvSpPr>
              <a:spLocks noChangeArrowheads="1"/>
            </p:cNvSpPr>
            <p:nvPr/>
          </p:nvSpPr>
          <p:spPr bwMode="auto">
            <a:xfrm>
              <a:off x="432" y="2544"/>
              <a:ext cx="3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e.g., 	water…………………….. </a:t>
              </a:r>
            </a:p>
          </p:txBody>
        </p:sp>
        <p:sp>
          <p:nvSpPr>
            <p:cNvPr id="5141" name="Rectangle 7"/>
            <p:cNvSpPr>
              <a:spLocks noChangeArrowheads="1"/>
            </p:cNvSpPr>
            <p:nvPr/>
          </p:nvSpPr>
          <p:spPr bwMode="auto">
            <a:xfrm>
              <a:off x="1008" y="3465"/>
              <a:ext cx="26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chromium(II) oxide…….. </a:t>
              </a:r>
            </a:p>
          </p:txBody>
        </p:sp>
        <p:sp>
          <p:nvSpPr>
            <p:cNvPr id="5142" name="Rectangle 8"/>
            <p:cNvSpPr>
              <a:spLocks noChangeArrowheads="1"/>
            </p:cNvSpPr>
            <p:nvPr/>
          </p:nvSpPr>
          <p:spPr bwMode="auto">
            <a:xfrm>
              <a:off x="1008" y="2889"/>
              <a:ext cx="26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hydrogen peroxide..……. </a:t>
              </a:r>
            </a:p>
          </p:txBody>
        </p:sp>
        <p:sp>
          <p:nvSpPr>
            <p:cNvPr id="5143" name="Rectangle 9"/>
            <p:cNvSpPr>
              <a:spLocks noChangeArrowheads="1"/>
            </p:cNvSpPr>
            <p:nvPr/>
          </p:nvSpPr>
          <p:spPr bwMode="auto">
            <a:xfrm>
              <a:off x="1006" y="3801"/>
              <a:ext cx="26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chromium(VI) oxide……. </a:t>
              </a:r>
            </a:p>
          </p:txBody>
        </p:sp>
      </p:grp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7019925" y="40386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 g H 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781800" y="40386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5562600" y="4586288"/>
            <a:ext cx="1350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16 g O </a:t>
            </a: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7019925" y="4586288"/>
            <a:ext cx="113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 g H </a:t>
            </a: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6781800" y="45862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5483225" y="5486400"/>
            <a:ext cx="145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13 g Cr </a:t>
            </a: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7019925" y="5486400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4 g O </a:t>
            </a: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6781800" y="54864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5486400" y="6034088"/>
            <a:ext cx="145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13 g Cr 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7019925" y="6034088"/>
            <a:ext cx="1350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12 g O 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6781800" y="60340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: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54075" y="1274763"/>
            <a:ext cx="7697788" cy="2582862"/>
            <a:chOff x="538" y="803"/>
            <a:chExt cx="4849" cy="1627"/>
          </a:xfrm>
        </p:grpSpPr>
        <p:sp>
          <p:nvSpPr>
            <p:cNvPr id="5138" name="Rectangle 24"/>
            <p:cNvSpPr>
              <a:spLocks noChangeArrowheads="1"/>
            </p:cNvSpPr>
            <p:nvPr/>
          </p:nvSpPr>
          <p:spPr bwMode="auto">
            <a:xfrm>
              <a:off x="538" y="1027"/>
              <a:ext cx="3518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74638" algn="l"/>
              <a:r>
                <a:rPr lang="en-US" b="0" u="sng"/>
                <a:t>law of multiple proportions</a:t>
              </a:r>
              <a:r>
                <a:rPr lang="en-US" b="0"/>
                <a:t>: When two different compounds have same two elements, equal mass of one element results in integer multiple of mass of other. </a:t>
              </a:r>
            </a:p>
          </p:txBody>
        </p:sp>
        <p:pic>
          <p:nvPicPr>
            <p:cNvPr id="5139" name="Picture 25" descr="s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9" y="803"/>
              <a:ext cx="120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8" grpId="1"/>
      <p:bldP spid="123914" grpId="0"/>
      <p:bldP spid="123914" grpId="1"/>
      <p:bldP spid="123915" grpId="0"/>
      <p:bldP spid="123916" grpId="0"/>
      <p:bldP spid="123916" grpId="1"/>
      <p:bldP spid="123917" grpId="0"/>
      <p:bldP spid="123917" grpId="1"/>
      <p:bldP spid="123918" grpId="0"/>
      <p:bldP spid="123919" grpId="0"/>
      <p:bldP spid="123919" grpId="1"/>
      <p:bldP spid="123920" grpId="0"/>
      <p:bldP spid="123920" grpId="1"/>
      <p:bldP spid="123921" grpId="0"/>
      <p:bldP spid="123922" grpId="0"/>
      <p:bldP spid="123922" grpId="1"/>
      <p:bldP spid="123923" grpId="0"/>
      <p:bldP spid="123923" grpId="1"/>
      <p:bldP spid="1239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14463" y="939800"/>
            <a:ext cx="6096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1. Elements are made of</a:t>
            </a:r>
          </a:p>
          <a:p>
            <a:pPr algn="l"/>
            <a:r>
              <a:rPr lang="en-US" b="0"/>
              <a:t>    indivisible particles called atoms.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71600" y="2109788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2. Atoms of the same element are exactly</a:t>
            </a:r>
          </a:p>
          <a:p>
            <a:pPr algn="l"/>
            <a:r>
              <a:rPr lang="en-US" b="0"/>
              <a:t>    alike; in particular, they have the same mass.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2047875"/>
            <a:ext cx="2076450" cy="1000125"/>
            <a:chOff x="2876" y="3407"/>
            <a:chExt cx="1308" cy="630"/>
          </a:xfrm>
        </p:grpSpPr>
        <p:sp>
          <p:nvSpPr>
            <p:cNvPr id="6171" name="AutoShape 5"/>
            <p:cNvSpPr>
              <a:spLocks noChangeArrowheads="1"/>
            </p:cNvSpPr>
            <p:nvPr/>
          </p:nvSpPr>
          <p:spPr bwMode="auto">
            <a:xfrm rot="2385142">
              <a:off x="2876" y="3407"/>
              <a:ext cx="1308" cy="630"/>
            </a:xfrm>
            <a:prstGeom prst="irregularSeal2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6"/>
            <p:cNvSpPr>
              <a:spLocks noChangeArrowheads="1"/>
            </p:cNvSpPr>
            <p:nvPr/>
          </p:nvSpPr>
          <p:spPr bwMode="auto">
            <a:xfrm rot="1716628">
              <a:off x="2976" y="3590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solidFill>
                    <a:schemeClr val="tx1"/>
                  </a:solidFill>
                </a:rPr>
                <a:t>Isotopes!</a:t>
              </a:r>
            </a:p>
          </p:txBody>
        </p:sp>
      </p:grp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71463" y="152400"/>
            <a:ext cx="6357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John Dalton’s Atomic Theory (1808)</a:t>
            </a:r>
            <a:r>
              <a:rPr lang="en-US" b="0"/>
              <a:t> 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1371600" y="3152775"/>
            <a:ext cx="487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3. Compounds are formed by</a:t>
            </a:r>
          </a:p>
          <a:p>
            <a:pPr algn="l"/>
            <a:r>
              <a:rPr lang="en-US" b="0"/>
              <a:t>    the joining of atoms of two</a:t>
            </a:r>
          </a:p>
          <a:p>
            <a:pPr algn="l"/>
            <a:r>
              <a:rPr lang="en-US" b="0"/>
              <a:t>    or more elements in fixed,</a:t>
            </a:r>
          </a:p>
          <a:p>
            <a:pPr algn="l"/>
            <a:r>
              <a:rPr lang="en-US" b="0"/>
              <a:t>    whole number ratios. </a:t>
            </a: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947863" y="4967288"/>
            <a:ext cx="97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e.g., 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2786063" y="4967288"/>
            <a:ext cx="3843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1:1, 2:1, 1:3, 2:3, 1:2:1 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7010400" y="3352800"/>
            <a:ext cx="1752600" cy="1371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0" u="sng">
                <a:cs typeface="Times New Roman" pitchFamily="18" charset="0"/>
              </a:rPr>
              <a:t>Dalton’s model</a:t>
            </a:r>
            <a:endParaRPr lang="en-US" b="0" u="sng"/>
          </a:p>
          <a:p>
            <a:pPr eaLnBrk="0" hangingPunct="0"/>
            <a:r>
              <a:rPr lang="en-US" b="0">
                <a:ea typeface="Times New Roman" pitchFamily="18" charset="0"/>
                <a:cs typeface="Arial" pitchFamily="34" charset="0"/>
              </a:rPr>
              <a:t>of atom</a:t>
            </a:r>
            <a:endParaRPr lang="en-US" b="0"/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7315200" y="5105400"/>
            <a:ext cx="1219200" cy="1219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4942" name="Picture 1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96888" y="960438"/>
            <a:ext cx="798512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43" name="Picture 15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96888" y="2130425"/>
            <a:ext cx="798512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4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43288"/>
            <a:ext cx="9144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 rot="529856">
            <a:off x="2209800" y="609600"/>
            <a:ext cx="2832100" cy="1466850"/>
            <a:chOff x="576" y="3076"/>
            <a:chExt cx="1784" cy="924"/>
          </a:xfrm>
        </p:grpSpPr>
        <p:sp>
          <p:nvSpPr>
            <p:cNvPr id="6169" name="AutoShape 18"/>
            <p:cNvSpPr>
              <a:spLocks noChangeArrowheads="1"/>
            </p:cNvSpPr>
            <p:nvPr/>
          </p:nvSpPr>
          <p:spPr bwMode="auto">
            <a:xfrm rot="-866415">
              <a:off x="576" y="3076"/>
              <a:ext cx="1784" cy="924"/>
            </a:xfrm>
            <a:prstGeom prst="irregularSeal2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19"/>
            <p:cNvSpPr>
              <a:spLocks noChangeArrowheads="1"/>
            </p:cNvSpPr>
            <p:nvPr/>
          </p:nvSpPr>
          <p:spPr bwMode="auto">
            <a:xfrm rot="-1287897">
              <a:off x="816" y="3360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solidFill>
                    <a:schemeClr val="tx1"/>
                  </a:solidFill>
                </a:rPr>
                <a:t>Atoms are not indivisible.</a:t>
              </a:r>
            </a:p>
          </p:txBody>
        </p:sp>
      </p:grp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171450" y="5602288"/>
            <a:ext cx="6924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i="1"/>
              <a:t>Dalton’s was the first atomic theory that had… </a:t>
            </a:r>
            <a:r>
              <a:rPr lang="en-US" i="1">
                <a:solidFill>
                  <a:schemeClr val="tx1"/>
                </a:solidFill>
              </a:rPr>
              <a:t>evidence to support it.</a:t>
            </a: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2590800" y="6096000"/>
            <a:ext cx="3975100" cy="3937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28800" y="5443538"/>
            <a:ext cx="5472113" cy="1185862"/>
            <a:chOff x="1152" y="3429"/>
            <a:chExt cx="3447" cy="747"/>
          </a:xfrm>
        </p:grpSpPr>
        <p:sp>
          <p:nvSpPr>
            <p:cNvPr id="6163" name="Freeform 21"/>
            <p:cNvSpPr>
              <a:spLocks/>
            </p:cNvSpPr>
            <p:nvPr/>
          </p:nvSpPr>
          <p:spPr bwMode="auto">
            <a:xfrm>
              <a:off x="1509" y="3429"/>
              <a:ext cx="420" cy="448"/>
            </a:xfrm>
            <a:custGeom>
              <a:avLst/>
              <a:gdLst>
                <a:gd name="T0" fmla="*/ 420 w 420"/>
                <a:gd name="T1" fmla="*/ 0 h 448"/>
                <a:gd name="T2" fmla="*/ 0 w 420"/>
                <a:gd name="T3" fmla="*/ 448 h 448"/>
                <a:gd name="T4" fmla="*/ 0 60000 65536"/>
                <a:gd name="T5" fmla="*/ 0 60000 65536"/>
                <a:gd name="T6" fmla="*/ 0 w 420"/>
                <a:gd name="T7" fmla="*/ 0 h 448"/>
                <a:gd name="T8" fmla="*/ 420 w 420"/>
                <a:gd name="T9" fmla="*/ 448 h 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48">
                  <a:moveTo>
                    <a:pt x="420" y="0"/>
                  </a:moveTo>
                  <a:lnTo>
                    <a:pt x="0" y="448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22"/>
            <p:cNvSpPr>
              <a:spLocks noChangeArrowheads="1"/>
            </p:cNvSpPr>
            <p:nvPr/>
          </p:nvSpPr>
          <p:spPr bwMode="auto">
            <a:xfrm>
              <a:off x="1152" y="3849"/>
              <a:ext cx="3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NaCl, H</a:t>
              </a:r>
              <a:r>
                <a:rPr lang="en-US" b="0" baseline="-25000">
                  <a:solidFill>
                    <a:srgbClr val="0066FF"/>
                  </a:solidFill>
                </a:rPr>
                <a:t>2</a:t>
              </a:r>
              <a:r>
                <a:rPr lang="en-US" b="0">
                  <a:solidFill>
                    <a:srgbClr val="0066FF"/>
                  </a:solidFill>
                </a:rPr>
                <a:t>O, NH</a:t>
              </a:r>
              <a:r>
                <a:rPr lang="en-US" b="0" baseline="-25000">
                  <a:solidFill>
                    <a:srgbClr val="0066FF"/>
                  </a:solidFill>
                </a:rPr>
                <a:t>3</a:t>
              </a:r>
              <a:r>
                <a:rPr lang="en-US" b="0">
                  <a:solidFill>
                    <a:srgbClr val="0066FF"/>
                  </a:solidFill>
                </a:rPr>
                <a:t>, Fe</a:t>
              </a:r>
              <a:r>
                <a:rPr lang="en-US" b="0" baseline="-25000">
                  <a:solidFill>
                    <a:srgbClr val="0066FF"/>
                  </a:solidFill>
                </a:rPr>
                <a:t>2</a:t>
              </a:r>
              <a:r>
                <a:rPr lang="en-US" b="0">
                  <a:solidFill>
                    <a:srgbClr val="0066FF"/>
                  </a:solidFill>
                </a:rPr>
                <a:t>O</a:t>
              </a:r>
              <a:r>
                <a:rPr lang="en-US" b="0" baseline="-25000">
                  <a:solidFill>
                    <a:srgbClr val="0066FF"/>
                  </a:solidFill>
                </a:rPr>
                <a:t>3</a:t>
              </a:r>
              <a:r>
                <a:rPr lang="en-US" b="0">
                  <a:solidFill>
                    <a:srgbClr val="0066FF"/>
                  </a:solidFill>
                </a:rPr>
                <a:t>, C</a:t>
              </a:r>
              <a:r>
                <a:rPr lang="en-US" b="0" baseline="-25000">
                  <a:solidFill>
                    <a:srgbClr val="0066FF"/>
                  </a:solidFill>
                </a:rPr>
                <a:t>6</a:t>
              </a:r>
              <a:r>
                <a:rPr lang="en-US" b="0">
                  <a:solidFill>
                    <a:srgbClr val="0066FF"/>
                  </a:solidFill>
                </a:rPr>
                <a:t>H</a:t>
              </a:r>
              <a:r>
                <a:rPr lang="en-US" b="0" baseline="-25000">
                  <a:solidFill>
                    <a:srgbClr val="0066FF"/>
                  </a:solidFill>
                </a:rPr>
                <a:t>12</a:t>
              </a:r>
              <a:r>
                <a:rPr lang="en-US" b="0">
                  <a:solidFill>
                    <a:srgbClr val="0066FF"/>
                  </a:solidFill>
                </a:rPr>
                <a:t>O</a:t>
              </a:r>
              <a:r>
                <a:rPr lang="en-US" b="0" baseline="-25000">
                  <a:solidFill>
                    <a:srgbClr val="0066FF"/>
                  </a:solidFill>
                </a:rPr>
                <a:t>6</a:t>
              </a:r>
              <a:r>
                <a:rPr lang="en-US" b="0">
                  <a:solidFill>
                    <a:srgbClr val="0066FF"/>
                  </a:solidFill>
                </a:rPr>
                <a:t> </a:t>
              </a:r>
            </a:p>
          </p:txBody>
        </p:sp>
        <p:sp>
          <p:nvSpPr>
            <p:cNvPr id="6165" name="Freeform 23"/>
            <p:cNvSpPr>
              <a:spLocks/>
            </p:cNvSpPr>
            <p:nvPr/>
          </p:nvSpPr>
          <p:spPr bwMode="auto">
            <a:xfrm>
              <a:off x="2066" y="3429"/>
              <a:ext cx="311" cy="448"/>
            </a:xfrm>
            <a:custGeom>
              <a:avLst/>
              <a:gdLst>
                <a:gd name="T0" fmla="*/ 311 w 311"/>
                <a:gd name="T1" fmla="*/ 0 h 448"/>
                <a:gd name="T2" fmla="*/ 0 w 311"/>
                <a:gd name="T3" fmla="*/ 448 h 448"/>
                <a:gd name="T4" fmla="*/ 0 60000 65536"/>
                <a:gd name="T5" fmla="*/ 0 60000 65536"/>
                <a:gd name="T6" fmla="*/ 0 w 311"/>
                <a:gd name="T7" fmla="*/ 0 h 448"/>
                <a:gd name="T8" fmla="*/ 311 w 311"/>
                <a:gd name="T9" fmla="*/ 448 h 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1" h="448">
                  <a:moveTo>
                    <a:pt x="311" y="0"/>
                  </a:moveTo>
                  <a:lnTo>
                    <a:pt x="0" y="448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4"/>
            <p:cNvSpPr>
              <a:spLocks/>
            </p:cNvSpPr>
            <p:nvPr/>
          </p:nvSpPr>
          <p:spPr bwMode="auto">
            <a:xfrm>
              <a:off x="2542" y="3438"/>
              <a:ext cx="283" cy="429"/>
            </a:xfrm>
            <a:custGeom>
              <a:avLst/>
              <a:gdLst>
                <a:gd name="T0" fmla="*/ 283 w 283"/>
                <a:gd name="T1" fmla="*/ 0 h 429"/>
                <a:gd name="T2" fmla="*/ 0 w 283"/>
                <a:gd name="T3" fmla="*/ 429 h 429"/>
                <a:gd name="T4" fmla="*/ 0 60000 65536"/>
                <a:gd name="T5" fmla="*/ 0 60000 65536"/>
                <a:gd name="T6" fmla="*/ 0 w 283"/>
                <a:gd name="T7" fmla="*/ 0 h 429"/>
                <a:gd name="T8" fmla="*/ 283 w 283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429">
                  <a:moveTo>
                    <a:pt x="283" y="0"/>
                  </a:moveTo>
                  <a:lnTo>
                    <a:pt x="0" y="429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5"/>
            <p:cNvSpPr>
              <a:spLocks/>
            </p:cNvSpPr>
            <p:nvPr/>
          </p:nvSpPr>
          <p:spPr bwMode="auto">
            <a:xfrm>
              <a:off x="3218" y="3456"/>
              <a:ext cx="55" cy="430"/>
            </a:xfrm>
            <a:custGeom>
              <a:avLst/>
              <a:gdLst>
                <a:gd name="T0" fmla="*/ 55 w 55"/>
                <a:gd name="T1" fmla="*/ 0 h 430"/>
                <a:gd name="T2" fmla="*/ 0 w 55"/>
                <a:gd name="T3" fmla="*/ 430 h 430"/>
                <a:gd name="T4" fmla="*/ 0 60000 65536"/>
                <a:gd name="T5" fmla="*/ 0 60000 65536"/>
                <a:gd name="T6" fmla="*/ 0 w 55"/>
                <a:gd name="T7" fmla="*/ 0 h 430"/>
                <a:gd name="T8" fmla="*/ 55 w 55"/>
                <a:gd name="T9" fmla="*/ 430 h 4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" h="430">
                  <a:moveTo>
                    <a:pt x="55" y="0"/>
                  </a:moveTo>
                  <a:lnTo>
                    <a:pt x="0" y="430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6"/>
            <p:cNvSpPr>
              <a:spLocks/>
            </p:cNvSpPr>
            <p:nvPr/>
          </p:nvSpPr>
          <p:spPr bwMode="auto">
            <a:xfrm>
              <a:off x="3813" y="3447"/>
              <a:ext cx="173" cy="420"/>
            </a:xfrm>
            <a:custGeom>
              <a:avLst/>
              <a:gdLst>
                <a:gd name="T0" fmla="*/ 0 w 173"/>
                <a:gd name="T1" fmla="*/ 0 h 420"/>
                <a:gd name="T2" fmla="*/ 173 w 173"/>
                <a:gd name="T3" fmla="*/ 420 h 420"/>
                <a:gd name="T4" fmla="*/ 0 60000 65536"/>
                <a:gd name="T5" fmla="*/ 0 60000 65536"/>
                <a:gd name="T6" fmla="*/ 0 w 173"/>
                <a:gd name="T7" fmla="*/ 0 h 420"/>
                <a:gd name="T8" fmla="*/ 173 w 173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3" h="420">
                  <a:moveTo>
                    <a:pt x="0" y="0"/>
                  </a:moveTo>
                  <a:lnTo>
                    <a:pt x="173" y="420"/>
                  </a:lnTo>
                </a:path>
              </a:pathLst>
            </a:custGeom>
            <a:noFill/>
            <a:ln w="22225">
              <a:solidFill>
                <a:srgbClr val="0066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74" name="Picture 30" descr="nuclear-explo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1838" y="185738"/>
            <a:ext cx="18351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1249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/>
      <p:bldP spid="124941" grpId="0" animBg="1"/>
      <p:bldP spid="124956" grpId="0"/>
      <p:bldP spid="1249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185863" y="1419225"/>
            <a:ext cx="679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opposite charges attract; like charge repel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912938" y="584200"/>
            <a:ext cx="5427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Law of Electrostatic Attraction</a:t>
            </a:r>
            <a:r>
              <a:rPr lang="en-US" b="0"/>
              <a:t>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55638" y="2255838"/>
            <a:ext cx="7734300" cy="2863850"/>
            <a:chOff x="413" y="1160"/>
            <a:chExt cx="4872" cy="1804"/>
          </a:xfrm>
        </p:grpSpPr>
        <p:sp>
          <p:nvSpPr>
            <p:cNvPr id="7174" name="Rectangle 10"/>
            <p:cNvSpPr>
              <a:spLocks noChangeArrowheads="1"/>
            </p:cNvSpPr>
            <p:nvPr/>
          </p:nvSpPr>
          <p:spPr bwMode="auto">
            <a:xfrm>
              <a:off x="687" y="1160"/>
              <a:ext cx="4172" cy="327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>
                  <a:solidFill>
                    <a:srgbClr val="0066FF"/>
                  </a:solidFill>
                </a:rPr>
                <a:t>ATTRACTIVE	    	       REPULSIVE </a:t>
              </a:r>
            </a:p>
          </p:txBody>
        </p:sp>
        <p:sp>
          <p:nvSpPr>
            <p:cNvPr id="7175" name="Oval 12"/>
            <p:cNvSpPr>
              <a:spLocks noChangeArrowheads="1"/>
            </p:cNvSpPr>
            <p:nvPr/>
          </p:nvSpPr>
          <p:spPr bwMode="auto">
            <a:xfrm>
              <a:off x="413" y="1576"/>
              <a:ext cx="527" cy="528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Oval 13"/>
            <p:cNvSpPr>
              <a:spLocks noChangeArrowheads="1"/>
            </p:cNvSpPr>
            <p:nvPr/>
          </p:nvSpPr>
          <p:spPr bwMode="auto">
            <a:xfrm>
              <a:off x="1853" y="1576"/>
              <a:ext cx="527" cy="528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14"/>
            <p:cNvSpPr txBox="1">
              <a:spLocks noChangeArrowheads="1"/>
            </p:cNvSpPr>
            <p:nvPr/>
          </p:nvSpPr>
          <p:spPr bwMode="auto">
            <a:xfrm>
              <a:off x="458" y="1629"/>
              <a:ext cx="759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 +</a:t>
              </a:r>
            </a:p>
          </p:txBody>
        </p:sp>
        <p:sp>
          <p:nvSpPr>
            <p:cNvPr id="7178" name="Text Box 15"/>
            <p:cNvSpPr txBox="1">
              <a:spLocks noChangeArrowheads="1"/>
            </p:cNvSpPr>
            <p:nvPr/>
          </p:nvSpPr>
          <p:spPr bwMode="auto">
            <a:xfrm>
              <a:off x="1979" y="1611"/>
              <a:ext cx="759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–</a:t>
              </a:r>
            </a:p>
          </p:txBody>
        </p:sp>
        <p:sp>
          <p:nvSpPr>
            <p:cNvPr id="7179" name="Oval 17"/>
            <p:cNvSpPr>
              <a:spLocks noChangeArrowheads="1"/>
            </p:cNvSpPr>
            <p:nvPr/>
          </p:nvSpPr>
          <p:spPr bwMode="auto">
            <a:xfrm>
              <a:off x="3236" y="1599"/>
              <a:ext cx="527" cy="528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Oval 18"/>
            <p:cNvSpPr>
              <a:spLocks noChangeArrowheads="1"/>
            </p:cNvSpPr>
            <p:nvPr/>
          </p:nvSpPr>
          <p:spPr bwMode="auto">
            <a:xfrm>
              <a:off x="4379" y="1599"/>
              <a:ext cx="527" cy="528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19"/>
            <p:cNvSpPr txBox="1">
              <a:spLocks noChangeArrowheads="1"/>
            </p:cNvSpPr>
            <p:nvPr/>
          </p:nvSpPr>
          <p:spPr bwMode="auto">
            <a:xfrm>
              <a:off x="3272" y="1643"/>
              <a:ext cx="759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 +</a:t>
              </a:r>
            </a:p>
          </p:txBody>
        </p:sp>
        <p:sp>
          <p:nvSpPr>
            <p:cNvPr id="7182" name="Text Box 20"/>
            <p:cNvSpPr txBox="1">
              <a:spLocks noChangeArrowheads="1"/>
            </p:cNvSpPr>
            <p:nvPr/>
          </p:nvSpPr>
          <p:spPr bwMode="auto">
            <a:xfrm>
              <a:off x="4496" y="1643"/>
              <a:ext cx="759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+</a:t>
              </a:r>
            </a:p>
          </p:txBody>
        </p:sp>
        <p:sp>
          <p:nvSpPr>
            <p:cNvPr id="7183" name="Oval 22"/>
            <p:cNvSpPr>
              <a:spLocks noChangeArrowheads="1"/>
            </p:cNvSpPr>
            <p:nvPr/>
          </p:nvSpPr>
          <p:spPr bwMode="auto">
            <a:xfrm>
              <a:off x="3236" y="2332"/>
              <a:ext cx="527" cy="527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Oval 23"/>
            <p:cNvSpPr>
              <a:spLocks noChangeArrowheads="1"/>
            </p:cNvSpPr>
            <p:nvPr/>
          </p:nvSpPr>
          <p:spPr bwMode="auto">
            <a:xfrm>
              <a:off x="4379" y="2332"/>
              <a:ext cx="527" cy="527"/>
            </a:xfrm>
            <a:prstGeom prst="ellipse">
              <a:avLst/>
            </a:prstGeom>
            <a:noFill/>
            <a:ln w="222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Text Box 24"/>
            <p:cNvSpPr txBox="1">
              <a:spLocks noChangeArrowheads="1"/>
            </p:cNvSpPr>
            <p:nvPr/>
          </p:nvSpPr>
          <p:spPr bwMode="auto">
            <a:xfrm>
              <a:off x="3281" y="2358"/>
              <a:ext cx="759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 –</a:t>
              </a:r>
            </a:p>
          </p:txBody>
        </p:sp>
        <p:sp>
          <p:nvSpPr>
            <p:cNvPr id="7186" name="Text Box 25"/>
            <p:cNvSpPr txBox="1">
              <a:spLocks noChangeArrowheads="1"/>
            </p:cNvSpPr>
            <p:nvPr/>
          </p:nvSpPr>
          <p:spPr bwMode="auto">
            <a:xfrm>
              <a:off x="4505" y="2358"/>
              <a:ext cx="759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3600" b="0">
                  <a:solidFill>
                    <a:srgbClr val="0066FF"/>
                  </a:solidFill>
                </a:rPr>
                <a:t>–</a:t>
              </a:r>
            </a:p>
          </p:txBody>
        </p:sp>
        <p:grpSp>
          <p:nvGrpSpPr>
            <p:cNvPr id="7187" name="Group 26"/>
            <p:cNvGrpSpPr>
              <a:grpSpLocks/>
            </p:cNvGrpSpPr>
            <p:nvPr/>
          </p:nvGrpSpPr>
          <p:grpSpPr bwMode="auto">
            <a:xfrm>
              <a:off x="1033" y="1830"/>
              <a:ext cx="739" cy="0"/>
              <a:chOff x="1169" y="1371"/>
              <a:chExt cx="739" cy="0"/>
            </a:xfrm>
          </p:grpSpPr>
          <p:sp>
            <p:nvSpPr>
              <p:cNvPr id="7194" name="Line 27"/>
              <p:cNvSpPr>
                <a:spLocks noChangeShapeType="1"/>
              </p:cNvSpPr>
              <p:nvPr/>
            </p:nvSpPr>
            <p:spPr bwMode="auto">
              <a:xfrm>
                <a:off x="1169" y="1371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5" name="Line 28"/>
              <p:cNvSpPr>
                <a:spLocks noChangeShapeType="1"/>
              </p:cNvSpPr>
              <p:nvPr/>
            </p:nvSpPr>
            <p:spPr bwMode="auto">
              <a:xfrm>
                <a:off x="1625" y="1371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188" name="Group 29"/>
            <p:cNvGrpSpPr>
              <a:grpSpLocks/>
            </p:cNvGrpSpPr>
            <p:nvPr/>
          </p:nvGrpSpPr>
          <p:grpSpPr bwMode="auto">
            <a:xfrm>
              <a:off x="2870" y="1830"/>
              <a:ext cx="2415" cy="0"/>
              <a:chOff x="3006" y="1371"/>
              <a:chExt cx="2415" cy="0"/>
            </a:xfrm>
          </p:grpSpPr>
          <p:sp>
            <p:nvSpPr>
              <p:cNvPr id="7192" name="Line 30"/>
              <p:cNvSpPr>
                <a:spLocks noChangeShapeType="1"/>
              </p:cNvSpPr>
              <p:nvPr/>
            </p:nvSpPr>
            <p:spPr bwMode="auto">
              <a:xfrm>
                <a:off x="3006" y="1371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3" name="Line 31"/>
              <p:cNvSpPr>
                <a:spLocks noChangeShapeType="1"/>
              </p:cNvSpPr>
              <p:nvPr/>
            </p:nvSpPr>
            <p:spPr bwMode="auto">
              <a:xfrm>
                <a:off x="5138" y="1371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189" name="Group 32"/>
            <p:cNvGrpSpPr>
              <a:grpSpLocks/>
            </p:cNvGrpSpPr>
            <p:nvPr/>
          </p:nvGrpSpPr>
          <p:grpSpPr bwMode="auto">
            <a:xfrm>
              <a:off x="2870" y="2571"/>
              <a:ext cx="2415" cy="0"/>
              <a:chOff x="3006" y="2112"/>
              <a:chExt cx="2415" cy="0"/>
            </a:xfrm>
          </p:grpSpPr>
          <p:sp>
            <p:nvSpPr>
              <p:cNvPr id="7190" name="Line 33"/>
              <p:cNvSpPr>
                <a:spLocks noChangeShapeType="1"/>
              </p:cNvSpPr>
              <p:nvPr/>
            </p:nvSpPr>
            <p:spPr bwMode="auto">
              <a:xfrm>
                <a:off x="3006" y="2112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91" name="Line 34"/>
              <p:cNvSpPr>
                <a:spLocks noChangeShapeType="1"/>
              </p:cNvSpPr>
              <p:nvPr/>
            </p:nvSpPr>
            <p:spPr bwMode="auto">
              <a:xfrm>
                <a:off x="5138" y="2112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1939925" y="5619750"/>
            <a:ext cx="5373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0066FF"/>
                </a:solidFill>
              </a:rPr>
              <a:t>(also called </a:t>
            </a:r>
            <a:r>
              <a:rPr lang="en-US" b="0" i="1">
                <a:solidFill>
                  <a:srgbClr val="0066FF"/>
                </a:solidFill>
              </a:rPr>
              <a:t>coulombic attraction</a:t>
            </a:r>
            <a:r>
              <a:rPr lang="en-US" b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/>
      <p:bldP spid="133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1438" y="317500"/>
            <a:ext cx="336391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-- William Crookes</a:t>
            </a:r>
          </a:p>
          <a:p>
            <a:pPr algn="l"/>
            <a:r>
              <a:rPr lang="en-US" b="0"/>
              <a:t>        (1870s):</a:t>
            </a:r>
          </a:p>
          <a:p>
            <a:pPr algn="l"/>
            <a:r>
              <a:rPr lang="en-US" b="0"/>
              <a:t>    “Rays” causing</a:t>
            </a:r>
          </a:p>
          <a:p>
            <a:pPr algn="l"/>
            <a:r>
              <a:rPr lang="en-US" b="0"/>
              <a:t>    shadow were</a:t>
            </a:r>
          </a:p>
          <a:p>
            <a:pPr algn="l"/>
            <a:r>
              <a:rPr lang="en-US" b="0"/>
              <a:t>    emitted from</a:t>
            </a:r>
          </a:p>
          <a:p>
            <a:pPr algn="l"/>
            <a:r>
              <a:rPr lang="en-US" b="0"/>
              <a:t>    the cathode.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014663" y="307975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66FF"/>
                </a:solidFill>
              </a:rPr>
              <a:t>Maltese cross CRT</a:t>
            </a:r>
          </a:p>
        </p:txBody>
      </p:sp>
      <p:pic>
        <p:nvPicPr>
          <p:cNvPr id="8196" name="Picture 17" descr="image38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9575" y="338138"/>
            <a:ext cx="20383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9" descr="malte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7738" y="342900"/>
            <a:ext cx="28098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3250" y="3705225"/>
            <a:ext cx="8540750" cy="3008313"/>
            <a:chOff x="313" y="2334"/>
            <a:chExt cx="5380" cy="1895"/>
          </a:xfrm>
        </p:grpSpPr>
        <p:sp>
          <p:nvSpPr>
            <p:cNvPr id="8199" name="Rectangle 21"/>
            <p:cNvSpPr>
              <a:spLocks noChangeArrowheads="1"/>
            </p:cNvSpPr>
            <p:nvPr/>
          </p:nvSpPr>
          <p:spPr bwMode="auto">
            <a:xfrm>
              <a:off x="313" y="3733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0066FF"/>
                  </a:solidFill>
                </a:rPr>
                <a:t>radar screen</a:t>
              </a:r>
            </a:p>
          </p:txBody>
        </p:sp>
        <p:sp>
          <p:nvSpPr>
            <p:cNvPr id="8200" name="Rectangle 22"/>
            <p:cNvSpPr>
              <a:spLocks noChangeArrowheads="1"/>
            </p:cNvSpPr>
            <p:nvPr/>
          </p:nvSpPr>
          <p:spPr bwMode="auto">
            <a:xfrm>
              <a:off x="2162" y="3749"/>
              <a:ext cx="1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0066FF"/>
                  </a:solidFill>
                </a:rPr>
                <a:t>television</a:t>
              </a:r>
            </a:p>
          </p:txBody>
        </p:sp>
        <p:sp>
          <p:nvSpPr>
            <p:cNvPr id="8201" name="Rectangle 23"/>
            <p:cNvSpPr>
              <a:spLocks noChangeArrowheads="1"/>
            </p:cNvSpPr>
            <p:nvPr/>
          </p:nvSpPr>
          <p:spPr bwMode="auto">
            <a:xfrm>
              <a:off x="3825" y="3633"/>
              <a:ext cx="172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rgbClr val="0066FF"/>
                  </a:solidFill>
                </a:rPr>
                <a:t>computer monitor</a:t>
              </a:r>
            </a:p>
          </p:txBody>
        </p:sp>
        <p:pic>
          <p:nvPicPr>
            <p:cNvPr id="8202" name="Picture 24" descr="1057803_radar_sc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3" y="2338"/>
              <a:ext cx="1380" cy="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25" descr="crt_television"/>
            <p:cNvPicPr>
              <a:picLocks noChangeAspect="1" noChangeArrowheads="1"/>
            </p:cNvPicPr>
            <p:nvPr/>
          </p:nvPicPr>
          <p:blipFill>
            <a:blip r:embed="rId5" cstate="print"/>
            <a:srcRect l="31094" t="30408" r="29395" b="22118"/>
            <a:stretch>
              <a:fillRect/>
            </a:stretch>
          </p:blipFill>
          <p:spPr bwMode="auto">
            <a:xfrm>
              <a:off x="2203" y="2334"/>
              <a:ext cx="1472" cy="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26" descr="j031634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01" y="2448"/>
              <a:ext cx="1792" cy="1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3025" y="69850"/>
            <a:ext cx="56086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J.J. Thomson (1897) discovered</a:t>
            </a:r>
          </a:p>
          <a:p>
            <a:pPr algn="l"/>
            <a:r>
              <a:rPr lang="en-US" b="0"/>
              <a:t>   that “cathode rays” are deflected</a:t>
            </a:r>
          </a:p>
          <a:p>
            <a:pPr algn="l"/>
            <a:r>
              <a:rPr lang="en-US" b="0"/>
              <a:t>   by electric and magnetic fields.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84175" y="1360488"/>
            <a:ext cx="5475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He found that “cathode rays” were particles (today, we call them electrons) having a charge-to-mass ratio of 1.76 x 10</a:t>
            </a:r>
            <a:r>
              <a:rPr lang="en-US" b="0" baseline="30000"/>
              <a:t>8</a:t>
            </a:r>
            <a:r>
              <a:rPr lang="en-US" b="0"/>
              <a:t> C/g.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754063" y="6080125"/>
            <a:ext cx="2144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(–) particles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44800" y="6080125"/>
            <a:ext cx="2438400" cy="519113"/>
            <a:chOff x="1792" y="3830"/>
            <a:chExt cx="1536" cy="327"/>
          </a:xfrm>
        </p:grpSpPr>
        <p:sp>
          <p:nvSpPr>
            <p:cNvPr id="9263" name="Rectangle 9"/>
            <p:cNvSpPr>
              <a:spLocks noChangeArrowheads="1"/>
            </p:cNvSpPr>
            <p:nvPr/>
          </p:nvSpPr>
          <p:spPr bwMode="auto">
            <a:xfrm>
              <a:off x="2176" y="383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electrons</a:t>
              </a:r>
            </a:p>
          </p:txBody>
        </p:sp>
        <p:sp>
          <p:nvSpPr>
            <p:cNvPr id="9264" name="Line 10"/>
            <p:cNvSpPr>
              <a:spLocks noChangeShapeType="1"/>
            </p:cNvSpPr>
            <p:nvPr/>
          </p:nvSpPr>
          <p:spPr bwMode="auto">
            <a:xfrm>
              <a:off x="1792" y="401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356100" y="3554413"/>
            <a:ext cx="4398963" cy="3194050"/>
            <a:chOff x="2501" y="2176"/>
            <a:chExt cx="2771" cy="2012"/>
          </a:xfrm>
        </p:grpSpPr>
        <p:pic>
          <p:nvPicPr>
            <p:cNvPr id="9252" name="Picture 13" descr="j0389456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04" y="3522"/>
              <a:ext cx="668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53" name="Group 14"/>
            <p:cNvGrpSpPr>
              <a:grpSpLocks/>
            </p:cNvGrpSpPr>
            <p:nvPr/>
          </p:nvGrpSpPr>
          <p:grpSpPr bwMode="auto">
            <a:xfrm>
              <a:off x="2509" y="2176"/>
              <a:ext cx="2544" cy="1513"/>
              <a:chOff x="2509" y="2176"/>
              <a:chExt cx="2544" cy="1513"/>
            </a:xfrm>
          </p:grpSpPr>
          <p:sp>
            <p:nvSpPr>
              <p:cNvPr id="9259" name="Line 15"/>
              <p:cNvSpPr>
                <a:spLocks noChangeShapeType="1"/>
              </p:cNvSpPr>
              <p:nvPr/>
            </p:nvSpPr>
            <p:spPr bwMode="auto">
              <a:xfrm>
                <a:off x="2509" y="2378"/>
                <a:ext cx="1152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Line 16"/>
              <p:cNvSpPr>
                <a:spLocks noChangeShapeType="1"/>
              </p:cNvSpPr>
              <p:nvPr/>
            </p:nvSpPr>
            <p:spPr bwMode="auto">
              <a:xfrm flipV="1">
                <a:off x="3081" y="2176"/>
                <a:ext cx="0" cy="19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Line 17"/>
              <p:cNvSpPr>
                <a:spLocks noChangeShapeType="1"/>
              </p:cNvSpPr>
              <p:nvPr/>
            </p:nvSpPr>
            <p:spPr bwMode="auto">
              <a:xfrm>
                <a:off x="3080" y="2176"/>
                <a:ext cx="197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Line 18"/>
              <p:cNvSpPr>
                <a:spLocks noChangeShapeType="1"/>
              </p:cNvSpPr>
              <p:nvPr/>
            </p:nvSpPr>
            <p:spPr bwMode="auto">
              <a:xfrm>
                <a:off x="5052" y="2178"/>
                <a:ext cx="0" cy="151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54" name="Group 19"/>
            <p:cNvGrpSpPr>
              <a:grpSpLocks/>
            </p:cNvGrpSpPr>
            <p:nvPr/>
          </p:nvGrpSpPr>
          <p:grpSpPr bwMode="auto">
            <a:xfrm>
              <a:off x="2501" y="3457"/>
              <a:ext cx="2322" cy="232"/>
              <a:chOff x="2501" y="3457"/>
              <a:chExt cx="2322" cy="232"/>
            </a:xfrm>
          </p:grpSpPr>
          <p:sp>
            <p:nvSpPr>
              <p:cNvPr id="9255" name="Line 20"/>
              <p:cNvSpPr>
                <a:spLocks noChangeShapeType="1"/>
              </p:cNvSpPr>
              <p:nvPr/>
            </p:nvSpPr>
            <p:spPr bwMode="auto">
              <a:xfrm>
                <a:off x="2501" y="3457"/>
                <a:ext cx="115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Line 21"/>
              <p:cNvSpPr>
                <a:spLocks noChangeShapeType="1"/>
              </p:cNvSpPr>
              <p:nvPr/>
            </p:nvSpPr>
            <p:spPr bwMode="auto">
              <a:xfrm>
                <a:off x="3072" y="3457"/>
                <a:ext cx="0" cy="1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22"/>
              <p:cNvSpPr>
                <a:spLocks noChangeShapeType="1"/>
              </p:cNvSpPr>
              <p:nvPr/>
            </p:nvSpPr>
            <p:spPr bwMode="auto">
              <a:xfrm>
                <a:off x="3072" y="3632"/>
                <a:ext cx="1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Line 23"/>
              <p:cNvSpPr>
                <a:spLocks noChangeShapeType="1"/>
              </p:cNvSpPr>
              <p:nvPr/>
            </p:nvSpPr>
            <p:spPr bwMode="auto">
              <a:xfrm>
                <a:off x="4823" y="3631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039938" y="4452938"/>
            <a:ext cx="5365750" cy="288925"/>
            <a:chOff x="1042" y="2742"/>
            <a:chExt cx="3380" cy="182"/>
          </a:xfrm>
        </p:grpSpPr>
        <p:sp>
          <p:nvSpPr>
            <p:cNvPr id="9250" name="Line 25"/>
            <p:cNvSpPr>
              <a:spLocks noChangeShapeType="1"/>
            </p:cNvSpPr>
            <p:nvPr/>
          </p:nvSpPr>
          <p:spPr bwMode="auto">
            <a:xfrm>
              <a:off x="1042" y="2924"/>
              <a:ext cx="18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26"/>
            <p:cNvSpPr>
              <a:spLocks/>
            </p:cNvSpPr>
            <p:nvPr/>
          </p:nvSpPr>
          <p:spPr bwMode="auto">
            <a:xfrm>
              <a:off x="2907" y="2742"/>
              <a:ext cx="1515" cy="180"/>
            </a:xfrm>
            <a:custGeom>
              <a:avLst/>
              <a:gdLst>
                <a:gd name="T0" fmla="*/ 0 w 1515"/>
                <a:gd name="T1" fmla="*/ 180 h 180"/>
                <a:gd name="T2" fmla="*/ 516 w 1515"/>
                <a:gd name="T3" fmla="*/ 168 h 180"/>
                <a:gd name="T4" fmla="*/ 1032 w 1515"/>
                <a:gd name="T5" fmla="*/ 105 h 180"/>
                <a:gd name="T6" fmla="*/ 1515 w 1515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5"/>
                <a:gd name="T13" fmla="*/ 0 h 180"/>
                <a:gd name="T14" fmla="*/ 1515 w 1515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5" h="180">
                  <a:moveTo>
                    <a:pt x="0" y="180"/>
                  </a:moveTo>
                  <a:cubicBezTo>
                    <a:pt x="172" y="180"/>
                    <a:pt x="344" y="180"/>
                    <a:pt x="516" y="168"/>
                  </a:cubicBezTo>
                  <a:cubicBezTo>
                    <a:pt x="688" y="156"/>
                    <a:pt x="866" y="133"/>
                    <a:pt x="1032" y="105"/>
                  </a:cubicBezTo>
                  <a:cubicBezTo>
                    <a:pt x="1198" y="77"/>
                    <a:pt x="1356" y="38"/>
                    <a:pt x="151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4275138" y="3457575"/>
            <a:ext cx="1992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+ + + + + +</a:t>
            </a: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3990975" y="5451475"/>
            <a:ext cx="2528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–  –  –  –  –  –</a:t>
            </a:r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2032000" y="4737100"/>
            <a:ext cx="538480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670425" y="3892550"/>
            <a:ext cx="1212850" cy="1674813"/>
            <a:chOff x="2699" y="2389"/>
            <a:chExt cx="764" cy="1055"/>
          </a:xfrm>
        </p:grpSpPr>
        <p:sp>
          <p:nvSpPr>
            <p:cNvPr id="9246" name="Line 31"/>
            <p:cNvSpPr>
              <a:spLocks noChangeShapeType="1"/>
            </p:cNvSpPr>
            <p:nvPr/>
          </p:nvSpPr>
          <p:spPr bwMode="auto">
            <a:xfrm flipV="1">
              <a:off x="2949" y="2389"/>
              <a:ext cx="0" cy="1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2"/>
            <p:cNvSpPr>
              <a:spLocks noChangeShapeType="1"/>
            </p:cNvSpPr>
            <p:nvPr/>
          </p:nvSpPr>
          <p:spPr bwMode="auto">
            <a:xfrm flipV="1">
              <a:off x="3199" y="2389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3"/>
            <p:cNvSpPr>
              <a:spLocks noChangeShapeType="1"/>
            </p:cNvSpPr>
            <p:nvPr/>
          </p:nvSpPr>
          <p:spPr bwMode="auto">
            <a:xfrm flipV="1">
              <a:off x="2699" y="2393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4"/>
            <p:cNvSpPr>
              <a:spLocks noChangeShapeType="1"/>
            </p:cNvSpPr>
            <p:nvPr/>
          </p:nvSpPr>
          <p:spPr bwMode="auto">
            <a:xfrm flipV="1">
              <a:off x="3463" y="2389"/>
              <a:ext cx="0" cy="1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831975" y="3095625"/>
            <a:ext cx="2794000" cy="1227138"/>
            <a:chOff x="911" y="1887"/>
            <a:chExt cx="1760" cy="773"/>
          </a:xfrm>
        </p:grpSpPr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911" y="1887"/>
              <a:ext cx="1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solidFill>
                    <a:schemeClr val="tx1"/>
                  </a:solidFill>
                </a:rPr>
                <a:t>electric field lines</a:t>
              </a:r>
            </a:p>
          </p:txBody>
        </p:sp>
        <p:sp>
          <p:nvSpPr>
            <p:cNvPr id="9245" name="Line 37"/>
            <p:cNvSpPr>
              <a:spLocks noChangeShapeType="1"/>
            </p:cNvSpPr>
            <p:nvPr/>
          </p:nvSpPr>
          <p:spPr bwMode="auto">
            <a:xfrm>
              <a:off x="1856" y="2141"/>
              <a:ext cx="815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455613" y="3463925"/>
            <a:ext cx="7566025" cy="3265488"/>
            <a:chOff x="44" y="2119"/>
            <a:chExt cx="4766" cy="2057"/>
          </a:xfrm>
        </p:grpSpPr>
        <p:sp>
          <p:nvSpPr>
            <p:cNvPr id="9233" name="Rectangle 39"/>
            <p:cNvSpPr>
              <a:spLocks noChangeArrowheads="1"/>
            </p:cNvSpPr>
            <p:nvPr/>
          </p:nvSpPr>
          <p:spPr bwMode="auto">
            <a:xfrm>
              <a:off x="164" y="2119"/>
              <a:ext cx="13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>
                  <a:solidFill>
                    <a:schemeClr val="tx1"/>
                  </a:solidFill>
                </a:rPr>
                <a:t>“cathode rays”</a:t>
              </a:r>
            </a:p>
          </p:txBody>
        </p:sp>
        <p:sp>
          <p:nvSpPr>
            <p:cNvPr id="9234" name="Line 40"/>
            <p:cNvSpPr>
              <a:spLocks noChangeShapeType="1"/>
            </p:cNvSpPr>
            <p:nvPr/>
          </p:nvSpPr>
          <p:spPr bwMode="auto">
            <a:xfrm>
              <a:off x="782" y="2346"/>
              <a:ext cx="47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5" name="Group 41"/>
            <p:cNvGrpSpPr>
              <a:grpSpLocks/>
            </p:cNvGrpSpPr>
            <p:nvPr/>
          </p:nvGrpSpPr>
          <p:grpSpPr bwMode="auto">
            <a:xfrm>
              <a:off x="44" y="2494"/>
              <a:ext cx="4766" cy="1682"/>
              <a:chOff x="44" y="2494"/>
              <a:chExt cx="4766" cy="1682"/>
            </a:xfrm>
          </p:grpSpPr>
          <p:grpSp>
            <p:nvGrpSpPr>
              <p:cNvPr id="9236" name="Group 42"/>
              <p:cNvGrpSpPr>
                <a:grpSpLocks/>
              </p:cNvGrpSpPr>
              <p:nvPr/>
            </p:nvGrpSpPr>
            <p:grpSpPr bwMode="auto">
              <a:xfrm>
                <a:off x="44" y="2494"/>
                <a:ext cx="4766" cy="1682"/>
                <a:chOff x="44" y="2494"/>
                <a:chExt cx="4766" cy="1682"/>
              </a:xfrm>
            </p:grpSpPr>
            <p:sp>
              <p:nvSpPr>
                <p:cNvPr id="9238" name="AutoShape 43"/>
                <p:cNvSpPr>
                  <a:spLocks noChangeArrowheads="1"/>
                </p:cNvSpPr>
                <p:nvPr/>
              </p:nvSpPr>
              <p:spPr bwMode="auto">
                <a:xfrm>
                  <a:off x="1043" y="2494"/>
                  <a:ext cx="3767" cy="860"/>
                </a:xfrm>
                <a:prstGeom prst="flowChartTerminator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9" name="Line 44"/>
                <p:cNvSpPr>
                  <a:spLocks noChangeShapeType="1"/>
                </p:cNvSpPr>
                <p:nvPr/>
              </p:nvSpPr>
              <p:spPr bwMode="auto">
                <a:xfrm>
                  <a:off x="4425" y="2595"/>
                  <a:ext cx="0" cy="65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0" name="Rectangle 45"/>
                <p:cNvSpPr>
                  <a:spLocks noChangeArrowheads="1"/>
                </p:cNvSpPr>
                <p:nvPr/>
              </p:nvSpPr>
              <p:spPr bwMode="auto">
                <a:xfrm>
                  <a:off x="3158" y="3734"/>
                  <a:ext cx="141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0">
                      <a:solidFill>
                        <a:schemeClr val="tx1"/>
                      </a:solidFill>
                    </a:rPr>
                    <a:t>phosphorescent</a:t>
                  </a:r>
                </a:p>
                <a:p>
                  <a:r>
                    <a:rPr lang="en-US" sz="2000" b="0">
                      <a:solidFill>
                        <a:schemeClr val="tx1"/>
                      </a:solidFill>
                    </a:rPr>
                    <a:t>screen</a:t>
                  </a:r>
                </a:p>
              </p:txBody>
            </p:sp>
            <p:sp>
              <p:nvSpPr>
                <p:cNvPr id="924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32" y="3209"/>
                  <a:ext cx="338" cy="5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2" name="Rectangle 47"/>
                <p:cNvSpPr>
                  <a:spLocks noChangeArrowheads="1"/>
                </p:cNvSpPr>
                <p:nvPr/>
              </p:nvSpPr>
              <p:spPr bwMode="auto">
                <a:xfrm>
                  <a:off x="44" y="3376"/>
                  <a:ext cx="119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0">
                      <a:solidFill>
                        <a:schemeClr val="tx1"/>
                      </a:solidFill>
                    </a:rPr>
                    <a:t>Crooke’s tube</a:t>
                  </a:r>
                </a:p>
              </p:txBody>
            </p:sp>
            <p:sp>
              <p:nvSpPr>
                <p:cNvPr id="924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32" y="3144"/>
                  <a:ext cx="374" cy="2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7" name="AutoShape 49"/>
              <p:cNvSpPr>
                <a:spLocks noChangeArrowheads="1"/>
              </p:cNvSpPr>
              <p:nvPr/>
            </p:nvSpPr>
            <p:spPr bwMode="auto">
              <a:xfrm rot="5400000">
                <a:off x="1089" y="2843"/>
                <a:ext cx="73" cy="155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7026" name="AutoShape 50"/>
          <p:cNvSpPr>
            <a:spLocks noChangeArrowheads="1"/>
          </p:cNvSpPr>
          <p:nvPr/>
        </p:nvSpPr>
        <p:spPr bwMode="auto">
          <a:xfrm>
            <a:off x="7219950" y="460375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27" name="AutoShape 51"/>
          <p:cNvSpPr>
            <a:spLocks noChangeArrowheads="1"/>
          </p:cNvSpPr>
          <p:nvPr/>
        </p:nvSpPr>
        <p:spPr bwMode="auto">
          <a:xfrm>
            <a:off x="7213600" y="4305300"/>
            <a:ext cx="2540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32" name="Picture 54" descr="thomps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7388" y="488950"/>
            <a:ext cx="32512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127003" grpId="0"/>
      <p:bldP spid="127004" grpId="0"/>
      <p:bldP spid="127005" grpId="0" animBg="1"/>
      <p:bldP spid="127005" grpId="1" animBg="1"/>
      <p:bldP spid="127026" grpId="0" animBg="1"/>
      <p:bldP spid="127026" grpId="1" animBg="1"/>
      <p:bldP spid="1270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9250" y="317500"/>
            <a:ext cx="6248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Since atom was known to be</a:t>
            </a:r>
          </a:p>
          <a:p>
            <a:pPr algn="l"/>
            <a:r>
              <a:rPr lang="en-US" b="0"/>
              <a:t>electrically neutral, he proposed the </a:t>
            </a:r>
            <a:r>
              <a:rPr lang="en-US" b="0" u="sng"/>
              <a:t>plum pudding model</a:t>
            </a:r>
            <a:r>
              <a:rPr lang="en-US" b="0"/>
              <a:t>. 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891213" y="5486400"/>
            <a:ext cx="2895600" cy="1066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Thomson’s plum pudding model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82638" y="1970088"/>
            <a:ext cx="522446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-- Equal quantities of (+) and (–)</a:t>
            </a:r>
          </a:p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   charge distributed uniformly</a:t>
            </a:r>
          </a:p>
          <a:p>
            <a:pPr algn="l"/>
            <a:r>
              <a:rPr lang="en-US" b="0">
                <a:ea typeface="Times New Roman" pitchFamily="18" charset="0"/>
                <a:cs typeface="Arial" pitchFamily="34" charset="0"/>
              </a:rPr>
              <a:t>   in atom. 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749300" y="3419475"/>
            <a:ext cx="4975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(+) is ~2000X more massive</a:t>
            </a:r>
          </a:p>
          <a:p>
            <a:pPr algn="l"/>
            <a:r>
              <a:rPr lang="en-US" b="0"/>
              <a:t>    than (–).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4875" y="4291013"/>
            <a:ext cx="4114800" cy="2346325"/>
            <a:chOff x="912" y="2976"/>
            <a:chExt cx="2076" cy="1184"/>
          </a:xfrm>
        </p:grpSpPr>
        <p:sp>
          <p:nvSpPr>
            <p:cNvPr id="10273" name="Rectangle 9"/>
            <p:cNvSpPr>
              <a:spLocks noChangeArrowheads="1"/>
            </p:cNvSpPr>
            <p:nvPr/>
          </p:nvSpPr>
          <p:spPr bwMode="auto">
            <a:xfrm>
              <a:off x="912" y="3383"/>
              <a:ext cx="960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(plum</a:t>
              </a:r>
            </a:p>
            <a:p>
              <a:r>
                <a:rPr lang="en-US" sz="2000">
                  <a:solidFill>
                    <a:schemeClr val="tx1"/>
                  </a:solidFill>
                </a:rPr>
                <a:t>pudding)</a:t>
              </a:r>
            </a:p>
          </p:txBody>
        </p:sp>
        <p:pic>
          <p:nvPicPr>
            <p:cNvPr id="10274" name="Picture 10" descr="dog-christmas-pud-s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44" y="2976"/>
              <a:ext cx="1044" cy="1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89650" y="2898775"/>
            <a:ext cx="2879725" cy="2387600"/>
            <a:chOff x="3854" y="1862"/>
            <a:chExt cx="1814" cy="1504"/>
          </a:xfrm>
        </p:grpSpPr>
        <p:sp>
          <p:nvSpPr>
            <p:cNvPr id="10249" name="Text Box 12"/>
            <p:cNvSpPr txBox="1">
              <a:spLocks noChangeArrowheads="1"/>
            </p:cNvSpPr>
            <p:nvPr/>
          </p:nvSpPr>
          <p:spPr bwMode="auto">
            <a:xfrm>
              <a:off x="4023" y="2304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0" name="Text Box 13"/>
            <p:cNvSpPr txBox="1">
              <a:spLocks noChangeArrowheads="1"/>
            </p:cNvSpPr>
            <p:nvPr/>
          </p:nvSpPr>
          <p:spPr bwMode="auto">
            <a:xfrm>
              <a:off x="4959" y="266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1" name="Text Box 14"/>
            <p:cNvSpPr txBox="1">
              <a:spLocks noChangeArrowheads="1"/>
            </p:cNvSpPr>
            <p:nvPr/>
          </p:nvSpPr>
          <p:spPr bwMode="auto">
            <a:xfrm>
              <a:off x="4527" y="2880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2" name="Text Box 15"/>
            <p:cNvSpPr txBox="1">
              <a:spLocks noChangeArrowheads="1"/>
            </p:cNvSpPr>
            <p:nvPr/>
          </p:nvSpPr>
          <p:spPr bwMode="auto">
            <a:xfrm>
              <a:off x="4728" y="1872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3" name="Text Box 16"/>
            <p:cNvSpPr txBox="1">
              <a:spLocks noChangeArrowheads="1"/>
            </p:cNvSpPr>
            <p:nvPr/>
          </p:nvSpPr>
          <p:spPr bwMode="auto">
            <a:xfrm>
              <a:off x="4383" y="2448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4239" y="1965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4119" y="2736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4455" y="2088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7" name="Text Box 20"/>
            <p:cNvSpPr txBox="1">
              <a:spLocks noChangeArrowheads="1"/>
            </p:cNvSpPr>
            <p:nvPr/>
          </p:nvSpPr>
          <p:spPr bwMode="auto">
            <a:xfrm>
              <a:off x="4959" y="2016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8" name="Text Box 21"/>
            <p:cNvSpPr txBox="1">
              <a:spLocks noChangeArrowheads="1"/>
            </p:cNvSpPr>
            <p:nvPr/>
          </p:nvSpPr>
          <p:spPr bwMode="auto">
            <a:xfrm>
              <a:off x="5085" y="2307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59" name="Text Box 22"/>
            <p:cNvSpPr txBox="1">
              <a:spLocks noChangeArrowheads="1"/>
            </p:cNvSpPr>
            <p:nvPr/>
          </p:nvSpPr>
          <p:spPr bwMode="auto">
            <a:xfrm>
              <a:off x="4887" y="2736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0" name="Text Box 23"/>
            <p:cNvSpPr txBox="1">
              <a:spLocks noChangeArrowheads="1"/>
            </p:cNvSpPr>
            <p:nvPr/>
          </p:nvSpPr>
          <p:spPr bwMode="auto">
            <a:xfrm>
              <a:off x="4671" y="2304"/>
              <a:ext cx="36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4800" b="0">
                  <a:solidFill>
                    <a:schemeClr val="tx1"/>
                  </a:solidFill>
                </a:rPr>
                <a:t>+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1" name="Text Box 24"/>
            <p:cNvSpPr txBox="1">
              <a:spLocks noChangeArrowheads="1"/>
            </p:cNvSpPr>
            <p:nvPr/>
          </p:nvSpPr>
          <p:spPr bwMode="auto">
            <a:xfrm>
              <a:off x="4743" y="288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2" name="Text Box 25"/>
            <p:cNvSpPr txBox="1">
              <a:spLocks noChangeArrowheads="1"/>
            </p:cNvSpPr>
            <p:nvPr/>
          </p:nvSpPr>
          <p:spPr bwMode="auto">
            <a:xfrm>
              <a:off x="4959" y="237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3" name="Text Box 26"/>
            <p:cNvSpPr txBox="1">
              <a:spLocks noChangeArrowheads="1"/>
            </p:cNvSpPr>
            <p:nvPr/>
          </p:nvSpPr>
          <p:spPr bwMode="auto">
            <a:xfrm>
              <a:off x="4383" y="295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4" name="Text Box 27"/>
            <p:cNvSpPr txBox="1">
              <a:spLocks noChangeArrowheads="1"/>
            </p:cNvSpPr>
            <p:nvPr/>
          </p:nvSpPr>
          <p:spPr bwMode="auto">
            <a:xfrm>
              <a:off x="4059" y="2688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5" name="Text Box 28"/>
            <p:cNvSpPr txBox="1">
              <a:spLocks noChangeArrowheads="1"/>
            </p:cNvSpPr>
            <p:nvPr/>
          </p:nvSpPr>
          <p:spPr bwMode="auto">
            <a:xfrm>
              <a:off x="4671" y="266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6" name="Text Box 29"/>
            <p:cNvSpPr txBox="1">
              <a:spLocks noChangeArrowheads="1"/>
            </p:cNvSpPr>
            <p:nvPr/>
          </p:nvSpPr>
          <p:spPr bwMode="auto">
            <a:xfrm>
              <a:off x="4344" y="240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7" name="Text Box 30"/>
            <p:cNvSpPr txBox="1">
              <a:spLocks noChangeArrowheads="1"/>
            </p:cNvSpPr>
            <p:nvPr/>
          </p:nvSpPr>
          <p:spPr bwMode="auto">
            <a:xfrm>
              <a:off x="4536" y="199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8" name="Text Box 31"/>
            <p:cNvSpPr txBox="1">
              <a:spLocks noChangeArrowheads="1"/>
            </p:cNvSpPr>
            <p:nvPr/>
          </p:nvSpPr>
          <p:spPr bwMode="auto">
            <a:xfrm>
              <a:off x="4095" y="216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69" name="Text Box 32"/>
            <p:cNvSpPr txBox="1">
              <a:spLocks noChangeArrowheads="1"/>
            </p:cNvSpPr>
            <p:nvPr/>
          </p:nvSpPr>
          <p:spPr bwMode="auto">
            <a:xfrm>
              <a:off x="4743" y="223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70" name="Text Box 33"/>
            <p:cNvSpPr txBox="1">
              <a:spLocks noChangeArrowheads="1"/>
            </p:cNvSpPr>
            <p:nvPr/>
          </p:nvSpPr>
          <p:spPr bwMode="auto">
            <a:xfrm>
              <a:off x="4311" y="273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0">
                  <a:solidFill>
                    <a:schemeClr val="tx1"/>
                  </a:solidFill>
                </a:rPr>
                <a:t>–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71" name="AutoShape 34"/>
            <p:cNvSpPr>
              <a:spLocks noChangeArrowheads="1"/>
            </p:cNvSpPr>
            <p:nvPr/>
          </p:nvSpPr>
          <p:spPr bwMode="auto">
            <a:xfrm>
              <a:off x="3854" y="1862"/>
              <a:ext cx="1602" cy="1504"/>
            </a:xfrm>
            <a:prstGeom prst="cloudCallout">
              <a:avLst>
                <a:gd name="adj1" fmla="val 58241"/>
                <a:gd name="adj2" fmla="val 3484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0272" name="Oval 35"/>
            <p:cNvSpPr>
              <a:spLocks noChangeArrowheads="1"/>
            </p:cNvSpPr>
            <p:nvPr/>
          </p:nvSpPr>
          <p:spPr bwMode="auto">
            <a:xfrm>
              <a:off x="5240" y="2850"/>
              <a:ext cx="428" cy="4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8" name="Picture 40" descr="Jj-thoms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138" y="185738"/>
            <a:ext cx="22510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12800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830</Words>
  <Application>Microsoft Office PowerPoint</Application>
  <PresentationFormat>On-screen Show (4:3)</PresentationFormat>
  <Paragraphs>215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McLean County Unit 5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UNIT5</dc:creator>
  <cp:lastModifiedBy>Bergmann, John</cp:lastModifiedBy>
  <cp:revision>88</cp:revision>
  <dcterms:created xsi:type="dcterms:W3CDTF">2008-04-21T12:43:42Z</dcterms:created>
  <dcterms:modified xsi:type="dcterms:W3CDTF">2012-06-13T23:47:30Z</dcterms:modified>
</cp:coreProperties>
</file>