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75" r:id="rId3"/>
    <p:sldId id="352" r:id="rId4"/>
    <p:sldId id="353" r:id="rId5"/>
    <p:sldId id="347" r:id="rId6"/>
    <p:sldId id="348" r:id="rId7"/>
    <p:sldId id="349" r:id="rId8"/>
    <p:sldId id="276" r:id="rId9"/>
    <p:sldId id="277" r:id="rId10"/>
    <p:sldId id="355" r:id="rId11"/>
    <p:sldId id="329" r:id="rId1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C00FF"/>
    <a:srgbClr val="61F3F7"/>
    <a:srgbClr val="A50021"/>
    <a:srgbClr val="009900"/>
    <a:srgbClr val="00CC00"/>
    <a:srgbClr val="00006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230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62366E4-8714-4BF5-B695-58DD6657FF33}" type="datetimeFigureOut">
              <a:rPr lang="en-US"/>
              <a:pPr>
                <a:defRPr/>
              </a:pPr>
              <a:t>8/29/2012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1D0338-E4FF-4F1A-BF73-B8184E637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13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DBE55-4BD0-41C4-9BFF-D1D9FD314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5675-39AA-48AD-B416-0C1C37499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61313-6E41-4177-80BD-C892BCE183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2DDBF-2354-4350-A8E4-F5498C482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29E5E-CC13-42AB-87A4-350BF21CC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D36CE-AC1E-429C-8708-87C5D0149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1E94C-58AB-4244-BD3A-8E4C8949B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B66B7-1DD9-4BDD-B070-E1A6A16B6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5769A-95A1-4E78-A579-DD040764F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D09BF-31CC-4163-BF4F-E657AAFA7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35E58-1FE0-4C94-8C3B-536934E4C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E1C305A-3E04-4083-9BBC-21BC7D126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ChangeArrowheads="1"/>
          </p:cNvSpPr>
          <p:nvPr/>
        </p:nvSpPr>
        <p:spPr bwMode="auto">
          <a:xfrm>
            <a:off x="438150" y="454025"/>
            <a:ext cx="3303588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electronic charge =</a:t>
            </a:r>
            <a:r>
              <a:rPr lang="en-US"/>
              <a:t> 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698875" y="454025"/>
            <a:ext cx="2608263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1.602 x 10</a:t>
            </a:r>
            <a:r>
              <a:rPr lang="en-US" b="0" baseline="30000">
                <a:solidFill>
                  <a:schemeClr val="tx1"/>
                </a:solidFill>
              </a:rPr>
              <a:t>–19</a:t>
            </a:r>
            <a:r>
              <a:rPr lang="en-US" b="0">
                <a:solidFill>
                  <a:schemeClr val="tx1"/>
                </a:solidFill>
              </a:rPr>
              <a:t> 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98475" y="1238250"/>
            <a:ext cx="8043863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In chemistry, charges are expressed as unitless</a:t>
            </a:r>
          </a:p>
          <a:p>
            <a:pPr algn="l"/>
            <a:r>
              <a:rPr lang="en-US" b="0"/>
              <a:t>   multiples of this value, not in C.</a:t>
            </a:r>
            <a:r>
              <a:rPr lang="en-US"/>
              <a:t> 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1400175" y="2281238"/>
            <a:ext cx="97472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e.g.,</a:t>
            </a:r>
            <a:r>
              <a:rPr lang="en-US"/>
              <a:t> 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2289175" y="2282825"/>
            <a:ext cx="6357938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2+ (as in Ca</a:t>
            </a:r>
            <a:r>
              <a:rPr lang="en-US" b="0" baseline="30000">
                <a:solidFill>
                  <a:schemeClr val="tx1"/>
                </a:solidFill>
              </a:rPr>
              <a:t>2+</a:t>
            </a:r>
            <a:r>
              <a:rPr lang="en-US" b="0">
                <a:solidFill>
                  <a:schemeClr val="tx1"/>
                </a:solidFill>
              </a:rPr>
              <a:t>), not  2 (1.602 x 10</a:t>
            </a:r>
            <a:r>
              <a:rPr lang="en-US" b="0" baseline="30000">
                <a:solidFill>
                  <a:schemeClr val="tx1"/>
                </a:solidFill>
              </a:rPr>
              <a:t>–19</a:t>
            </a:r>
            <a:r>
              <a:rPr lang="en-US" b="0">
                <a:solidFill>
                  <a:schemeClr val="tx1"/>
                </a:solidFill>
              </a:rPr>
              <a:t> C)</a:t>
            </a:r>
          </a:p>
          <a:p>
            <a:pPr algn="l"/>
            <a:r>
              <a:rPr lang="en-US" b="0">
                <a:solidFill>
                  <a:schemeClr val="tx1"/>
                </a:solidFill>
              </a:rPr>
              <a:t>			= 3.204 x 10</a:t>
            </a:r>
            <a:r>
              <a:rPr lang="en-US" b="0" baseline="30000">
                <a:solidFill>
                  <a:schemeClr val="tx1"/>
                </a:solidFill>
              </a:rPr>
              <a:t>–19</a:t>
            </a:r>
            <a:r>
              <a:rPr lang="en-US" b="0">
                <a:solidFill>
                  <a:schemeClr val="tx1"/>
                </a:solidFill>
              </a:rPr>
              <a:t> 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01650" y="3316288"/>
            <a:ext cx="8399463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</a:t>
            </a:r>
            <a:r>
              <a:rPr lang="en-US" b="0" u="sng"/>
              <a:t>atomic mass unit</a:t>
            </a:r>
            <a:r>
              <a:rPr lang="en-US" b="0"/>
              <a:t> (amu): used to measure masses</a:t>
            </a:r>
          </a:p>
          <a:p>
            <a:pPr algn="l"/>
            <a:r>
              <a:rPr lang="en-US" b="0"/>
              <a:t>		of atoms and subatomic particles</a:t>
            </a:r>
            <a:r>
              <a:rPr lang="en-US"/>
              <a:t> 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1279525" y="4349750"/>
            <a:ext cx="3795713" cy="1373188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1 p</a:t>
            </a:r>
            <a:r>
              <a:rPr lang="en-US" b="0" baseline="30000"/>
              <a:t>+</a:t>
            </a:r>
            <a:r>
              <a:rPr lang="en-US" b="0"/>
              <a:t> = 1.0073 amu</a:t>
            </a:r>
          </a:p>
          <a:p>
            <a:pPr algn="l"/>
            <a:r>
              <a:rPr lang="en-US" b="0"/>
              <a:t>1 n</a:t>
            </a:r>
            <a:r>
              <a:rPr lang="en-US" b="0" baseline="30000"/>
              <a:t>0</a:t>
            </a:r>
            <a:r>
              <a:rPr lang="en-US" b="0"/>
              <a:t> = 1.0087 amu</a:t>
            </a:r>
          </a:p>
          <a:p>
            <a:pPr algn="l"/>
            <a:r>
              <a:rPr lang="en-US" b="0"/>
              <a:t>1 e</a:t>
            </a:r>
            <a:r>
              <a:rPr lang="en-US" b="0" baseline="30000"/>
              <a:t>–</a:t>
            </a:r>
            <a:r>
              <a:rPr lang="en-US" b="0"/>
              <a:t> = 0.0005486 amu</a:t>
            </a:r>
            <a:r>
              <a:rPr lang="en-US"/>
              <a:t> 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587500" y="5935663"/>
            <a:ext cx="218440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Conversion:</a:t>
            </a:r>
            <a:r>
              <a:rPr lang="en-US"/>
              <a:t> 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3684588" y="5935663"/>
            <a:ext cx="3611562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1 g = 6.02 x 10</a:t>
            </a:r>
            <a:r>
              <a:rPr lang="en-US" b="0" baseline="30000">
                <a:solidFill>
                  <a:schemeClr val="tx1"/>
                </a:solidFill>
              </a:rPr>
              <a:t>23</a:t>
            </a:r>
            <a:r>
              <a:rPr lang="en-US" b="0">
                <a:solidFill>
                  <a:schemeClr val="tx1"/>
                </a:solidFill>
              </a:rPr>
              <a:t> amu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405313" y="4418013"/>
            <a:ext cx="4249737" cy="842962"/>
            <a:chOff x="4381995" y="4417621"/>
            <a:chExt cx="4249422" cy="843148"/>
          </a:xfrm>
        </p:grpSpPr>
        <p:sp>
          <p:nvSpPr>
            <p:cNvPr id="17420" name="Right Brace 10"/>
            <p:cNvSpPr>
              <a:spLocks/>
            </p:cNvSpPr>
            <p:nvPr/>
          </p:nvSpPr>
          <p:spPr bwMode="auto">
            <a:xfrm>
              <a:off x="4381995" y="4417621"/>
              <a:ext cx="285008" cy="843148"/>
            </a:xfrm>
            <a:prstGeom prst="rightBrace">
              <a:avLst>
                <a:gd name="adj1" fmla="val 8327"/>
                <a:gd name="adj2" fmla="val 500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421" name="Rectangle 16"/>
            <p:cNvSpPr>
              <a:spLocks noChangeArrowheads="1"/>
            </p:cNvSpPr>
            <p:nvPr/>
          </p:nvSpPr>
          <p:spPr bwMode="auto">
            <a:xfrm>
              <a:off x="4812743" y="4556072"/>
              <a:ext cx="3818674" cy="523220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>
                  <a:solidFill>
                    <a:schemeClr val="tx1"/>
                  </a:solidFill>
                </a:rPr>
                <a:t>i.e., m</a:t>
              </a:r>
              <a:r>
                <a:rPr lang="en-US" b="0" baseline="-25000">
                  <a:solidFill>
                    <a:schemeClr val="tx1"/>
                  </a:solidFill>
                </a:rPr>
                <a:t>p+</a:t>
              </a:r>
              <a:r>
                <a:rPr lang="en-US" b="0">
                  <a:solidFill>
                    <a:schemeClr val="tx1"/>
                  </a:solidFill>
                </a:rPr>
                <a:t> = m</a:t>
              </a:r>
              <a:r>
                <a:rPr lang="en-US" b="0" baseline="-25000">
                  <a:solidFill>
                    <a:schemeClr val="tx1"/>
                  </a:solidFill>
                </a:rPr>
                <a:t>n0</a:t>
              </a:r>
              <a:r>
                <a:rPr lang="en-US" b="0">
                  <a:solidFill>
                    <a:schemeClr val="tx1"/>
                  </a:solidFill>
                </a:rPr>
                <a:t> = 1 amu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422" name="Rectangle 16"/>
            <p:cNvSpPr>
              <a:spLocks noChangeArrowheads="1"/>
            </p:cNvSpPr>
            <p:nvPr/>
          </p:nvSpPr>
          <p:spPr bwMode="auto">
            <a:xfrm>
              <a:off x="6130904" y="4425445"/>
              <a:ext cx="394660" cy="523220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>
                  <a:solidFill>
                    <a:schemeClr val="tx1"/>
                  </a:solidFill>
                </a:rPr>
                <a:t>~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423" name="Rectangle 16"/>
            <p:cNvSpPr>
              <a:spLocks noChangeArrowheads="1"/>
            </p:cNvSpPr>
            <p:nvPr/>
          </p:nvSpPr>
          <p:spPr bwMode="auto">
            <a:xfrm>
              <a:off x="7092805" y="4425445"/>
              <a:ext cx="394660" cy="523220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>
                  <a:solidFill>
                    <a:schemeClr val="tx1"/>
                  </a:solidFill>
                </a:rPr>
                <a:t>~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4932363" y="4040188"/>
            <a:ext cx="1441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rgbClr val="000066"/>
                </a:solidFill>
              </a:rPr>
              <a:t>mono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09588" y="138113"/>
            <a:ext cx="8234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Nomenclature of Binary Molecular Compounds </a:t>
            </a: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1527175" y="2478088"/>
            <a:ext cx="5707063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0"/>
              <a:t>Use Greek prefixes to indicate how</a:t>
            </a:r>
          </a:p>
          <a:p>
            <a:r>
              <a:rPr lang="en-US" b="0"/>
              <a:t>many atoms of each element, but</a:t>
            </a:r>
          </a:p>
          <a:p>
            <a:r>
              <a:rPr lang="en-US" b="0"/>
              <a:t>don’t use “mono” on first element.  </a:t>
            </a:r>
          </a:p>
        </p:txBody>
      </p:sp>
      <p:grpSp>
        <p:nvGrpSpPr>
          <p:cNvPr id="26629" name="Group 141"/>
          <p:cNvGrpSpPr>
            <a:grpSpLocks/>
          </p:cNvGrpSpPr>
          <p:nvPr/>
        </p:nvGrpSpPr>
        <p:grpSpPr bwMode="auto">
          <a:xfrm>
            <a:off x="4529138" y="706438"/>
            <a:ext cx="4260850" cy="1657350"/>
            <a:chOff x="4529138" y="706438"/>
            <a:chExt cx="4260850" cy="1657350"/>
          </a:xfrm>
        </p:grpSpPr>
        <p:sp>
          <p:nvSpPr>
            <p:cNvPr id="26657" name="Rectangle 10"/>
            <p:cNvSpPr>
              <a:spLocks noChangeArrowheads="1"/>
            </p:cNvSpPr>
            <p:nvPr/>
          </p:nvSpPr>
          <p:spPr bwMode="auto">
            <a:xfrm>
              <a:off x="5238959" y="1416593"/>
              <a:ext cx="236928" cy="947195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Rectangle 11"/>
            <p:cNvSpPr>
              <a:spLocks noChangeArrowheads="1"/>
            </p:cNvSpPr>
            <p:nvPr/>
          </p:nvSpPr>
          <p:spPr bwMode="auto">
            <a:xfrm>
              <a:off x="5475887" y="1416593"/>
              <a:ext cx="236928" cy="947195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Rectangle 12"/>
            <p:cNvSpPr>
              <a:spLocks noChangeArrowheads="1"/>
            </p:cNvSpPr>
            <p:nvPr/>
          </p:nvSpPr>
          <p:spPr bwMode="auto">
            <a:xfrm>
              <a:off x="5712814" y="1416593"/>
              <a:ext cx="236928" cy="947195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Rectangle 13"/>
            <p:cNvSpPr>
              <a:spLocks noChangeArrowheads="1"/>
            </p:cNvSpPr>
            <p:nvPr/>
          </p:nvSpPr>
          <p:spPr bwMode="auto">
            <a:xfrm>
              <a:off x="5949742" y="1416593"/>
              <a:ext cx="235965" cy="947195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Rectangle 14"/>
            <p:cNvSpPr>
              <a:spLocks noChangeArrowheads="1"/>
            </p:cNvSpPr>
            <p:nvPr/>
          </p:nvSpPr>
          <p:spPr bwMode="auto">
            <a:xfrm>
              <a:off x="4766066" y="943478"/>
              <a:ext cx="236928" cy="142031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Rectangle 15"/>
            <p:cNvSpPr>
              <a:spLocks noChangeArrowheads="1"/>
            </p:cNvSpPr>
            <p:nvPr/>
          </p:nvSpPr>
          <p:spPr bwMode="auto">
            <a:xfrm>
              <a:off x="4529138" y="706438"/>
              <a:ext cx="236928" cy="16573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Rectangle 16"/>
            <p:cNvSpPr>
              <a:spLocks noChangeArrowheads="1"/>
            </p:cNvSpPr>
            <p:nvPr/>
          </p:nvSpPr>
          <p:spPr bwMode="auto">
            <a:xfrm>
              <a:off x="6185707" y="1416593"/>
              <a:ext cx="236928" cy="947195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Rectangle 17"/>
            <p:cNvSpPr>
              <a:spLocks noChangeArrowheads="1"/>
            </p:cNvSpPr>
            <p:nvPr/>
          </p:nvSpPr>
          <p:spPr bwMode="auto">
            <a:xfrm>
              <a:off x="6422635" y="1416593"/>
              <a:ext cx="236928" cy="947195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Rectangle 18"/>
            <p:cNvSpPr>
              <a:spLocks noChangeArrowheads="1"/>
            </p:cNvSpPr>
            <p:nvPr/>
          </p:nvSpPr>
          <p:spPr bwMode="auto">
            <a:xfrm>
              <a:off x="7133419" y="1416593"/>
              <a:ext cx="235965" cy="71015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6" name="Rectangle 19"/>
            <p:cNvSpPr>
              <a:spLocks noChangeArrowheads="1"/>
            </p:cNvSpPr>
            <p:nvPr/>
          </p:nvSpPr>
          <p:spPr bwMode="auto">
            <a:xfrm>
              <a:off x="7369384" y="943478"/>
              <a:ext cx="236928" cy="1183271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7" name="Rectangle 20"/>
            <p:cNvSpPr>
              <a:spLocks noChangeArrowheads="1"/>
            </p:cNvSpPr>
            <p:nvPr/>
          </p:nvSpPr>
          <p:spPr bwMode="auto">
            <a:xfrm>
              <a:off x="7606312" y="943478"/>
              <a:ext cx="236928" cy="118327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8" name="Rectangle 21"/>
            <p:cNvSpPr>
              <a:spLocks noChangeArrowheads="1"/>
            </p:cNvSpPr>
            <p:nvPr/>
          </p:nvSpPr>
          <p:spPr bwMode="auto">
            <a:xfrm>
              <a:off x="7843239" y="943478"/>
              <a:ext cx="236928" cy="118327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9" name="Rectangle 22"/>
            <p:cNvSpPr>
              <a:spLocks noChangeArrowheads="1"/>
            </p:cNvSpPr>
            <p:nvPr/>
          </p:nvSpPr>
          <p:spPr bwMode="auto">
            <a:xfrm>
              <a:off x="8080167" y="943478"/>
              <a:ext cx="235965" cy="118327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Rectangle 23"/>
            <p:cNvSpPr>
              <a:spLocks noChangeArrowheads="1"/>
            </p:cNvSpPr>
            <p:nvPr/>
          </p:nvSpPr>
          <p:spPr bwMode="auto">
            <a:xfrm>
              <a:off x="8316132" y="943478"/>
              <a:ext cx="236928" cy="118327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Rectangle 24"/>
            <p:cNvSpPr>
              <a:spLocks noChangeArrowheads="1"/>
            </p:cNvSpPr>
            <p:nvPr/>
          </p:nvSpPr>
          <p:spPr bwMode="auto">
            <a:xfrm>
              <a:off x="8553060" y="943478"/>
              <a:ext cx="236928" cy="118327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2" name="Rectangle 25"/>
            <p:cNvSpPr>
              <a:spLocks noChangeArrowheads="1"/>
            </p:cNvSpPr>
            <p:nvPr/>
          </p:nvSpPr>
          <p:spPr bwMode="auto">
            <a:xfrm>
              <a:off x="6896491" y="1416593"/>
              <a:ext cx="236928" cy="71015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Rectangle 26"/>
            <p:cNvSpPr>
              <a:spLocks noChangeArrowheads="1"/>
            </p:cNvSpPr>
            <p:nvPr/>
          </p:nvSpPr>
          <p:spPr bwMode="auto">
            <a:xfrm>
              <a:off x="6659563" y="1416593"/>
              <a:ext cx="236928" cy="710155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Rectangle 27"/>
            <p:cNvSpPr>
              <a:spLocks noChangeArrowheads="1"/>
            </p:cNvSpPr>
            <p:nvPr/>
          </p:nvSpPr>
          <p:spPr bwMode="auto">
            <a:xfrm>
              <a:off x="4766066" y="1416593"/>
              <a:ext cx="4023922" cy="23704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5" name="Rectangle 28"/>
            <p:cNvSpPr>
              <a:spLocks noChangeArrowheads="1"/>
            </p:cNvSpPr>
            <p:nvPr/>
          </p:nvSpPr>
          <p:spPr bwMode="auto">
            <a:xfrm>
              <a:off x="4529138" y="1653633"/>
              <a:ext cx="4260850" cy="2360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Rectangle 29"/>
            <p:cNvSpPr>
              <a:spLocks noChangeArrowheads="1"/>
            </p:cNvSpPr>
            <p:nvPr/>
          </p:nvSpPr>
          <p:spPr bwMode="auto">
            <a:xfrm>
              <a:off x="4766066" y="1889709"/>
              <a:ext cx="4023922" cy="23704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Rectangle 30"/>
            <p:cNvSpPr>
              <a:spLocks noChangeArrowheads="1"/>
            </p:cNvSpPr>
            <p:nvPr/>
          </p:nvSpPr>
          <p:spPr bwMode="auto">
            <a:xfrm>
              <a:off x="7369384" y="1179554"/>
              <a:ext cx="1420604" cy="23704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Rectangle 31"/>
            <p:cNvSpPr>
              <a:spLocks noChangeArrowheads="1"/>
            </p:cNvSpPr>
            <p:nvPr/>
          </p:nvSpPr>
          <p:spPr bwMode="auto">
            <a:xfrm>
              <a:off x="4529138" y="706438"/>
              <a:ext cx="236928" cy="23704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Rectangle 32"/>
            <p:cNvSpPr>
              <a:spLocks noChangeArrowheads="1"/>
            </p:cNvSpPr>
            <p:nvPr/>
          </p:nvSpPr>
          <p:spPr bwMode="auto">
            <a:xfrm>
              <a:off x="4529138" y="943478"/>
              <a:ext cx="473856" cy="236076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0" name="Rectangle 33"/>
            <p:cNvSpPr>
              <a:spLocks noChangeArrowheads="1"/>
            </p:cNvSpPr>
            <p:nvPr/>
          </p:nvSpPr>
          <p:spPr bwMode="auto">
            <a:xfrm>
              <a:off x="5002994" y="1416593"/>
              <a:ext cx="235965" cy="947195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1" name="Rectangle 34"/>
            <p:cNvSpPr>
              <a:spLocks noChangeArrowheads="1"/>
            </p:cNvSpPr>
            <p:nvPr/>
          </p:nvSpPr>
          <p:spPr bwMode="auto">
            <a:xfrm>
              <a:off x="4529138" y="1416593"/>
              <a:ext cx="236928" cy="947195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2" name="Rectangle 35"/>
            <p:cNvSpPr>
              <a:spLocks noChangeArrowheads="1"/>
            </p:cNvSpPr>
            <p:nvPr/>
          </p:nvSpPr>
          <p:spPr bwMode="auto">
            <a:xfrm>
              <a:off x="4529138" y="2126748"/>
              <a:ext cx="236928" cy="23704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3" name="Rectangle 36"/>
            <p:cNvSpPr>
              <a:spLocks noChangeArrowheads="1"/>
            </p:cNvSpPr>
            <p:nvPr/>
          </p:nvSpPr>
          <p:spPr bwMode="auto">
            <a:xfrm>
              <a:off x="8553060" y="706438"/>
              <a:ext cx="236928" cy="23704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4" name="Rectangle 37"/>
            <p:cNvSpPr>
              <a:spLocks noChangeArrowheads="1"/>
            </p:cNvSpPr>
            <p:nvPr/>
          </p:nvSpPr>
          <p:spPr bwMode="auto">
            <a:xfrm>
              <a:off x="4529138" y="2126748"/>
              <a:ext cx="236928" cy="23704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5" name="Rectangle 38"/>
            <p:cNvSpPr>
              <a:spLocks noChangeArrowheads="1"/>
            </p:cNvSpPr>
            <p:nvPr/>
          </p:nvSpPr>
          <p:spPr bwMode="auto">
            <a:xfrm>
              <a:off x="4766066" y="2126748"/>
              <a:ext cx="236928" cy="23704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6" name="Rectangle 39"/>
            <p:cNvSpPr>
              <a:spLocks noChangeArrowheads="1"/>
            </p:cNvSpPr>
            <p:nvPr/>
          </p:nvSpPr>
          <p:spPr bwMode="auto">
            <a:xfrm>
              <a:off x="4766066" y="1889709"/>
              <a:ext cx="236928" cy="23704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7" name="Rectangle 40"/>
            <p:cNvSpPr>
              <a:spLocks noChangeArrowheads="1"/>
            </p:cNvSpPr>
            <p:nvPr/>
          </p:nvSpPr>
          <p:spPr bwMode="auto">
            <a:xfrm>
              <a:off x="4529138" y="1653633"/>
              <a:ext cx="236928" cy="236076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8" name="Rectangle 41"/>
            <p:cNvSpPr>
              <a:spLocks noChangeArrowheads="1"/>
            </p:cNvSpPr>
            <p:nvPr/>
          </p:nvSpPr>
          <p:spPr bwMode="auto">
            <a:xfrm>
              <a:off x="4766066" y="1416593"/>
              <a:ext cx="236928" cy="23704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9" name="Rectangle 42"/>
            <p:cNvSpPr>
              <a:spLocks noChangeArrowheads="1"/>
            </p:cNvSpPr>
            <p:nvPr/>
          </p:nvSpPr>
          <p:spPr bwMode="auto">
            <a:xfrm>
              <a:off x="4529138" y="1179554"/>
              <a:ext cx="236928" cy="23704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0" name="Rectangle 43"/>
            <p:cNvSpPr>
              <a:spLocks noChangeArrowheads="1"/>
            </p:cNvSpPr>
            <p:nvPr/>
          </p:nvSpPr>
          <p:spPr bwMode="auto">
            <a:xfrm>
              <a:off x="4766066" y="943478"/>
              <a:ext cx="236928" cy="236076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Rectangle 44"/>
            <p:cNvSpPr>
              <a:spLocks noChangeArrowheads="1"/>
            </p:cNvSpPr>
            <p:nvPr/>
          </p:nvSpPr>
          <p:spPr bwMode="auto">
            <a:xfrm>
              <a:off x="4529138" y="1889709"/>
              <a:ext cx="236928" cy="23704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2" name="Rectangle 45"/>
            <p:cNvSpPr>
              <a:spLocks noChangeArrowheads="1"/>
            </p:cNvSpPr>
            <p:nvPr/>
          </p:nvSpPr>
          <p:spPr bwMode="auto">
            <a:xfrm>
              <a:off x="4766066" y="1653633"/>
              <a:ext cx="236928" cy="236076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Rectangle 46"/>
            <p:cNvSpPr>
              <a:spLocks noChangeArrowheads="1"/>
            </p:cNvSpPr>
            <p:nvPr/>
          </p:nvSpPr>
          <p:spPr bwMode="auto">
            <a:xfrm>
              <a:off x="4529138" y="1416593"/>
              <a:ext cx="236928" cy="23704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Rectangle 47"/>
            <p:cNvSpPr>
              <a:spLocks noChangeArrowheads="1"/>
            </p:cNvSpPr>
            <p:nvPr/>
          </p:nvSpPr>
          <p:spPr bwMode="auto">
            <a:xfrm>
              <a:off x="4766066" y="1179554"/>
              <a:ext cx="236928" cy="23704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Rectangle 48"/>
            <p:cNvSpPr>
              <a:spLocks noChangeArrowheads="1"/>
            </p:cNvSpPr>
            <p:nvPr/>
          </p:nvSpPr>
          <p:spPr bwMode="auto">
            <a:xfrm>
              <a:off x="4529138" y="943478"/>
              <a:ext cx="236928" cy="236076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6" name="Rectangle 49"/>
            <p:cNvSpPr>
              <a:spLocks noChangeArrowheads="1"/>
            </p:cNvSpPr>
            <p:nvPr/>
          </p:nvSpPr>
          <p:spPr bwMode="auto">
            <a:xfrm>
              <a:off x="7369384" y="943478"/>
              <a:ext cx="236928" cy="236076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7" name="Rectangle 50"/>
            <p:cNvSpPr>
              <a:spLocks noChangeArrowheads="1"/>
            </p:cNvSpPr>
            <p:nvPr/>
          </p:nvSpPr>
          <p:spPr bwMode="auto">
            <a:xfrm>
              <a:off x="7369384" y="1179554"/>
              <a:ext cx="236928" cy="23704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Rectangle 51"/>
            <p:cNvSpPr>
              <a:spLocks noChangeArrowheads="1"/>
            </p:cNvSpPr>
            <p:nvPr/>
          </p:nvSpPr>
          <p:spPr bwMode="auto">
            <a:xfrm>
              <a:off x="7606312" y="1179554"/>
              <a:ext cx="236928" cy="23704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Rectangle 52"/>
            <p:cNvSpPr>
              <a:spLocks noChangeArrowheads="1"/>
            </p:cNvSpPr>
            <p:nvPr/>
          </p:nvSpPr>
          <p:spPr bwMode="auto">
            <a:xfrm>
              <a:off x="7369384" y="1416593"/>
              <a:ext cx="236928" cy="23704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0" name="Rectangle 53"/>
            <p:cNvSpPr>
              <a:spLocks noChangeArrowheads="1"/>
            </p:cNvSpPr>
            <p:nvPr/>
          </p:nvSpPr>
          <p:spPr bwMode="auto">
            <a:xfrm>
              <a:off x="7369384" y="1653633"/>
              <a:ext cx="236928" cy="236076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1" name="Rectangle 54"/>
            <p:cNvSpPr>
              <a:spLocks noChangeArrowheads="1"/>
            </p:cNvSpPr>
            <p:nvPr/>
          </p:nvSpPr>
          <p:spPr bwMode="auto">
            <a:xfrm>
              <a:off x="7369384" y="1889709"/>
              <a:ext cx="236928" cy="23704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Rectangle 55"/>
            <p:cNvSpPr>
              <a:spLocks noChangeArrowheads="1"/>
            </p:cNvSpPr>
            <p:nvPr/>
          </p:nvSpPr>
          <p:spPr bwMode="auto">
            <a:xfrm>
              <a:off x="7606312" y="1416593"/>
              <a:ext cx="236928" cy="23704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3" name="Rectangle 56"/>
            <p:cNvSpPr>
              <a:spLocks noChangeArrowheads="1"/>
            </p:cNvSpPr>
            <p:nvPr/>
          </p:nvSpPr>
          <p:spPr bwMode="auto">
            <a:xfrm>
              <a:off x="7606312" y="1653633"/>
              <a:ext cx="236928" cy="236076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4" name="Rectangle 57"/>
            <p:cNvSpPr>
              <a:spLocks noChangeArrowheads="1"/>
            </p:cNvSpPr>
            <p:nvPr/>
          </p:nvSpPr>
          <p:spPr bwMode="auto">
            <a:xfrm>
              <a:off x="7606312" y="1889709"/>
              <a:ext cx="236928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Rectangle 58"/>
            <p:cNvSpPr>
              <a:spLocks noChangeArrowheads="1"/>
            </p:cNvSpPr>
            <p:nvPr/>
          </p:nvSpPr>
          <p:spPr bwMode="auto">
            <a:xfrm>
              <a:off x="7843239" y="1416593"/>
              <a:ext cx="236928" cy="23704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Rectangle 59"/>
            <p:cNvSpPr>
              <a:spLocks noChangeArrowheads="1"/>
            </p:cNvSpPr>
            <p:nvPr/>
          </p:nvSpPr>
          <p:spPr bwMode="auto">
            <a:xfrm>
              <a:off x="7843239" y="1653633"/>
              <a:ext cx="236928" cy="2360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7" name="Rectangle 60"/>
            <p:cNvSpPr>
              <a:spLocks noChangeArrowheads="1"/>
            </p:cNvSpPr>
            <p:nvPr/>
          </p:nvSpPr>
          <p:spPr bwMode="auto">
            <a:xfrm>
              <a:off x="7843239" y="1889709"/>
              <a:ext cx="236928" cy="23704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708" name="Group 61"/>
            <p:cNvGrpSpPr>
              <a:grpSpLocks/>
            </p:cNvGrpSpPr>
            <p:nvPr/>
          </p:nvGrpSpPr>
          <p:grpSpPr bwMode="auto">
            <a:xfrm>
              <a:off x="4529138" y="706438"/>
              <a:ext cx="4260850" cy="1420310"/>
              <a:chOff x="727" y="2262"/>
              <a:chExt cx="4424" cy="1474"/>
            </a:xfrm>
          </p:grpSpPr>
          <p:sp>
            <p:nvSpPr>
              <p:cNvPr id="26749" name="Rectangle 62"/>
              <p:cNvSpPr>
                <a:spLocks noChangeArrowheads="1"/>
              </p:cNvSpPr>
              <p:nvPr/>
            </p:nvSpPr>
            <p:spPr bwMode="auto">
              <a:xfrm>
                <a:off x="727" y="2262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0" name="Rectangle 63"/>
              <p:cNvSpPr>
                <a:spLocks noChangeArrowheads="1"/>
              </p:cNvSpPr>
              <p:nvPr/>
            </p:nvSpPr>
            <p:spPr bwMode="auto">
              <a:xfrm>
                <a:off x="4905" y="2262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1" name="Rectangle 64"/>
              <p:cNvSpPr>
                <a:spLocks noChangeArrowheads="1"/>
              </p:cNvSpPr>
              <p:nvPr/>
            </p:nvSpPr>
            <p:spPr bwMode="auto">
              <a:xfrm>
                <a:off x="3922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2" name="Rectangle 65"/>
              <p:cNvSpPr>
                <a:spLocks noChangeArrowheads="1"/>
              </p:cNvSpPr>
              <p:nvPr/>
            </p:nvSpPr>
            <p:spPr bwMode="auto">
              <a:xfrm>
                <a:off x="4168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3" name="Rectangle 66"/>
              <p:cNvSpPr>
                <a:spLocks noChangeArrowheads="1"/>
              </p:cNvSpPr>
              <p:nvPr/>
            </p:nvSpPr>
            <p:spPr bwMode="auto">
              <a:xfrm>
                <a:off x="4414" y="2508"/>
                <a:ext cx="245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4" name="Rectangle 67"/>
              <p:cNvSpPr>
                <a:spLocks noChangeArrowheads="1"/>
              </p:cNvSpPr>
              <p:nvPr/>
            </p:nvSpPr>
            <p:spPr bwMode="auto">
              <a:xfrm>
                <a:off x="4168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5" name="Rectangle 68"/>
              <p:cNvSpPr>
                <a:spLocks noChangeArrowheads="1"/>
              </p:cNvSpPr>
              <p:nvPr/>
            </p:nvSpPr>
            <p:spPr bwMode="auto">
              <a:xfrm>
                <a:off x="4905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6" name="Rectangle 69"/>
              <p:cNvSpPr>
                <a:spLocks noChangeArrowheads="1"/>
              </p:cNvSpPr>
              <p:nvPr/>
            </p:nvSpPr>
            <p:spPr bwMode="auto">
              <a:xfrm>
                <a:off x="4905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7" name="Rectangle 70"/>
              <p:cNvSpPr>
                <a:spLocks noChangeArrowheads="1"/>
              </p:cNvSpPr>
              <p:nvPr/>
            </p:nvSpPr>
            <p:spPr bwMode="auto">
              <a:xfrm>
                <a:off x="4905" y="2999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8" name="Rectangle 71"/>
              <p:cNvSpPr>
                <a:spLocks noChangeArrowheads="1"/>
              </p:cNvSpPr>
              <p:nvPr/>
            </p:nvSpPr>
            <p:spPr bwMode="auto">
              <a:xfrm>
                <a:off x="4905" y="3245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9" name="Rectangle 72"/>
              <p:cNvSpPr>
                <a:spLocks noChangeArrowheads="1"/>
              </p:cNvSpPr>
              <p:nvPr/>
            </p:nvSpPr>
            <p:spPr bwMode="auto">
              <a:xfrm>
                <a:off x="4905" y="3490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0" name="Rectangle 73"/>
              <p:cNvSpPr>
                <a:spLocks noChangeArrowheads="1"/>
              </p:cNvSpPr>
              <p:nvPr/>
            </p:nvSpPr>
            <p:spPr bwMode="auto">
              <a:xfrm>
                <a:off x="4659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1" name="Rectangle 74"/>
              <p:cNvSpPr>
                <a:spLocks noChangeArrowheads="1"/>
              </p:cNvSpPr>
              <p:nvPr/>
            </p:nvSpPr>
            <p:spPr bwMode="auto">
              <a:xfrm>
                <a:off x="4659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2" name="Rectangle 75"/>
              <p:cNvSpPr>
                <a:spLocks noChangeArrowheads="1"/>
              </p:cNvSpPr>
              <p:nvPr/>
            </p:nvSpPr>
            <p:spPr bwMode="auto">
              <a:xfrm>
                <a:off x="4414" y="2753"/>
                <a:ext cx="245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3" name="Rectangle 76"/>
              <p:cNvSpPr>
                <a:spLocks noChangeArrowheads="1"/>
              </p:cNvSpPr>
              <p:nvPr/>
            </p:nvSpPr>
            <p:spPr bwMode="auto">
              <a:xfrm>
                <a:off x="4659" y="2999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4" name="Rectangle 77"/>
              <p:cNvSpPr>
                <a:spLocks noChangeArrowheads="1"/>
              </p:cNvSpPr>
              <p:nvPr/>
            </p:nvSpPr>
            <p:spPr bwMode="auto">
              <a:xfrm>
                <a:off x="4414" y="2999"/>
                <a:ext cx="245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5" name="Rectangle 78"/>
              <p:cNvSpPr>
                <a:spLocks noChangeArrowheads="1"/>
              </p:cNvSpPr>
              <p:nvPr/>
            </p:nvSpPr>
            <p:spPr bwMode="auto">
              <a:xfrm>
                <a:off x="4659" y="3245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09" name="Rectangle 79"/>
            <p:cNvSpPr>
              <a:spLocks noChangeArrowheads="1"/>
            </p:cNvSpPr>
            <p:nvPr/>
          </p:nvSpPr>
          <p:spPr bwMode="auto">
            <a:xfrm>
              <a:off x="8316132" y="1889709"/>
              <a:ext cx="236928" cy="23704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Rectangle 80"/>
            <p:cNvSpPr>
              <a:spLocks noChangeArrowheads="1"/>
            </p:cNvSpPr>
            <p:nvPr/>
          </p:nvSpPr>
          <p:spPr bwMode="auto">
            <a:xfrm>
              <a:off x="8080167" y="1653633"/>
              <a:ext cx="235965" cy="2360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Rectangle 81"/>
            <p:cNvSpPr>
              <a:spLocks noChangeArrowheads="1"/>
            </p:cNvSpPr>
            <p:nvPr/>
          </p:nvSpPr>
          <p:spPr bwMode="auto">
            <a:xfrm>
              <a:off x="8080167" y="1889709"/>
              <a:ext cx="235965" cy="23704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2" name="Rectangle 82"/>
            <p:cNvSpPr>
              <a:spLocks noChangeArrowheads="1"/>
            </p:cNvSpPr>
            <p:nvPr/>
          </p:nvSpPr>
          <p:spPr bwMode="auto">
            <a:xfrm>
              <a:off x="7133419" y="1416593"/>
              <a:ext cx="235965" cy="23704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3" name="Rectangle 83"/>
            <p:cNvSpPr>
              <a:spLocks noChangeArrowheads="1"/>
            </p:cNvSpPr>
            <p:nvPr/>
          </p:nvSpPr>
          <p:spPr bwMode="auto">
            <a:xfrm>
              <a:off x="7133419" y="1653633"/>
              <a:ext cx="235965" cy="236076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4" name="Rectangle 84"/>
            <p:cNvSpPr>
              <a:spLocks noChangeArrowheads="1"/>
            </p:cNvSpPr>
            <p:nvPr/>
          </p:nvSpPr>
          <p:spPr bwMode="auto">
            <a:xfrm>
              <a:off x="7133419" y="1889709"/>
              <a:ext cx="235965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5" name="Rectangle 85"/>
            <p:cNvSpPr>
              <a:spLocks noChangeArrowheads="1"/>
            </p:cNvSpPr>
            <p:nvPr/>
          </p:nvSpPr>
          <p:spPr bwMode="auto">
            <a:xfrm>
              <a:off x="6896491" y="1416593"/>
              <a:ext cx="236928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6" name="Rectangle 86"/>
            <p:cNvSpPr>
              <a:spLocks noChangeArrowheads="1"/>
            </p:cNvSpPr>
            <p:nvPr/>
          </p:nvSpPr>
          <p:spPr bwMode="auto">
            <a:xfrm>
              <a:off x="6896491" y="1653633"/>
              <a:ext cx="236928" cy="236076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7" name="Rectangle 87"/>
            <p:cNvSpPr>
              <a:spLocks noChangeArrowheads="1"/>
            </p:cNvSpPr>
            <p:nvPr/>
          </p:nvSpPr>
          <p:spPr bwMode="auto">
            <a:xfrm>
              <a:off x="6896491" y="1889709"/>
              <a:ext cx="236928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8" name="Rectangle 88"/>
            <p:cNvSpPr>
              <a:spLocks noChangeArrowheads="1"/>
            </p:cNvSpPr>
            <p:nvPr/>
          </p:nvSpPr>
          <p:spPr bwMode="auto">
            <a:xfrm>
              <a:off x="6659563" y="1416593"/>
              <a:ext cx="236928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9" name="Rectangle 89"/>
            <p:cNvSpPr>
              <a:spLocks noChangeArrowheads="1"/>
            </p:cNvSpPr>
            <p:nvPr/>
          </p:nvSpPr>
          <p:spPr bwMode="auto">
            <a:xfrm>
              <a:off x="6659563" y="1653633"/>
              <a:ext cx="236928" cy="236076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0" name="Rectangle 90"/>
            <p:cNvSpPr>
              <a:spLocks noChangeArrowheads="1"/>
            </p:cNvSpPr>
            <p:nvPr/>
          </p:nvSpPr>
          <p:spPr bwMode="auto">
            <a:xfrm>
              <a:off x="6659563" y="1889709"/>
              <a:ext cx="236928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1" name="Rectangle 91"/>
            <p:cNvSpPr>
              <a:spLocks noChangeArrowheads="1"/>
            </p:cNvSpPr>
            <p:nvPr/>
          </p:nvSpPr>
          <p:spPr bwMode="auto">
            <a:xfrm>
              <a:off x="5002994" y="1416593"/>
              <a:ext cx="235965" cy="23704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2" name="Rectangle 92"/>
            <p:cNvSpPr>
              <a:spLocks noChangeArrowheads="1"/>
            </p:cNvSpPr>
            <p:nvPr/>
          </p:nvSpPr>
          <p:spPr bwMode="auto">
            <a:xfrm>
              <a:off x="5002994" y="1653633"/>
              <a:ext cx="235965" cy="236076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3" name="Rectangle 93"/>
            <p:cNvSpPr>
              <a:spLocks noChangeArrowheads="1"/>
            </p:cNvSpPr>
            <p:nvPr/>
          </p:nvSpPr>
          <p:spPr bwMode="auto">
            <a:xfrm>
              <a:off x="5002994" y="1889709"/>
              <a:ext cx="235965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4" name="Rectangle 94"/>
            <p:cNvSpPr>
              <a:spLocks noChangeArrowheads="1"/>
            </p:cNvSpPr>
            <p:nvPr/>
          </p:nvSpPr>
          <p:spPr bwMode="auto">
            <a:xfrm>
              <a:off x="5002994" y="2126748"/>
              <a:ext cx="235965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5" name="Rectangle 95"/>
            <p:cNvSpPr>
              <a:spLocks noChangeArrowheads="1"/>
            </p:cNvSpPr>
            <p:nvPr/>
          </p:nvSpPr>
          <p:spPr bwMode="auto">
            <a:xfrm>
              <a:off x="5238959" y="1416593"/>
              <a:ext cx="236928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6" name="Rectangle 96"/>
            <p:cNvSpPr>
              <a:spLocks noChangeArrowheads="1"/>
            </p:cNvSpPr>
            <p:nvPr/>
          </p:nvSpPr>
          <p:spPr bwMode="auto">
            <a:xfrm>
              <a:off x="5238959" y="1653633"/>
              <a:ext cx="236928" cy="236076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7" name="Rectangle 97"/>
            <p:cNvSpPr>
              <a:spLocks noChangeArrowheads="1"/>
            </p:cNvSpPr>
            <p:nvPr/>
          </p:nvSpPr>
          <p:spPr bwMode="auto">
            <a:xfrm>
              <a:off x="5238959" y="1889709"/>
              <a:ext cx="236928" cy="23704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8" name="Rectangle 98"/>
            <p:cNvSpPr>
              <a:spLocks noChangeArrowheads="1"/>
            </p:cNvSpPr>
            <p:nvPr/>
          </p:nvSpPr>
          <p:spPr bwMode="auto">
            <a:xfrm>
              <a:off x="5238959" y="2126748"/>
              <a:ext cx="236928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9" name="Rectangle 99"/>
            <p:cNvSpPr>
              <a:spLocks noChangeArrowheads="1"/>
            </p:cNvSpPr>
            <p:nvPr/>
          </p:nvSpPr>
          <p:spPr bwMode="auto">
            <a:xfrm>
              <a:off x="5475887" y="1416593"/>
              <a:ext cx="236928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0" name="Rectangle 100"/>
            <p:cNvSpPr>
              <a:spLocks noChangeArrowheads="1"/>
            </p:cNvSpPr>
            <p:nvPr/>
          </p:nvSpPr>
          <p:spPr bwMode="auto">
            <a:xfrm>
              <a:off x="5475887" y="1653633"/>
              <a:ext cx="236928" cy="236076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1" name="Rectangle 101"/>
            <p:cNvSpPr>
              <a:spLocks noChangeArrowheads="1"/>
            </p:cNvSpPr>
            <p:nvPr/>
          </p:nvSpPr>
          <p:spPr bwMode="auto">
            <a:xfrm>
              <a:off x="5475887" y="1889709"/>
              <a:ext cx="236928" cy="23704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2" name="Rectangle 102"/>
            <p:cNvSpPr>
              <a:spLocks noChangeArrowheads="1"/>
            </p:cNvSpPr>
            <p:nvPr/>
          </p:nvSpPr>
          <p:spPr bwMode="auto">
            <a:xfrm>
              <a:off x="5475887" y="2126748"/>
              <a:ext cx="236928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3" name="Rectangle 103"/>
            <p:cNvSpPr>
              <a:spLocks noChangeArrowheads="1"/>
            </p:cNvSpPr>
            <p:nvPr/>
          </p:nvSpPr>
          <p:spPr bwMode="auto">
            <a:xfrm>
              <a:off x="5712814" y="1416593"/>
              <a:ext cx="236928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4" name="Rectangle 104"/>
            <p:cNvSpPr>
              <a:spLocks noChangeArrowheads="1"/>
            </p:cNvSpPr>
            <p:nvPr/>
          </p:nvSpPr>
          <p:spPr bwMode="auto">
            <a:xfrm>
              <a:off x="5712814" y="1653633"/>
              <a:ext cx="236928" cy="236076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5" name="Rectangle 105"/>
            <p:cNvSpPr>
              <a:spLocks noChangeArrowheads="1"/>
            </p:cNvSpPr>
            <p:nvPr/>
          </p:nvSpPr>
          <p:spPr bwMode="auto">
            <a:xfrm>
              <a:off x="5712814" y="1889709"/>
              <a:ext cx="236928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6" name="Rectangle 106"/>
            <p:cNvSpPr>
              <a:spLocks noChangeArrowheads="1"/>
            </p:cNvSpPr>
            <p:nvPr/>
          </p:nvSpPr>
          <p:spPr bwMode="auto">
            <a:xfrm>
              <a:off x="5712814" y="2126748"/>
              <a:ext cx="236928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7" name="Rectangle 107"/>
            <p:cNvSpPr>
              <a:spLocks noChangeArrowheads="1"/>
            </p:cNvSpPr>
            <p:nvPr/>
          </p:nvSpPr>
          <p:spPr bwMode="auto">
            <a:xfrm>
              <a:off x="5949742" y="1416593"/>
              <a:ext cx="235965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8" name="Rectangle 108"/>
            <p:cNvSpPr>
              <a:spLocks noChangeArrowheads="1"/>
            </p:cNvSpPr>
            <p:nvPr/>
          </p:nvSpPr>
          <p:spPr bwMode="auto">
            <a:xfrm>
              <a:off x="5949742" y="1653633"/>
              <a:ext cx="235965" cy="236076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9" name="Rectangle 109"/>
            <p:cNvSpPr>
              <a:spLocks noChangeArrowheads="1"/>
            </p:cNvSpPr>
            <p:nvPr/>
          </p:nvSpPr>
          <p:spPr bwMode="auto">
            <a:xfrm>
              <a:off x="5949742" y="1889709"/>
              <a:ext cx="235965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0" name="Rectangle 110"/>
            <p:cNvSpPr>
              <a:spLocks noChangeArrowheads="1"/>
            </p:cNvSpPr>
            <p:nvPr/>
          </p:nvSpPr>
          <p:spPr bwMode="auto">
            <a:xfrm>
              <a:off x="5949742" y="2126748"/>
              <a:ext cx="235965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1" name="Rectangle 111"/>
            <p:cNvSpPr>
              <a:spLocks noChangeArrowheads="1"/>
            </p:cNvSpPr>
            <p:nvPr/>
          </p:nvSpPr>
          <p:spPr bwMode="auto">
            <a:xfrm>
              <a:off x="6185707" y="1416593"/>
              <a:ext cx="236928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2" name="Rectangle 112"/>
            <p:cNvSpPr>
              <a:spLocks noChangeArrowheads="1"/>
            </p:cNvSpPr>
            <p:nvPr/>
          </p:nvSpPr>
          <p:spPr bwMode="auto">
            <a:xfrm>
              <a:off x="6185707" y="1653633"/>
              <a:ext cx="236928" cy="236076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3" name="Rectangle 113"/>
            <p:cNvSpPr>
              <a:spLocks noChangeArrowheads="1"/>
            </p:cNvSpPr>
            <p:nvPr/>
          </p:nvSpPr>
          <p:spPr bwMode="auto">
            <a:xfrm>
              <a:off x="6185707" y="1889709"/>
              <a:ext cx="236928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4" name="Rectangle 114"/>
            <p:cNvSpPr>
              <a:spLocks noChangeArrowheads="1"/>
            </p:cNvSpPr>
            <p:nvPr/>
          </p:nvSpPr>
          <p:spPr bwMode="auto">
            <a:xfrm>
              <a:off x="6185707" y="2126748"/>
              <a:ext cx="236928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5" name="Rectangle 115"/>
            <p:cNvSpPr>
              <a:spLocks noChangeArrowheads="1"/>
            </p:cNvSpPr>
            <p:nvPr/>
          </p:nvSpPr>
          <p:spPr bwMode="auto">
            <a:xfrm>
              <a:off x="6422635" y="1416593"/>
              <a:ext cx="236928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6" name="Rectangle 116"/>
            <p:cNvSpPr>
              <a:spLocks noChangeArrowheads="1"/>
            </p:cNvSpPr>
            <p:nvPr/>
          </p:nvSpPr>
          <p:spPr bwMode="auto">
            <a:xfrm>
              <a:off x="6422635" y="1653633"/>
              <a:ext cx="236928" cy="236076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7" name="Rectangle 117"/>
            <p:cNvSpPr>
              <a:spLocks noChangeArrowheads="1"/>
            </p:cNvSpPr>
            <p:nvPr/>
          </p:nvSpPr>
          <p:spPr bwMode="auto">
            <a:xfrm>
              <a:off x="6422635" y="1889709"/>
              <a:ext cx="236928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8" name="Rectangle 118"/>
            <p:cNvSpPr>
              <a:spLocks noChangeArrowheads="1"/>
            </p:cNvSpPr>
            <p:nvPr/>
          </p:nvSpPr>
          <p:spPr bwMode="auto">
            <a:xfrm>
              <a:off x="6422635" y="2126748"/>
              <a:ext cx="236928" cy="23704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8359" name="Rectangle 119"/>
          <p:cNvSpPr>
            <a:spLocks noChangeArrowheads="1"/>
          </p:cNvSpPr>
          <p:nvPr/>
        </p:nvSpPr>
        <p:spPr bwMode="auto">
          <a:xfrm>
            <a:off x="381000" y="1778000"/>
            <a:ext cx="3717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0066"/>
                </a:solidFill>
              </a:rPr>
              <a:t>FORGET CHARGES!</a:t>
            </a:r>
            <a:r>
              <a:rPr lang="en-US">
                <a:solidFill>
                  <a:srgbClr val="000066"/>
                </a:solidFill>
              </a:rPr>
              <a:t> </a:t>
            </a:r>
          </a:p>
        </p:txBody>
      </p:sp>
      <p:grpSp>
        <p:nvGrpSpPr>
          <p:cNvPr id="4" name="Group 139"/>
          <p:cNvGrpSpPr>
            <a:grpSpLocks/>
          </p:cNvGrpSpPr>
          <p:nvPr/>
        </p:nvGrpSpPr>
        <p:grpSpPr bwMode="auto">
          <a:xfrm>
            <a:off x="4246563" y="4006850"/>
            <a:ext cx="4283075" cy="2625725"/>
            <a:chOff x="874792" y="4006850"/>
            <a:chExt cx="4283521" cy="2625725"/>
          </a:xfrm>
        </p:grpSpPr>
        <p:sp>
          <p:nvSpPr>
            <p:cNvPr id="26644" name="Rectangle 124"/>
            <p:cNvSpPr>
              <a:spLocks noChangeArrowheads="1"/>
            </p:cNvSpPr>
            <p:nvPr/>
          </p:nvSpPr>
          <p:spPr bwMode="auto">
            <a:xfrm>
              <a:off x="944637" y="4038600"/>
              <a:ext cx="85883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1 –</a:t>
              </a:r>
            </a:p>
          </p:txBody>
        </p:sp>
        <p:grpSp>
          <p:nvGrpSpPr>
            <p:cNvPr id="26645" name="Group 125"/>
            <p:cNvGrpSpPr>
              <a:grpSpLocks/>
            </p:cNvGrpSpPr>
            <p:nvPr/>
          </p:nvGrpSpPr>
          <p:grpSpPr bwMode="auto">
            <a:xfrm>
              <a:off x="874792" y="4006850"/>
              <a:ext cx="4283521" cy="2625725"/>
              <a:chOff x="896" y="2743"/>
              <a:chExt cx="3391" cy="1435"/>
            </a:xfrm>
          </p:grpSpPr>
          <p:sp>
            <p:nvSpPr>
              <p:cNvPr id="26655" name="Rectangle 126"/>
              <p:cNvSpPr>
                <a:spLocks noChangeArrowheads="1"/>
              </p:cNvSpPr>
              <p:nvPr/>
            </p:nvSpPr>
            <p:spPr bwMode="auto">
              <a:xfrm>
                <a:off x="896" y="2743"/>
                <a:ext cx="3391" cy="143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6" name="Line 127"/>
              <p:cNvSpPr>
                <a:spLocks noChangeShapeType="1"/>
              </p:cNvSpPr>
              <p:nvPr/>
            </p:nvSpPr>
            <p:spPr bwMode="auto">
              <a:xfrm flipV="1">
                <a:off x="2540" y="2743"/>
                <a:ext cx="0" cy="142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46" name="Rectangle 128"/>
            <p:cNvSpPr>
              <a:spLocks noChangeArrowheads="1"/>
            </p:cNvSpPr>
            <p:nvPr/>
          </p:nvSpPr>
          <p:spPr bwMode="auto">
            <a:xfrm>
              <a:off x="930349" y="4530725"/>
              <a:ext cx="85883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2 –</a:t>
              </a:r>
            </a:p>
          </p:txBody>
        </p:sp>
        <p:sp>
          <p:nvSpPr>
            <p:cNvPr id="26647" name="Rectangle 129"/>
            <p:cNvSpPr>
              <a:spLocks noChangeArrowheads="1"/>
            </p:cNvSpPr>
            <p:nvPr/>
          </p:nvSpPr>
          <p:spPr bwMode="auto">
            <a:xfrm>
              <a:off x="916062" y="5038725"/>
              <a:ext cx="85883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3 –</a:t>
              </a:r>
            </a:p>
          </p:txBody>
        </p:sp>
        <p:sp>
          <p:nvSpPr>
            <p:cNvPr id="26648" name="Rectangle 130"/>
            <p:cNvSpPr>
              <a:spLocks noChangeArrowheads="1"/>
            </p:cNvSpPr>
            <p:nvPr/>
          </p:nvSpPr>
          <p:spPr bwMode="auto">
            <a:xfrm>
              <a:off x="901774" y="5575300"/>
              <a:ext cx="85883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4 –</a:t>
              </a:r>
            </a:p>
          </p:txBody>
        </p:sp>
        <p:sp>
          <p:nvSpPr>
            <p:cNvPr id="26649" name="Rectangle 131"/>
            <p:cNvSpPr>
              <a:spLocks noChangeArrowheads="1"/>
            </p:cNvSpPr>
            <p:nvPr/>
          </p:nvSpPr>
          <p:spPr bwMode="auto">
            <a:xfrm>
              <a:off x="887487" y="6083300"/>
              <a:ext cx="85883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5 –</a:t>
              </a:r>
            </a:p>
          </p:txBody>
        </p:sp>
        <p:sp>
          <p:nvSpPr>
            <p:cNvPr id="26650" name="Rectangle 132"/>
            <p:cNvSpPr>
              <a:spLocks noChangeArrowheads="1"/>
            </p:cNvSpPr>
            <p:nvPr/>
          </p:nvSpPr>
          <p:spPr bwMode="auto">
            <a:xfrm>
              <a:off x="3196885" y="4044950"/>
              <a:ext cx="85883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6 –</a:t>
              </a:r>
            </a:p>
          </p:txBody>
        </p:sp>
        <p:sp>
          <p:nvSpPr>
            <p:cNvPr id="26651" name="Rectangle 133"/>
            <p:cNvSpPr>
              <a:spLocks noChangeArrowheads="1"/>
            </p:cNvSpPr>
            <p:nvPr/>
          </p:nvSpPr>
          <p:spPr bwMode="auto">
            <a:xfrm>
              <a:off x="3196885" y="4537075"/>
              <a:ext cx="85883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7 –</a:t>
              </a:r>
            </a:p>
          </p:txBody>
        </p:sp>
        <p:sp>
          <p:nvSpPr>
            <p:cNvPr id="26652" name="Rectangle 134"/>
            <p:cNvSpPr>
              <a:spLocks noChangeArrowheads="1"/>
            </p:cNvSpPr>
            <p:nvPr/>
          </p:nvSpPr>
          <p:spPr bwMode="auto">
            <a:xfrm>
              <a:off x="3196885" y="5045075"/>
              <a:ext cx="85883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8 –</a:t>
              </a:r>
            </a:p>
          </p:txBody>
        </p:sp>
        <p:sp>
          <p:nvSpPr>
            <p:cNvPr id="26653" name="Rectangle 135"/>
            <p:cNvSpPr>
              <a:spLocks noChangeArrowheads="1"/>
            </p:cNvSpPr>
            <p:nvPr/>
          </p:nvSpPr>
          <p:spPr bwMode="auto">
            <a:xfrm>
              <a:off x="3196885" y="5581650"/>
              <a:ext cx="85883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9 –</a:t>
              </a:r>
            </a:p>
          </p:txBody>
        </p:sp>
        <p:sp>
          <p:nvSpPr>
            <p:cNvPr id="26654" name="Rectangle 136"/>
            <p:cNvSpPr>
              <a:spLocks noChangeArrowheads="1"/>
            </p:cNvSpPr>
            <p:nvPr/>
          </p:nvSpPr>
          <p:spPr bwMode="auto">
            <a:xfrm>
              <a:off x="2939710" y="6089650"/>
              <a:ext cx="112077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10 –</a:t>
              </a:r>
            </a:p>
          </p:txBody>
        </p:sp>
      </p:grpSp>
      <p:sp>
        <p:nvSpPr>
          <p:cNvPr id="138377" name="Rectangle 137"/>
          <p:cNvSpPr>
            <a:spLocks noChangeArrowheads="1"/>
          </p:cNvSpPr>
          <p:nvPr/>
        </p:nvSpPr>
        <p:spPr bwMode="auto">
          <a:xfrm>
            <a:off x="5000625" y="4532313"/>
            <a:ext cx="701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rgbClr val="000066"/>
                </a:solidFill>
              </a:rPr>
              <a:t>di</a:t>
            </a:r>
          </a:p>
        </p:txBody>
      </p:sp>
      <p:sp>
        <p:nvSpPr>
          <p:cNvPr id="138378" name="Rectangle 138"/>
          <p:cNvSpPr>
            <a:spLocks noChangeArrowheads="1"/>
          </p:cNvSpPr>
          <p:nvPr/>
        </p:nvSpPr>
        <p:spPr bwMode="auto">
          <a:xfrm>
            <a:off x="4899025" y="5040313"/>
            <a:ext cx="933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rgbClr val="000066"/>
                </a:solidFill>
              </a:rPr>
              <a:t>tri</a:t>
            </a:r>
          </a:p>
        </p:txBody>
      </p:sp>
      <p:sp>
        <p:nvSpPr>
          <p:cNvPr id="138379" name="Rectangle 139"/>
          <p:cNvSpPr>
            <a:spLocks noChangeArrowheads="1"/>
          </p:cNvSpPr>
          <p:nvPr/>
        </p:nvSpPr>
        <p:spPr bwMode="auto">
          <a:xfrm>
            <a:off x="5083175" y="5578475"/>
            <a:ext cx="963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rgbClr val="000066"/>
                </a:solidFill>
              </a:rPr>
              <a:t>tetra</a:t>
            </a:r>
          </a:p>
        </p:txBody>
      </p:sp>
      <p:sp>
        <p:nvSpPr>
          <p:cNvPr id="138380" name="Rectangle 140"/>
          <p:cNvSpPr>
            <a:spLocks noChangeArrowheads="1"/>
          </p:cNvSpPr>
          <p:nvPr/>
        </p:nvSpPr>
        <p:spPr bwMode="auto">
          <a:xfrm>
            <a:off x="5053013" y="6086475"/>
            <a:ext cx="1179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rgbClr val="000066"/>
                </a:solidFill>
              </a:rPr>
              <a:t>penta</a:t>
            </a:r>
          </a:p>
        </p:txBody>
      </p:sp>
      <p:sp>
        <p:nvSpPr>
          <p:cNvPr id="138381" name="Rectangle 141"/>
          <p:cNvSpPr>
            <a:spLocks noChangeArrowheads="1"/>
          </p:cNvSpPr>
          <p:nvPr/>
        </p:nvSpPr>
        <p:spPr bwMode="auto">
          <a:xfrm>
            <a:off x="7232650" y="4032250"/>
            <a:ext cx="1136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rgbClr val="000066"/>
                </a:solidFill>
              </a:rPr>
              <a:t>hexa</a:t>
            </a:r>
          </a:p>
        </p:txBody>
      </p:sp>
      <p:sp>
        <p:nvSpPr>
          <p:cNvPr id="138382" name="Rectangle 142"/>
          <p:cNvSpPr>
            <a:spLocks noChangeArrowheads="1"/>
          </p:cNvSpPr>
          <p:nvPr/>
        </p:nvSpPr>
        <p:spPr bwMode="auto">
          <a:xfrm>
            <a:off x="7319963" y="4538663"/>
            <a:ext cx="1120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rgbClr val="000066"/>
                </a:solidFill>
              </a:rPr>
              <a:t>hepta</a:t>
            </a:r>
          </a:p>
        </p:txBody>
      </p:sp>
      <p:sp>
        <p:nvSpPr>
          <p:cNvPr id="138383" name="Rectangle 143"/>
          <p:cNvSpPr>
            <a:spLocks noChangeArrowheads="1"/>
          </p:cNvSpPr>
          <p:nvPr/>
        </p:nvSpPr>
        <p:spPr bwMode="auto">
          <a:xfrm>
            <a:off x="7264400" y="5046663"/>
            <a:ext cx="1035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rgbClr val="000066"/>
                </a:solidFill>
              </a:rPr>
              <a:t>octa</a:t>
            </a:r>
          </a:p>
        </p:txBody>
      </p:sp>
      <p:sp>
        <p:nvSpPr>
          <p:cNvPr id="138384" name="Rectangle 144"/>
          <p:cNvSpPr>
            <a:spLocks noChangeArrowheads="1"/>
          </p:cNvSpPr>
          <p:nvPr/>
        </p:nvSpPr>
        <p:spPr bwMode="auto">
          <a:xfrm>
            <a:off x="7350125" y="5584825"/>
            <a:ext cx="1006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rgbClr val="000066"/>
                </a:solidFill>
              </a:rPr>
              <a:t>nona</a:t>
            </a:r>
          </a:p>
        </p:txBody>
      </p:sp>
      <p:sp>
        <p:nvSpPr>
          <p:cNvPr id="138385" name="Rectangle 145"/>
          <p:cNvSpPr>
            <a:spLocks noChangeArrowheads="1"/>
          </p:cNvSpPr>
          <p:nvPr/>
        </p:nvSpPr>
        <p:spPr bwMode="auto">
          <a:xfrm>
            <a:off x="7278688" y="6092825"/>
            <a:ext cx="963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rgbClr val="000066"/>
                </a:solidFill>
              </a:rPr>
              <a:t>dec</a:t>
            </a:r>
          </a:p>
        </p:txBody>
      </p:sp>
      <p:sp>
        <p:nvSpPr>
          <p:cNvPr id="138386" name="Rectangle 146"/>
          <p:cNvSpPr>
            <a:spLocks noChangeArrowheads="1"/>
          </p:cNvSpPr>
          <p:nvPr/>
        </p:nvSpPr>
        <p:spPr bwMode="auto">
          <a:xfrm>
            <a:off x="223838" y="1081088"/>
            <a:ext cx="406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0066"/>
                </a:solidFill>
              </a:rPr>
              <a:t>(two types of nonmetals)</a:t>
            </a:r>
          </a:p>
        </p:txBody>
      </p:sp>
      <p:sp>
        <p:nvSpPr>
          <p:cNvPr id="141" name="Rectangle 119"/>
          <p:cNvSpPr>
            <a:spLocks noChangeArrowheads="1"/>
          </p:cNvSpPr>
          <p:nvPr/>
        </p:nvSpPr>
        <p:spPr bwMode="auto">
          <a:xfrm>
            <a:off x="395288" y="4227513"/>
            <a:ext cx="35433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66"/>
                </a:solidFill>
                <a:latin typeface="Arial Narrow" pitchFamily="34" charset="0"/>
              </a:rPr>
              <a:t>Also, don’t use any prefixes</a:t>
            </a:r>
          </a:p>
          <a:p>
            <a:r>
              <a:rPr lang="en-US" sz="2400">
                <a:solidFill>
                  <a:srgbClr val="000066"/>
                </a:solidFill>
                <a:latin typeface="Arial Narrow" pitchFamily="34" charset="0"/>
              </a:rPr>
              <a:t>if H is the first element</a:t>
            </a:r>
          </a:p>
        </p:txBody>
      </p:sp>
      <p:sp>
        <p:nvSpPr>
          <p:cNvPr id="142" name="Rectangle 119"/>
          <p:cNvSpPr>
            <a:spLocks noChangeArrowheads="1"/>
          </p:cNvSpPr>
          <p:nvPr/>
        </p:nvSpPr>
        <p:spPr bwMode="auto">
          <a:xfrm>
            <a:off x="1431925" y="5053013"/>
            <a:ext cx="12049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400">
                <a:solidFill>
                  <a:srgbClr val="000066"/>
                </a:solidFill>
                <a:latin typeface="Arial Narrow" pitchFamily="34" charset="0"/>
              </a:rPr>
              <a:t>e.g., H</a:t>
            </a:r>
            <a:r>
              <a:rPr lang="en-US" sz="2400" baseline="-25000">
                <a:solidFill>
                  <a:srgbClr val="000066"/>
                </a:solidFill>
                <a:latin typeface="Arial Narrow" pitchFamily="34" charset="0"/>
              </a:rPr>
              <a:t>2</a:t>
            </a:r>
            <a:r>
              <a:rPr lang="en-US" sz="2400">
                <a:solidFill>
                  <a:srgbClr val="000066"/>
                </a:solidFill>
                <a:latin typeface="Arial Narrow" pitchFamily="34" charset="0"/>
              </a:rPr>
              <a:t>S</a:t>
            </a:r>
          </a:p>
          <a:p>
            <a:pPr algn="l"/>
            <a:r>
              <a:rPr lang="en-US" sz="2400">
                <a:solidFill>
                  <a:srgbClr val="000066"/>
                </a:solidFill>
                <a:latin typeface="Arial Narrow" pitchFamily="34" charset="0"/>
              </a:rPr>
              <a:t>        HF</a:t>
            </a:r>
          </a:p>
          <a:p>
            <a:pPr algn="l"/>
            <a:r>
              <a:rPr lang="en-US" sz="2400">
                <a:solidFill>
                  <a:srgbClr val="000066"/>
                </a:solidFill>
                <a:latin typeface="Arial Narrow" pitchFamily="34" charset="0"/>
              </a:rPr>
              <a:t>        HCl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77" name="Rectangle 113"/>
          <p:cNvSpPr>
            <a:spLocks noChangeArrowheads="1"/>
          </p:cNvSpPr>
          <p:nvPr/>
        </p:nvSpPr>
        <p:spPr bwMode="auto">
          <a:xfrm>
            <a:off x="1100138" y="2843213"/>
            <a:ext cx="26019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carbon dioxide</a:t>
            </a:r>
            <a:r>
              <a:rPr lang="en-US"/>
              <a:t> </a:t>
            </a:r>
          </a:p>
        </p:txBody>
      </p:sp>
      <p:sp>
        <p:nvSpPr>
          <p:cNvPr id="139378" name="Rectangle 114"/>
          <p:cNvSpPr>
            <a:spLocks noChangeArrowheads="1"/>
          </p:cNvSpPr>
          <p:nvPr/>
        </p:nvSpPr>
        <p:spPr bwMode="auto">
          <a:xfrm>
            <a:off x="1104900" y="3411538"/>
            <a:ext cx="815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CO</a:t>
            </a:r>
            <a:r>
              <a:rPr lang="en-US"/>
              <a:t> </a:t>
            </a:r>
          </a:p>
        </p:txBody>
      </p:sp>
      <p:sp>
        <p:nvSpPr>
          <p:cNvPr id="139379" name="Rectangle 115"/>
          <p:cNvSpPr>
            <a:spLocks noChangeArrowheads="1"/>
          </p:cNvSpPr>
          <p:nvPr/>
        </p:nvSpPr>
        <p:spPr bwMode="auto">
          <a:xfrm>
            <a:off x="1098550" y="3962400"/>
            <a:ext cx="309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dinitrogen trioxide</a:t>
            </a:r>
            <a:r>
              <a:rPr lang="en-US"/>
              <a:t> </a:t>
            </a:r>
          </a:p>
        </p:txBody>
      </p:sp>
      <p:sp>
        <p:nvSpPr>
          <p:cNvPr id="139380" name="Rectangle 116"/>
          <p:cNvSpPr>
            <a:spLocks noChangeArrowheads="1"/>
          </p:cNvSpPr>
          <p:nvPr/>
        </p:nvSpPr>
        <p:spPr bwMode="auto">
          <a:xfrm>
            <a:off x="1108075" y="4591050"/>
            <a:ext cx="1085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N</a:t>
            </a:r>
            <a:r>
              <a:rPr lang="en-US" b="0" baseline="-25000"/>
              <a:t>2</a:t>
            </a:r>
            <a:r>
              <a:rPr lang="en-US" b="0"/>
              <a:t>O</a:t>
            </a:r>
            <a:r>
              <a:rPr lang="en-US" b="0" baseline="-25000"/>
              <a:t>5</a:t>
            </a:r>
            <a:r>
              <a:rPr lang="en-US"/>
              <a:t> </a:t>
            </a:r>
          </a:p>
        </p:txBody>
      </p:sp>
      <p:sp>
        <p:nvSpPr>
          <p:cNvPr id="139381" name="Rectangle 117"/>
          <p:cNvSpPr>
            <a:spLocks noChangeArrowheads="1"/>
          </p:cNvSpPr>
          <p:nvPr/>
        </p:nvSpPr>
        <p:spPr bwMode="auto">
          <a:xfrm>
            <a:off x="1108075" y="5229225"/>
            <a:ext cx="3433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carbon tetrachloride</a:t>
            </a:r>
            <a:r>
              <a:rPr lang="en-US"/>
              <a:t> </a:t>
            </a:r>
          </a:p>
        </p:txBody>
      </p:sp>
      <p:sp>
        <p:nvSpPr>
          <p:cNvPr id="139382" name="Rectangle 118"/>
          <p:cNvSpPr>
            <a:spLocks noChangeArrowheads="1"/>
          </p:cNvSpPr>
          <p:nvPr/>
        </p:nvSpPr>
        <p:spPr bwMode="auto">
          <a:xfrm>
            <a:off x="1085850" y="5838825"/>
            <a:ext cx="7969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N</a:t>
            </a:r>
            <a:r>
              <a:rPr lang="en-US" b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0" baseline="-25000"/>
              <a:t>3</a:t>
            </a:r>
            <a:r>
              <a:rPr lang="en-US"/>
              <a:t> </a:t>
            </a:r>
          </a:p>
        </p:txBody>
      </p:sp>
      <p:sp>
        <p:nvSpPr>
          <p:cNvPr id="139383" name="Rectangle 119"/>
          <p:cNvSpPr>
            <a:spLocks noChangeArrowheads="1"/>
          </p:cNvSpPr>
          <p:nvPr/>
        </p:nvSpPr>
        <p:spPr bwMode="auto">
          <a:xfrm>
            <a:off x="4803775" y="2835275"/>
            <a:ext cx="950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CO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9384" name="Rectangle 120"/>
          <p:cNvSpPr>
            <a:spLocks noChangeArrowheads="1"/>
          </p:cNvSpPr>
          <p:nvPr/>
        </p:nvSpPr>
        <p:spPr bwMode="auto">
          <a:xfrm>
            <a:off x="4808538" y="3403600"/>
            <a:ext cx="3017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carbon monoxide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9385" name="Rectangle 121"/>
          <p:cNvSpPr>
            <a:spLocks noChangeArrowheads="1"/>
          </p:cNvSpPr>
          <p:nvPr/>
        </p:nvSpPr>
        <p:spPr bwMode="auto">
          <a:xfrm>
            <a:off x="4802188" y="3954463"/>
            <a:ext cx="1085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N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O</a:t>
            </a:r>
            <a:r>
              <a:rPr lang="en-US" b="0" baseline="-25000">
                <a:solidFill>
                  <a:schemeClr val="tx1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9386" name="Rectangle 122"/>
          <p:cNvSpPr>
            <a:spLocks noChangeArrowheads="1"/>
          </p:cNvSpPr>
          <p:nvPr/>
        </p:nvSpPr>
        <p:spPr bwMode="auto">
          <a:xfrm>
            <a:off x="4811713" y="4583113"/>
            <a:ext cx="3494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dinitrogen pentoxide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9387" name="Rectangle 123"/>
          <p:cNvSpPr>
            <a:spLocks noChangeArrowheads="1"/>
          </p:cNvSpPr>
          <p:nvPr/>
        </p:nvSpPr>
        <p:spPr bwMode="auto">
          <a:xfrm>
            <a:off x="4811713" y="5221288"/>
            <a:ext cx="1011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CCl</a:t>
            </a:r>
            <a:r>
              <a:rPr lang="en-US" b="0" baseline="-25000">
                <a:solidFill>
                  <a:schemeClr val="tx1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9388" name="Rectangle 124"/>
          <p:cNvSpPr>
            <a:spLocks noChangeArrowheads="1"/>
          </p:cNvSpPr>
          <p:nvPr/>
        </p:nvSpPr>
        <p:spPr bwMode="auto">
          <a:xfrm>
            <a:off x="4789488" y="5832475"/>
            <a:ext cx="2919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nitrogen triiodide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7662" name="Group 233"/>
          <p:cNvGrpSpPr>
            <a:grpSpLocks/>
          </p:cNvGrpSpPr>
          <p:nvPr/>
        </p:nvGrpSpPr>
        <p:grpSpPr bwMode="auto">
          <a:xfrm>
            <a:off x="1754188" y="331788"/>
            <a:ext cx="5753100" cy="2236787"/>
            <a:chOff x="1754406" y="331075"/>
            <a:chExt cx="5752774" cy="2237665"/>
          </a:xfrm>
        </p:grpSpPr>
        <p:sp>
          <p:nvSpPr>
            <p:cNvPr id="27663" name="Rectangle 10"/>
            <p:cNvSpPr>
              <a:spLocks noChangeArrowheads="1"/>
            </p:cNvSpPr>
            <p:nvPr/>
          </p:nvSpPr>
          <p:spPr bwMode="auto">
            <a:xfrm>
              <a:off x="2712768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Rectangle 11"/>
            <p:cNvSpPr>
              <a:spLocks noChangeArrowheads="1"/>
            </p:cNvSpPr>
            <p:nvPr/>
          </p:nvSpPr>
          <p:spPr bwMode="auto">
            <a:xfrm>
              <a:off x="3032656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Rectangle 12"/>
            <p:cNvSpPr>
              <a:spLocks noChangeArrowheads="1"/>
            </p:cNvSpPr>
            <p:nvPr/>
          </p:nvSpPr>
          <p:spPr bwMode="auto">
            <a:xfrm>
              <a:off x="3352542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13"/>
            <p:cNvSpPr>
              <a:spLocks noChangeArrowheads="1"/>
            </p:cNvSpPr>
            <p:nvPr/>
          </p:nvSpPr>
          <p:spPr bwMode="auto">
            <a:xfrm>
              <a:off x="3672429" y="1289888"/>
              <a:ext cx="3185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Rectangle 14"/>
            <p:cNvSpPr>
              <a:spLocks noChangeArrowheads="1"/>
            </p:cNvSpPr>
            <p:nvPr/>
          </p:nvSpPr>
          <p:spPr bwMode="auto">
            <a:xfrm>
              <a:off x="2074293" y="651114"/>
              <a:ext cx="319887" cy="1917626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Rectangle 15"/>
            <p:cNvSpPr>
              <a:spLocks noChangeArrowheads="1"/>
            </p:cNvSpPr>
            <p:nvPr/>
          </p:nvSpPr>
          <p:spPr bwMode="auto">
            <a:xfrm>
              <a:off x="1754406" y="331075"/>
              <a:ext cx="319887" cy="223766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Rectangle 16"/>
            <p:cNvSpPr>
              <a:spLocks noChangeArrowheads="1"/>
            </p:cNvSpPr>
            <p:nvPr/>
          </p:nvSpPr>
          <p:spPr bwMode="auto">
            <a:xfrm>
              <a:off x="3991017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Rectangle 17"/>
            <p:cNvSpPr>
              <a:spLocks noChangeArrowheads="1"/>
            </p:cNvSpPr>
            <p:nvPr/>
          </p:nvSpPr>
          <p:spPr bwMode="auto">
            <a:xfrm>
              <a:off x="4310904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Rectangle 18"/>
            <p:cNvSpPr>
              <a:spLocks noChangeArrowheads="1"/>
            </p:cNvSpPr>
            <p:nvPr/>
          </p:nvSpPr>
          <p:spPr bwMode="auto">
            <a:xfrm>
              <a:off x="5270566" y="1289888"/>
              <a:ext cx="318587" cy="9588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Rectangle 19"/>
            <p:cNvSpPr>
              <a:spLocks noChangeArrowheads="1"/>
            </p:cNvSpPr>
            <p:nvPr/>
          </p:nvSpPr>
          <p:spPr bwMode="auto">
            <a:xfrm>
              <a:off x="5589154" y="651114"/>
              <a:ext cx="319887" cy="159758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Rectangle 20"/>
            <p:cNvSpPr>
              <a:spLocks noChangeArrowheads="1"/>
            </p:cNvSpPr>
            <p:nvPr/>
          </p:nvSpPr>
          <p:spPr bwMode="auto">
            <a:xfrm>
              <a:off x="5909041" y="651114"/>
              <a:ext cx="3198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Rectangle 21"/>
            <p:cNvSpPr>
              <a:spLocks noChangeArrowheads="1"/>
            </p:cNvSpPr>
            <p:nvPr/>
          </p:nvSpPr>
          <p:spPr bwMode="auto">
            <a:xfrm>
              <a:off x="6228927" y="651114"/>
              <a:ext cx="3198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Rectangle 22"/>
            <p:cNvSpPr>
              <a:spLocks noChangeArrowheads="1"/>
            </p:cNvSpPr>
            <p:nvPr/>
          </p:nvSpPr>
          <p:spPr bwMode="auto">
            <a:xfrm>
              <a:off x="6548815" y="651114"/>
              <a:ext cx="3185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Rectangle 23"/>
            <p:cNvSpPr>
              <a:spLocks noChangeArrowheads="1"/>
            </p:cNvSpPr>
            <p:nvPr/>
          </p:nvSpPr>
          <p:spPr bwMode="auto">
            <a:xfrm>
              <a:off x="6867402" y="651114"/>
              <a:ext cx="3198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Rectangle 24"/>
            <p:cNvSpPr>
              <a:spLocks noChangeArrowheads="1"/>
            </p:cNvSpPr>
            <p:nvPr/>
          </p:nvSpPr>
          <p:spPr bwMode="auto">
            <a:xfrm>
              <a:off x="7187290" y="651114"/>
              <a:ext cx="3198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Rectangle 25"/>
            <p:cNvSpPr>
              <a:spLocks noChangeArrowheads="1"/>
            </p:cNvSpPr>
            <p:nvPr/>
          </p:nvSpPr>
          <p:spPr bwMode="auto">
            <a:xfrm>
              <a:off x="4950679" y="1289888"/>
              <a:ext cx="319887" cy="9588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Rectangle 26"/>
            <p:cNvSpPr>
              <a:spLocks noChangeArrowheads="1"/>
            </p:cNvSpPr>
            <p:nvPr/>
          </p:nvSpPr>
          <p:spPr bwMode="auto">
            <a:xfrm>
              <a:off x="4630792" y="1289888"/>
              <a:ext cx="319887" cy="958813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Rectangle 27"/>
            <p:cNvSpPr>
              <a:spLocks noChangeArrowheads="1"/>
            </p:cNvSpPr>
            <p:nvPr/>
          </p:nvSpPr>
          <p:spPr bwMode="auto">
            <a:xfrm>
              <a:off x="2074293" y="1289888"/>
              <a:ext cx="5432884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Rectangle 28"/>
            <p:cNvSpPr>
              <a:spLocks noChangeArrowheads="1"/>
            </p:cNvSpPr>
            <p:nvPr/>
          </p:nvSpPr>
          <p:spPr bwMode="auto">
            <a:xfrm>
              <a:off x="1754406" y="1609927"/>
              <a:ext cx="5752771" cy="318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2" name="Rectangle 29"/>
            <p:cNvSpPr>
              <a:spLocks noChangeArrowheads="1"/>
            </p:cNvSpPr>
            <p:nvPr/>
          </p:nvSpPr>
          <p:spPr bwMode="auto">
            <a:xfrm>
              <a:off x="2074293" y="1928664"/>
              <a:ext cx="5432884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Rectangle 30"/>
            <p:cNvSpPr>
              <a:spLocks noChangeArrowheads="1"/>
            </p:cNvSpPr>
            <p:nvPr/>
          </p:nvSpPr>
          <p:spPr bwMode="auto">
            <a:xfrm>
              <a:off x="5589154" y="969851"/>
              <a:ext cx="1918023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Rectangle 31"/>
            <p:cNvSpPr>
              <a:spLocks noChangeArrowheads="1"/>
            </p:cNvSpPr>
            <p:nvPr/>
          </p:nvSpPr>
          <p:spPr bwMode="auto">
            <a:xfrm>
              <a:off x="1754406" y="331075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Rectangle 32"/>
            <p:cNvSpPr>
              <a:spLocks noChangeArrowheads="1"/>
            </p:cNvSpPr>
            <p:nvPr/>
          </p:nvSpPr>
          <p:spPr bwMode="auto">
            <a:xfrm>
              <a:off x="1754406" y="651114"/>
              <a:ext cx="639775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Rectangle 33"/>
            <p:cNvSpPr>
              <a:spLocks noChangeArrowheads="1"/>
            </p:cNvSpPr>
            <p:nvPr/>
          </p:nvSpPr>
          <p:spPr bwMode="auto">
            <a:xfrm>
              <a:off x="2394181" y="1289888"/>
              <a:ext cx="3185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Rectangle 34"/>
            <p:cNvSpPr>
              <a:spLocks noChangeArrowheads="1"/>
            </p:cNvSpPr>
            <p:nvPr/>
          </p:nvSpPr>
          <p:spPr bwMode="auto">
            <a:xfrm>
              <a:off x="1754406" y="1289888"/>
              <a:ext cx="319887" cy="127885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Rectangle 35"/>
            <p:cNvSpPr>
              <a:spLocks noChangeArrowheads="1"/>
            </p:cNvSpPr>
            <p:nvPr/>
          </p:nvSpPr>
          <p:spPr bwMode="auto">
            <a:xfrm>
              <a:off x="1754406" y="224870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Rectangle 36"/>
            <p:cNvSpPr>
              <a:spLocks noChangeArrowheads="1"/>
            </p:cNvSpPr>
            <p:nvPr/>
          </p:nvSpPr>
          <p:spPr bwMode="auto">
            <a:xfrm>
              <a:off x="7187290" y="331075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Rectangle 37"/>
            <p:cNvSpPr>
              <a:spLocks noChangeArrowheads="1"/>
            </p:cNvSpPr>
            <p:nvPr/>
          </p:nvSpPr>
          <p:spPr bwMode="auto">
            <a:xfrm>
              <a:off x="1754406" y="224870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Rectangle 38"/>
            <p:cNvSpPr>
              <a:spLocks noChangeArrowheads="1"/>
            </p:cNvSpPr>
            <p:nvPr/>
          </p:nvSpPr>
          <p:spPr bwMode="auto">
            <a:xfrm>
              <a:off x="2074293" y="224870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Rectangle 39"/>
            <p:cNvSpPr>
              <a:spLocks noChangeArrowheads="1"/>
            </p:cNvSpPr>
            <p:nvPr/>
          </p:nvSpPr>
          <p:spPr bwMode="auto">
            <a:xfrm>
              <a:off x="2074293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Rectangle 40"/>
            <p:cNvSpPr>
              <a:spLocks noChangeArrowheads="1"/>
            </p:cNvSpPr>
            <p:nvPr/>
          </p:nvSpPr>
          <p:spPr bwMode="auto">
            <a:xfrm>
              <a:off x="1754406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Rectangle 41"/>
            <p:cNvSpPr>
              <a:spLocks noChangeArrowheads="1"/>
            </p:cNvSpPr>
            <p:nvPr/>
          </p:nvSpPr>
          <p:spPr bwMode="auto">
            <a:xfrm>
              <a:off x="2074293" y="1289888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Rectangle 42"/>
            <p:cNvSpPr>
              <a:spLocks noChangeArrowheads="1"/>
            </p:cNvSpPr>
            <p:nvPr/>
          </p:nvSpPr>
          <p:spPr bwMode="auto">
            <a:xfrm>
              <a:off x="1754406" y="96985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6" name="Rectangle 43"/>
            <p:cNvSpPr>
              <a:spLocks noChangeArrowheads="1"/>
            </p:cNvSpPr>
            <p:nvPr/>
          </p:nvSpPr>
          <p:spPr bwMode="auto">
            <a:xfrm>
              <a:off x="2074293" y="651114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7" name="Rectangle 44"/>
            <p:cNvSpPr>
              <a:spLocks noChangeArrowheads="1"/>
            </p:cNvSpPr>
            <p:nvPr/>
          </p:nvSpPr>
          <p:spPr bwMode="auto">
            <a:xfrm>
              <a:off x="1754406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8" name="Rectangle 45"/>
            <p:cNvSpPr>
              <a:spLocks noChangeArrowheads="1"/>
            </p:cNvSpPr>
            <p:nvPr/>
          </p:nvSpPr>
          <p:spPr bwMode="auto">
            <a:xfrm>
              <a:off x="2074293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9" name="Rectangle 46"/>
            <p:cNvSpPr>
              <a:spLocks noChangeArrowheads="1"/>
            </p:cNvSpPr>
            <p:nvPr/>
          </p:nvSpPr>
          <p:spPr bwMode="auto">
            <a:xfrm>
              <a:off x="1754406" y="1289888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0" name="Rectangle 47"/>
            <p:cNvSpPr>
              <a:spLocks noChangeArrowheads="1"/>
            </p:cNvSpPr>
            <p:nvPr/>
          </p:nvSpPr>
          <p:spPr bwMode="auto">
            <a:xfrm>
              <a:off x="2074293" y="96985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Rectangle 48"/>
            <p:cNvSpPr>
              <a:spLocks noChangeArrowheads="1"/>
            </p:cNvSpPr>
            <p:nvPr/>
          </p:nvSpPr>
          <p:spPr bwMode="auto">
            <a:xfrm>
              <a:off x="1754406" y="651114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Rectangle 49"/>
            <p:cNvSpPr>
              <a:spLocks noChangeArrowheads="1"/>
            </p:cNvSpPr>
            <p:nvPr/>
          </p:nvSpPr>
          <p:spPr bwMode="auto">
            <a:xfrm>
              <a:off x="5589154" y="651114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3" name="Rectangle 50"/>
            <p:cNvSpPr>
              <a:spLocks noChangeArrowheads="1"/>
            </p:cNvSpPr>
            <p:nvPr/>
          </p:nvSpPr>
          <p:spPr bwMode="auto">
            <a:xfrm>
              <a:off x="5589154" y="96985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4" name="Rectangle 51"/>
            <p:cNvSpPr>
              <a:spLocks noChangeArrowheads="1"/>
            </p:cNvSpPr>
            <p:nvPr/>
          </p:nvSpPr>
          <p:spPr bwMode="auto">
            <a:xfrm>
              <a:off x="5909041" y="969851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5" name="Rectangle 52"/>
            <p:cNvSpPr>
              <a:spLocks noChangeArrowheads="1"/>
            </p:cNvSpPr>
            <p:nvPr/>
          </p:nvSpPr>
          <p:spPr bwMode="auto">
            <a:xfrm>
              <a:off x="5589154" y="1289888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Rectangle 53"/>
            <p:cNvSpPr>
              <a:spLocks noChangeArrowheads="1"/>
            </p:cNvSpPr>
            <p:nvPr/>
          </p:nvSpPr>
          <p:spPr bwMode="auto">
            <a:xfrm>
              <a:off x="5589154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7" name="Rectangle 54"/>
            <p:cNvSpPr>
              <a:spLocks noChangeArrowheads="1"/>
            </p:cNvSpPr>
            <p:nvPr/>
          </p:nvSpPr>
          <p:spPr bwMode="auto">
            <a:xfrm>
              <a:off x="5589154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Rectangle 55"/>
            <p:cNvSpPr>
              <a:spLocks noChangeArrowheads="1"/>
            </p:cNvSpPr>
            <p:nvPr/>
          </p:nvSpPr>
          <p:spPr bwMode="auto">
            <a:xfrm>
              <a:off x="5909041" y="1289888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9" name="Rectangle 56"/>
            <p:cNvSpPr>
              <a:spLocks noChangeArrowheads="1"/>
            </p:cNvSpPr>
            <p:nvPr/>
          </p:nvSpPr>
          <p:spPr bwMode="auto">
            <a:xfrm>
              <a:off x="5909041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0" name="Rectangle 57"/>
            <p:cNvSpPr>
              <a:spLocks noChangeArrowheads="1"/>
            </p:cNvSpPr>
            <p:nvPr/>
          </p:nvSpPr>
          <p:spPr bwMode="auto">
            <a:xfrm>
              <a:off x="5909041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1" name="Rectangle 58"/>
            <p:cNvSpPr>
              <a:spLocks noChangeArrowheads="1"/>
            </p:cNvSpPr>
            <p:nvPr/>
          </p:nvSpPr>
          <p:spPr bwMode="auto">
            <a:xfrm>
              <a:off x="6228927" y="1289888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2" name="Rectangle 59"/>
            <p:cNvSpPr>
              <a:spLocks noChangeArrowheads="1"/>
            </p:cNvSpPr>
            <p:nvPr/>
          </p:nvSpPr>
          <p:spPr bwMode="auto">
            <a:xfrm>
              <a:off x="6228927" y="1609927"/>
              <a:ext cx="319887" cy="318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3" name="Rectangle 60"/>
            <p:cNvSpPr>
              <a:spLocks noChangeArrowheads="1"/>
            </p:cNvSpPr>
            <p:nvPr/>
          </p:nvSpPr>
          <p:spPr bwMode="auto">
            <a:xfrm>
              <a:off x="6228927" y="1928664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714" name="Group 61"/>
            <p:cNvGrpSpPr>
              <a:grpSpLocks/>
            </p:cNvGrpSpPr>
            <p:nvPr/>
          </p:nvGrpSpPr>
          <p:grpSpPr bwMode="auto">
            <a:xfrm>
              <a:off x="1754406" y="331076"/>
              <a:ext cx="5752774" cy="1917629"/>
              <a:chOff x="727" y="2262"/>
              <a:chExt cx="4424" cy="1474"/>
            </a:xfrm>
          </p:grpSpPr>
          <p:sp>
            <p:nvSpPr>
              <p:cNvPr id="27755" name="Rectangle 62"/>
              <p:cNvSpPr>
                <a:spLocks noChangeArrowheads="1"/>
              </p:cNvSpPr>
              <p:nvPr/>
            </p:nvSpPr>
            <p:spPr bwMode="auto">
              <a:xfrm>
                <a:off x="727" y="2262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6" name="Rectangle 63"/>
              <p:cNvSpPr>
                <a:spLocks noChangeArrowheads="1"/>
              </p:cNvSpPr>
              <p:nvPr/>
            </p:nvSpPr>
            <p:spPr bwMode="auto">
              <a:xfrm>
                <a:off x="4905" y="2262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7" name="Rectangle 64"/>
              <p:cNvSpPr>
                <a:spLocks noChangeArrowheads="1"/>
              </p:cNvSpPr>
              <p:nvPr/>
            </p:nvSpPr>
            <p:spPr bwMode="auto">
              <a:xfrm>
                <a:off x="3922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8" name="Rectangle 65"/>
              <p:cNvSpPr>
                <a:spLocks noChangeArrowheads="1"/>
              </p:cNvSpPr>
              <p:nvPr/>
            </p:nvSpPr>
            <p:spPr bwMode="auto">
              <a:xfrm>
                <a:off x="4168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9" name="Rectangle 66"/>
              <p:cNvSpPr>
                <a:spLocks noChangeArrowheads="1"/>
              </p:cNvSpPr>
              <p:nvPr/>
            </p:nvSpPr>
            <p:spPr bwMode="auto">
              <a:xfrm>
                <a:off x="4414" y="2508"/>
                <a:ext cx="245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0" name="Rectangle 67"/>
              <p:cNvSpPr>
                <a:spLocks noChangeArrowheads="1"/>
              </p:cNvSpPr>
              <p:nvPr/>
            </p:nvSpPr>
            <p:spPr bwMode="auto">
              <a:xfrm>
                <a:off x="4168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1" name="Rectangle 68"/>
              <p:cNvSpPr>
                <a:spLocks noChangeArrowheads="1"/>
              </p:cNvSpPr>
              <p:nvPr/>
            </p:nvSpPr>
            <p:spPr bwMode="auto">
              <a:xfrm>
                <a:off x="4905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2" name="Rectangle 69"/>
              <p:cNvSpPr>
                <a:spLocks noChangeArrowheads="1"/>
              </p:cNvSpPr>
              <p:nvPr/>
            </p:nvSpPr>
            <p:spPr bwMode="auto">
              <a:xfrm>
                <a:off x="4905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3" name="Rectangle 70"/>
              <p:cNvSpPr>
                <a:spLocks noChangeArrowheads="1"/>
              </p:cNvSpPr>
              <p:nvPr/>
            </p:nvSpPr>
            <p:spPr bwMode="auto">
              <a:xfrm>
                <a:off x="4905" y="2999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4" name="Rectangle 71"/>
              <p:cNvSpPr>
                <a:spLocks noChangeArrowheads="1"/>
              </p:cNvSpPr>
              <p:nvPr/>
            </p:nvSpPr>
            <p:spPr bwMode="auto">
              <a:xfrm>
                <a:off x="4905" y="3245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5" name="Rectangle 72"/>
              <p:cNvSpPr>
                <a:spLocks noChangeArrowheads="1"/>
              </p:cNvSpPr>
              <p:nvPr/>
            </p:nvSpPr>
            <p:spPr bwMode="auto">
              <a:xfrm>
                <a:off x="4905" y="3490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6" name="Rectangle 73"/>
              <p:cNvSpPr>
                <a:spLocks noChangeArrowheads="1"/>
              </p:cNvSpPr>
              <p:nvPr/>
            </p:nvSpPr>
            <p:spPr bwMode="auto">
              <a:xfrm>
                <a:off x="4659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7" name="Rectangle 74"/>
              <p:cNvSpPr>
                <a:spLocks noChangeArrowheads="1"/>
              </p:cNvSpPr>
              <p:nvPr/>
            </p:nvSpPr>
            <p:spPr bwMode="auto">
              <a:xfrm>
                <a:off x="4659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8" name="Rectangle 75"/>
              <p:cNvSpPr>
                <a:spLocks noChangeArrowheads="1"/>
              </p:cNvSpPr>
              <p:nvPr/>
            </p:nvSpPr>
            <p:spPr bwMode="auto">
              <a:xfrm>
                <a:off x="4414" y="2753"/>
                <a:ext cx="245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9" name="Rectangle 76"/>
              <p:cNvSpPr>
                <a:spLocks noChangeArrowheads="1"/>
              </p:cNvSpPr>
              <p:nvPr/>
            </p:nvSpPr>
            <p:spPr bwMode="auto">
              <a:xfrm>
                <a:off x="4659" y="2999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0" name="Rectangle 77"/>
              <p:cNvSpPr>
                <a:spLocks noChangeArrowheads="1"/>
              </p:cNvSpPr>
              <p:nvPr/>
            </p:nvSpPr>
            <p:spPr bwMode="auto">
              <a:xfrm>
                <a:off x="4414" y="2999"/>
                <a:ext cx="245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1" name="Rectangle 78"/>
              <p:cNvSpPr>
                <a:spLocks noChangeArrowheads="1"/>
              </p:cNvSpPr>
              <p:nvPr/>
            </p:nvSpPr>
            <p:spPr bwMode="auto">
              <a:xfrm>
                <a:off x="4659" y="3245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715" name="Rectangle 79"/>
            <p:cNvSpPr>
              <a:spLocks noChangeArrowheads="1"/>
            </p:cNvSpPr>
            <p:nvPr/>
          </p:nvSpPr>
          <p:spPr bwMode="auto">
            <a:xfrm>
              <a:off x="6867402" y="1928664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6" name="Rectangle 80"/>
            <p:cNvSpPr>
              <a:spLocks noChangeArrowheads="1"/>
            </p:cNvSpPr>
            <p:nvPr/>
          </p:nvSpPr>
          <p:spPr bwMode="auto">
            <a:xfrm>
              <a:off x="6548815" y="1609927"/>
              <a:ext cx="318587" cy="318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7" name="Rectangle 81"/>
            <p:cNvSpPr>
              <a:spLocks noChangeArrowheads="1"/>
            </p:cNvSpPr>
            <p:nvPr/>
          </p:nvSpPr>
          <p:spPr bwMode="auto">
            <a:xfrm>
              <a:off x="6548815" y="1928664"/>
              <a:ext cx="3185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8" name="Rectangle 82"/>
            <p:cNvSpPr>
              <a:spLocks noChangeArrowheads="1"/>
            </p:cNvSpPr>
            <p:nvPr/>
          </p:nvSpPr>
          <p:spPr bwMode="auto">
            <a:xfrm>
              <a:off x="5270566" y="1289888"/>
              <a:ext cx="3185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9" name="Rectangle 83"/>
            <p:cNvSpPr>
              <a:spLocks noChangeArrowheads="1"/>
            </p:cNvSpPr>
            <p:nvPr/>
          </p:nvSpPr>
          <p:spPr bwMode="auto">
            <a:xfrm>
              <a:off x="5270566" y="1609927"/>
              <a:ext cx="3185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0" name="Rectangle 84"/>
            <p:cNvSpPr>
              <a:spLocks noChangeArrowheads="1"/>
            </p:cNvSpPr>
            <p:nvPr/>
          </p:nvSpPr>
          <p:spPr bwMode="auto">
            <a:xfrm>
              <a:off x="5270566" y="1928664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1" name="Rectangle 85"/>
            <p:cNvSpPr>
              <a:spLocks noChangeArrowheads="1"/>
            </p:cNvSpPr>
            <p:nvPr/>
          </p:nvSpPr>
          <p:spPr bwMode="auto">
            <a:xfrm>
              <a:off x="4950679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2" name="Rectangle 86"/>
            <p:cNvSpPr>
              <a:spLocks noChangeArrowheads="1"/>
            </p:cNvSpPr>
            <p:nvPr/>
          </p:nvSpPr>
          <p:spPr bwMode="auto">
            <a:xfrm>
              <a:off x="4950679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Rectangle 87"/>
            <p:cNvSpPr>
              <a:spLocks noChangeArrowheads="1"/>
            </p:cNvSpPr>
            <p:nvPr/>
          </p:nvSpPr>
          <p:spPr bwMode="auto">
            <a:xfrm>
              <a:off x="4950679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4" name="Rectangle 88"/>
            <p:cNvSpPr>
              <a:spLocks noChangeArrowheads="1"/>
            </p:cNvSpPr>
            <p:nvPr/>
          </p:nvSpPr>
          <p:spPr bwMode="auto">
            <a:xfrm>
              <a:off x="4630792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Rectangle 89"/>
            <p:cNvSpPr>
              <a:spLocks noChangeArrowheads="1"/>
            </p:cNvSpPr>
            <p:nvPr/>
          </p:nvSpPr>
          <p:spPr bwMode="auto">
            <a:xfrm>
              <a:off x="4630792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6" name="Rectangle 90"/>
            <p:cNvSpPr>
              <a:spLocks noChangeArrowheads="1"/>
            </p:cNvSpPr>
            <p:nvPr/>
          </p:nvSpPr>
          <p:spPr bwMode="auto">
            <a:xfrm>
              <a:off x="4630792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Rectangle 91"/>
            <p:cNvSpPr>
              <a:spLocks noChangeArrowheads="1"/>
            </p:cNvSpPr>
            <p:nvPr/>
          </p:nvSpPr>
          <p:spPr bwMode="auto">
            <a:xfrm>
              <a:off x="2394181" y="1289888"/>
              <a:ext cx="3185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8" name="Rectangle 92"/>
            <p:cNvSpPr>
              <a:spLocks noChangeArrowheads="1"/>
            </p:cNvSpPr>
            <p:nvPr/>
          </p:nvSpPr>
          <p:spPr bwMode="auto">
            <a:xfrm>
              <a:off x="2394181" y="1609927"/>
              <a:ext cx="3185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Rectangle 93"/>
            <p:cNvSpPr>
              <a:spLocks noChangeArrowheads="1"/>
            </p:cNvSpPr>
            <p:nvPr/>
          </p:nvSpPr>
          <p:spPr bwMode="auto">
            <a:xfrm>
              <a:off x="2394181" y="1928664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0" name="Rectangle 94"/>
            <p:cNvSpPr>
              <a:spLocks noChangeArrowheads="1"/>
            </p:cNvSpPr>
            <p:nvPr/>
          </p:nvSpPr>
          <p:spPr bwMode="auto">
            <a:xfrm>
              <a:off x="2394181" y="2248701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Rectangle 95"/>
            <p:cNvSpPr>
              <a:spLocks noChangeArrowheads="1"/>
            </p:cNvSpPr>
            <p:nvPr/>
          </p:nvSpPr>
          <p:spPr bwMode="auto">
            <a:xfrm>
              <a:off x="2712768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2" name="Rectangle 96"/>
            <p:cNvSpPr>
              <a:spLocks noChangeArrowheads="1"/>
            </p:cNvSpPr>
            <p:nvPr/>
          </p:nvSpPr>
          <p:spPr bwMode="auto">
            <a:xfrm>
              <a:off x="2712768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Rectangle 97"/>
            <p:cNvSpPr>
              <a:spLocks noChangeArrowheads="1"/>
            </p:cNvSpPr>
            <p:nvPr/>
          </p:nvSpPr>
          <p:spPr bwMode="auto">
            <a:xfrm>
              <a:off x="2712768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Rectangle 98"/>
            <p:cNvSpPr>
              <a:spLocks noChangeArrowheads="1"/>
            </p:cNvSpPr>
            <p:nvPr/>
          </p:nvSpPr>
          <p:spPr bwMode="auto">
            <a:xfrm>
              <a:off x="2712768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Rectangle 99"/>
            <p:cNvSpPr>
              <a:spLocks noChangeArrowheads="1"/>
            </p:cNvSpPr>
            <p:nvPr/>
          </p:nvSpPr>
          <p:spPr bwMode="auto">
            <a:xfrm>
              <a:off x="3032656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6" name="Rectangle 100"/>
            <p:cNvSpPr>
              <a:spLocks noChangeArrowheads="1"/>
            </p:cNvSpPr>
            <p:nvPr/>
          </p:nvSpPr>
          <p:spPr bwMode="auto">
            <a:xfrm>
              <a:off x="3032656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7" name="Rectangle 101"/>
            <p:cNvSpPr>
              <a:spLocks noChangeArrowheads="1"/>
            </p:cNvSpPr>
            <p:nvPr/>
          </p:nvSpPr>
          <p:spPr bwMode="auto">
            <a:xfrm>
              <a:off x="3032656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8" name="Rectangle 102"/>
            <p:cNvSpPr>
              <a:spLocks noChangeArrowheads="1"/>
            </p:cNvSpPr>
            <p:nvPr/>
          </p:nvSpPr>
          <p:spPr bwMode="auto">
            <a:xfrm>
              <a:off x="3032656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9" name="Rectangle 103"/>
            <p:cNvSpPr>
              <a:spLocks noChangeArrowheads="1"/>
            </p:cNvSpPr>
            <p:nvPr/>
          </p:nvSpPr>
          <p:spPr bwMode="auto">
            <a:xfrm>
              <a:off x="3352542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0" name="Rectangle 104"/>
            <p:cNvSpPr>
              <a:spLocks noChangeArrowheads="1"/>
            </p:cNvSpPr>
            <p:nvPr/>
          </p:nvSpPr>
          <p:spPr bwMode="auto">
            <a:xfrm>
              <a:off x="3352542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1" name="Rectangle 105"/>
            <p:cNvSpPr>
              <a:spLocks noChangeArrowheads="1"/>
            </p:cNvSpPr>
            <p:nvPr/>
          </p:nvSpPr>
          <p:spPr bwMode="auto">
            <a:xfrm>
              <a:off x="3352542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2" name="Rectangle 106"/>
            <p:cNvSpPr>
              <a:spLocks noChangeArrowheads="1"/>
            </p:cNvSpPr>
            <p:nvPr/>
          </p:nvSpPr>
          <p:spPr bwMode="auto">
            <a:xfrm>
              <a:off x="3352542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3" name="Rectangle 107"/>
            <p:cNvSpPr>
              <a:spLocks noChangeArrowheads="1"/>
            </p:cNvSpPr>
            <p:nvPr/>
          </p:nvSpPr>
          <p:spPr bwMode="auto">
            <a:xfrm>
              <a:off x="3672429" y="1289888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4" name="Rectangle 108"/>
            <p:cNvSpPr>
              <a:spLocks noChangeArrowheads="1"/>
            </p:cNvSpPr>
            <p:nvPr/>
          </p:nvSpPr>
          <p:spPr bwMode="auto">
            <a:xfrm>
              <a:off x="3672429" y="1609927"/>
              <a:ext cx="3185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5" name="Rectangle 109"/>
            <p:cNvSpPr>
              <a:spLocks noChangeArrowheads="1"/>
            </p:cNvSpPr>
            <p:nvPr/>
          </p:nvSpPr>
          <p:spPr bwMode="auto">
            <a:xfrm>
              <a:off x="3672429" y="1928664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6" name="Rectangle 110"/>
            <p:cNvSpPr>
              <a:spLocks noChangeArrowheads="1"/>
            </p:cNvSpPr>
            <p:nvPr/>
          </p:nvSpPr>
          <p:spPr bwMode="auto">
            <a:xfrm>
              <a:off x="3672429" y="2248701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7" name="Rectangle 111"/>
            <p:cNvSpPr>
              <a:spLocks noChangeArrowheads="1"/>
            </p:cNvSpPr>
            <p:nvPr/>
          </p:nvSpPr>
          <p:spPr bwMode="auto">
            <a:xfrm>
              <a:off x="3991017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8" name="Rectangle 112"/>
            <p:cNvSpPr>
              <a:spLocks noChangeArrowheads="1"/>
            </p:cNvSpPr>
            <p:nvPr/>
          </p:nvSpPr>
          <p:spPr bwMode="auto">
            <a:xfrm>
              <a:off x="3991017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9" name="Rectangle 113"/>
            <p:cNvSpPr>
              <a:spLocks noChangeArrowheads="1"/>
            </p:cNvSpPr>
            <p:nvPr/>
          </p:nvSpPr>
          <p:spPr bwMode="auto">
            <a:xfrm>
              <a:off x="3991017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50" name="Rectangle 114"/>
            <p:cNvSpPr>
              <a:spLocks noChangeArrowheads="1"/>
            </p:cNvSpPr>
            <p:nvPr/>
          </p:nvSpPr>
          <p:spPr bwMode="auto">
            <a:xfrm>
              <a:off x="3991017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51" name="Rectangle 115"/>
            <p:cNvSpPr>
              <a:spLocks noChangeArrowheads="1"/>
            </p:cNvSpPr>
            <p:nvPr/>
          </p:nvSpPr>
          <p:spPr bwMode="auto">
            <a:xfrm>
              <a:off x="4310904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52" name="Rectangle 116"/>
            <p:cNvSpPr>
              <a:spLocks noChangeArrowheads="1"/>
            </p:cNvSpPr>
            <p:nvPr/>
          </p:nvSpPr>
          <p:spPr bwMode="auto">
            <a:xfrm>
              <a:off x="4310904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53" name="Rectangle 117"/>
            <p:cNvSpPr>
              <a:spLocks noChangeArrowheads="1"/>
            </p:cNvSpPr>
            <p:nvPr/>
          </p:nvSpPr>
          <p:spPr bwMode="auto">
            <a:xfrm>
              <a:off x="4310904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54" name="Rectangle 118"/>
            <p:cNvSpPr>
              <a:spLocks noChangeArrowheads="1"/>
            </p:cNvSpPr>
            <p:nvPr/>
          </p:nvSpPr>
          <p:spPr bwMode="auto">
            <a:xfrm>
              <a:off x="4310904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ChangeArrowheads="1"/>
          </p:cNvSpPr>
          <p:nvPr/>
        </p:nvSpPr>
        <p:spPr bwMode="auto">
          <a:xfrm>
            <a:off x="461963" y="1152525"/>
            <a:ext cx="218440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Conversion:</a:t>
            </a:r>
            <a:r>
              <a:rPr lang="en-US"/>
              <a:t> </a:t>
            </a:r>
          </a:p>
        </p:txBody>
      </p:sp>
      <p:grpSp>
        <p:nvGrpSpPr>
          <p:cNvPr id="18435" name="Group 13"/>
          <p:cNvGrpSpPr>
            <a:grpSpLocks/>
          </p:cNvGrpSpPr>
          <p:nvPr/>
        </p:nvGrpSpPr>
        <p:grpSpPr bwMode="auto">
          <a:xfrm>
            <a:off x="330200" y="203200"/>
            <a:ext cx="6716713" cy="946150"/>
            <a:chOff x="523" y="308"/>
            <a:chExt cx="4231" cy="596"/>
          </a:xfrm>
        </p:grpSpPr>
        <p:sp>
          <p:nvSpPr>
            <p:cNvPr id="18451" name="Rectangle 8"/>
            <p:cNvSpPr>
              <a:spLocks noChangeArrowheads="1"/>
            </p:cNvSpPr>
            <p:nvPr/>
          </p:nvSpPr>
          <p:spPr bwMode="auto">
            <a:xfrm>
              <a:off x="523" y="308"/>
              <a:ext cx="4231" cy="596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 u="sng"/>
                <a:t>Angstroms</a:t>
              </a:r>
              <a:r>
                <a:rPr lang="en-US" b="0"/>
                <a:t> (A) are often used to measure</a:t>
              </a:r>
            </a:p>
            <a:p>
              <a:pPr algn="l"/>
              <a:r>
                <a:rPr lang="en-US" b="0"/>
                <a:t>		     atomic dimensions.</a:t>
              </a:r>
              <a:r>
                <a:rPr lang="en-US"/>
                <a:t> </a:t>
              </a:r>
            </a:p>
          </p:txBody>
        </p:sp>
        <p:sp>
          <p:nvSpPr>
            <p:cNvPr id="18452" name="Oval 11"/>
            <p:cNvSpPr>
              <a:spLocks noChangeArrowheads="1"/>
            </p:cNvSpPr>
            <p:nvPr/>
          </p:nvSpPr>
          <p:spPr bwMode="auto">
            <a:xfrm>
              <a:off x="1836" y="336"/>
              <a:ext cx="56" cy="56"/>
            </a:xfrm>
            <a:prstGeom prst="ellipse">
              <a:avLst/>
            </a:prstGeom>
            <a:noFill/>
            <a:ln w="222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559050" y="1152525"/>
            <a:ext cx="5110163" cy="519113"/>
            <a:chOff x="1927" y="969"/>
            <a:chExt cx="3219" cy="327"/>
          </a:xfrm>
        </p:grpSpPr>
        <p:sp>
          <p:nvSpPr>
            <p:cNvPr id="18449" name="Rectangle 10"/>
            <p:cNvSpPr>
              <a:spLocks noChangeArrowheads="1"/>
            </p:cNvSpPr>
            <p:nvPr/>
          </p:nvSpPr>
          <p:spPr bwMode="auto">
            <a:xfrm>
              <a:off x="1927" y="969"/>
              <a:ext cx="3219" cy="327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>
                  <a:solidFill>
                    <a:schemeClr val="tx1"/>
                  </a:solidFill>
                </a:rPr>
                <a:t>1 A = 1 x 10</a:t>
              </a:r>
              <a:r>
                <a:rPr lang="en-US" b="0" baseline="30000">
                  <a:solidFill>
                    <a:schemeClr val="tx1"/>
                  </a:solidFill>
                </a:rPr>
                <a:t>–10</a:t>
              </a:r>
              <a:r>
                <a:rPr lang="en-US" b="0">
                  <a:solidFill>
                    <a:schemeClr val="tx1"/>
                  </a:solidFill>
                </a:rPr>
                <a:t> m = 1 x 10</a:t>
              </a:r>
              <a:r>
                <a:rPr lang="en-US" b="0" baseline="30000">
                  <a:solidFill>
                    <a:schemeClr val="tx1"/>
                  </a:solidFill>
                </a:rPr>
                <a:t>–8</a:t>
              </a:r>
              <a:r>
                <a:rPr lang="en-US" b="0">
                  <a:solidFill>
                    <a:schemeClr val="tx1"/>
                  </a:solidFill>
                </a:rPr>
                <a:t> cm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450" name="Oval 12"/>
            <p:cNvSpPr>
              <a:spLocks noChangeArrowheads="1"/>
            </p:cNvSpPr>
            <p:nvPr/>
          </p:nvSpPr>
          <p:spPr bwMode="auto">
            <a:xfrm>
              <a:off x="2216" y="1003"/>
              <a:ext cx="56" cy="56"/>
            </a:xfrm>
            <a:prstGeom prst="ellips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498475" y="1671638"/>
            <a:ext cx="2738438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atomic number</a:t>
            </a:r>
            <a:r>
              <a:rPr lang="en-US" b="0"/>
              <a:t>:</a:t>
            </a:r>
            <a:r>
              <a:rPr lang="en-US"/>
              <a:t> </a:t>
            </a:r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3128963" y="1671638"/>
            <a:ext cx="121602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# of p</a:t>
            </a:r>
            <a:r>
              <a:rPr lang="en-US" b="0" baseline="30000">
                <a:solidFill>
                  <a:schemeClr val="tx1"/>
                </a:solidFill>
              </a:rPr>
              <a:t>+</a:t>
            </a:r>
            <a:endParaRPr lang="en-US" baseline="30000">
              <a:solidFill>
                <a:schemeClr val="tx1"/>
              </a:solidFill>
            </a:endParaRPr>
          </a:p>
        </p:txBody>
      </p:sp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800100" y="2212975"/>
            <a:ext cx="6599238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the whole number on Periodic Table;</a:t>
            </a:r>
          </a:p>
          <a:p>
            <a:pPr algn="l"/>
            <a:r>
              <a:rPr lang="en-US" b="0"/>
              <a:t>   determines the identity of an atom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498475" y="3168650"/>
            <a:ext cx="254000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mass number</a:t>
            </a:r>
            <a:r>
              <a:rPr lang="en-US" b="0"/>
              <a:t>:</a:t>
            </a:r>
            <a:r>
              <a:rPr lang="en-US"/>
              <a:t> </a:t>
            </a:r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2886075" y="3168650"/>
            <a:ext cx="3122613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(# of p</a:t>
            </a:r>
            <a:r>
              <a:rPr lang="en-US" b="0" baseline="30000">
                <a:solidFill>
                  <a:schemeClr val="tx1"/>
                </a:solidFill>
              </a:rPr>
              <a:t>+</a:t>
            </a:r>
            <a:r>
              <a:rPr lang="en-US" b="0">
                <a:solidFill>
                  <a:schemeClr val="tx1"/>
                </a:solidFill>
              </a:rPr>
              <a:t>) + (# of n</a:t>
            </a:r>
            <a:r>
              <a:rPr lang="en-US" b="0" baseline="30000">
                <a:solidFill>
                  <a:schemeClr val="tx1"/>
                </a:solidFill>
              </a:rPr>
              <a:t>0</a:t>
            </a:r>
            <a:r>
              <a:rPr lang="en-US" b="0">
                <a:solidFill>
                  <a:schemeClr val="tx1"/>
                </a:solidFill>
              </a:rPr>
              <a:t>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498475" y="3786188"/>
            <a:ext cx="810260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isotopes</a:t>
            </a:r>
            <a:r>
              <a:rPr lang="en-US" b="0"/>
              <a:t>: different varieties of an element’s atoms</a:t>
            </a:r>
            <a:r>
              <a:rPr lang="en-US"/>
              <a:t> 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1060450" y="4310063"/>
            <a:ext cx="52070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</a:t>
            </a:r>
          </a:p>
        </p:txBody>
      </p: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1401763" y="4310063"/>
            <a:ext cx="754062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same # of p</a:t>
            </a:r>
            <a:r>
              <a:rPr lang="en-US" b="0" baseline="30000">
                <a:solidFill>
                  <a:schemeClr val="tx1"/>
                </a:solidFill>
              </a:rPr>
              <a:t>+</a:t>
            </a:r>
            <a:r>
              <a:rPr lang="en-US" b="0">
                <a:solidFill>
                  <a:schemeClr val="tx1"/>
                </a:solidFill>
              </a:rPr>
              <a:t>, diff. #’s of n</a:t>
            </a:r>
            <a:r>
              <a:rPr lang="en-US" b="0" baseline="30000">
                <a:solidFill>
                  <a:schemeClr val="tx1"/>
                </a:solidFill>
              </a:rPr>
              <a:t>0</a:t>
            </a:r>
            <a:r>
              <a:rPr lang="en-US" b="0">
                <a:solidFill>
                  <a:schemeClr val="tx1"/>
                </a:solidFill>
              </a:rPr>
              <a:t> (thus, diff. masses) </a:t>
            </a:r>
          </a:p>
        </p:txBody>
      </p:sp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1060450" y="4846638"/>
            <a:ext cx="610552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some are radioactive; others aren’t </a:t>
            </a:r>
          </a:p>
        </p:txBody>
      </p:sp>
      <p:sp>
        <p:nvSpPr>
          <p:cNvPr id="81944" name="Rectangle 24"/>
          <p:cNvSpPr>
            <a:spLocks noChangeArrowheads="1"/>
          </p:cNvSpPr>
          <p:nvPr/>
        </p:nvSpPr>
        <p:spPr bwMode="auto">
          <a:xfrm>
            <a:off x="1060450" y="5416550"/>
            <a:ext cx="7486650" cy="1373188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A nucleus of a specific isotope is sometimes</a:t>
            </a:r>
          </a:p>
          <a:p>
            <a:pPr algn="l"/>
            <a:r>
              <a:rPr lang="en-US" b="0"/>
              <a:t>   called a… </a:t>
            </a:r>
            <a:r>
              <a:rPr lang="en-US" b="0" u="sng">
                <a:solidFill>
                  <a:schemeClr val="tx1"/>
                </a:solidFill>
              </a:rPr>
              <a:t>nuclide</a:t>
            </a:r>
            <a:r>
              <a:rPr lang="en-US" b="0">
                <a:solidFill>
                  <a:schemeClr val="tx1"/>
                </a:solidFill>
              </a:rPr>
              <a:t>.</a:t>
            </a:r>
            <a:r>
              <a:rPr lang="en-US" b="0"/>
              <a:t> </a:t>
            </a:r>
          </a:p>
          <a:p>
            <a:pPr algn="l"/>
            <a:r>
              <a:rPr lang="en-US" i="1">
                <a:solidFill>
                  <a:schemeClr val="tx1"/>
                </a:solidFill>
                <a:latin typeface="Arial Narrow" pitchFamily="34" charset="0"/>
              </a:rPr>
              <a:t>All atoms of an element react the same, chemically.</a:t>
            </a:r>
          </a:p>
        </p:txBody>
      </p:sp>
      <p:sp>
        <p:nvSpPr>
          <p:cNvPr id="81945" name="Rectangle 25"/>
          <p:cNvSpPr>
            <a:spLocks noChangeArrowheads="1"/>
          </p:cNvSpPr>
          <p:nvPr/>
        </p:nvSpPr>
        <p:spPr bwMode="auto">
          <a:xfrm>
            <a:off x="3022600" y="5892800"/>
            <a:ext cx="1447800" cy="558800"/>
          </a:xfrm>
          <a:prstGeom prst="rect">
            <a:avLst/>
          </a:prstGeom>
          <a:solidFill>
            <a:schemeClr val="bg1"/>
          </a:solidFill>
          <a:ln w="222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46" name="Rectangle 26"/>
          <p:cNvSpPr>
            <a:spLocks noChangeArrowheads="1"/>
          </p:cNvSpPr>
          <p:nvPr/>
        </p:nvSpPr>
        <p:spPr bwMode="auto">
          <a:xfrm>
            <a:off x="1092200" y="6299200"/>
            <a:ext cx="7264400" cy="558800"/>
          </a:xfrm>
          <a:prstGeom prst="rect">
            <a:avLst/>
          </a:prstGeom>
          <a:solidFill>
            <a:schemeClr val="bg1"/>
          </a:solidFill>
          <a:ln w="222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981200" y="304800"/>
            <a:ext cx="5248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buFont typeface="Wingdings" pitchFamily="2" charset="2"/>
              <a:buNone/>
              <a:tabLst>
                <a:tab pos="457200" algn="l"/>
              </a:tabLst>
            </a:pPr>
            <a:r>
              <a:rPr lang="en-US" i="1"/>
              <a:t>Complete Atomic Designation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3124200" y="3905250"/>
            <a:ext cx="2667000" cy="1946275"/>
            <a:chOff x="6912" y="2367"/>
            <a:chExt cx="2880" cy="1842"/>
          </a:xfrm>
        </p:grpSpPr>
        <p:sp>
          <p:nvSpPr>
            <p:cNvPr id="19473" name="Text Box 5"/>
            <p:cNvSpPr txBox="1">
              <a:spLocks noChangeArrowheads="1"/>
            </p:cNvSpPr>
            <p:nvPr/>
          </p:nvSpPr>
          <p:spPr bwMode="auto">
            <a:xfrm>
              <a:off x="8352" y="2769"/>
              <a:ext cx="1440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5400" b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5400" b="0">
                <a:latin typeface="Times New Roman" pitchFamily="18" charset="0"/>
              </a:endParaRPr>
            </a:p>
          </p:txBody>
        </p:sp>
        <p:sp>
          <p:nvSpPr>
            <p:cNvPr id="19474" name="Text Box 6"/>
            <p:cNvSpPr txBox="1">
              <a:spLocks noChangeArrowheads="1"/>
            </p:cNvSpPr>
            <p:nvPr/>
          </p:nvSpPr>
          <p:spPr bwMode="auto">
            <a:xfrm>
              <a:off x="7632" y="3213"/>
              <a:ext cx="1440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3600" b="0">
                  <a:ea typeface="Times New Roman" pitchFamily="18" charset="0"/>
                  <a:cs typeface="Arial" pitchFamily="34" charset="0"/>
                </a:rPr>
                <a:t>53</a:t>
              </a:r>
            </a:p>
          </p:txBody>
        </p:sp>
        <p:sp>
          <p:nvSpPr>
            <p:cNvPr id="19475" name="Text Box 7"/>
            <p:cNvSpPr txBox="1">
              <a:spLocks noChangeArrowheads="1"/>
            </p:cNvSpPr>
            <p:nvPr/>
          </p:nvSpPr>
          <p:spPr bwMode="auto">
            <a:xfrm>
              <a:off x="7272" y="2589"/>
              <a:ext cx="1440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3600" b="0" baseline="30000">
                  <a:ea typeface="Times New Roman" pitchFamily="18" charset="0"/>
                  <a:cs typeface="Arial" pitchFamily="34" charset="0"/>
                </a:rPr>
                <a:t> </a:t>
              </a:r>
              <a:r>
                <a:rPr lang="en-US" sz="3600" b="0">
                  <a:ea typeface="Times New Roman" pitchFamily="18" charset="0"/>
                  <a:cs typeface="Arial" pitchFamily="34" charset="0"/>
                </a:rPr>
                <a:t>125</a:t>
              </a:r>
            </a:p>
          </p:txBody>
        </p:sp>
        <p:sp>
          <p:nvSpPr>
            <p:cNvPr id="19476" name="Text Box 8"/>
            <p:cNvSpPr txBox="1">
              <a:spLocks noChangeArrowheads="1"/>
            </p:cNvSpPr>
            <p:nvPr/>
          </p:nvSpPr>
          <p:spPr bwMode="auto">
            <a:xfrm>
              <a:off x="8712" y="2589"/>
              <a:ext cx="900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3600" b="0">
                  <a:ea typeface="Times New Roman" pitchFamily="18" charset="0"/>
                  <a:cs typeface="Arial" pitchFamily="34" charset="0"/>
                </a:rPr>
                <a:t>–</a:t>
              </a:r>
            </a:p>
          </p:txBody>
        </p:sp>
        <p:sp>
          <p:nvSpPr>
            <p:cNvPr id="19477" name="AutoShape 9"/>
            <p:cNvSpPr>
              <a:spLocks noChangeArrowheads="1"/>
            </p:cNvSpPr>
            <p:nvPr/>
          </p:nvSpPr>
          <p:spPr bwMode="auto">
            <a:xfrm>
              <a:off x="6912" y="2367"/>
              <a:ext cx="2880" cy="1701"/>
            </a:xfrm>
            <a:prstGeom prst="horizontalScroll">
              <a:avLst>
                <a:gd name="adj" fmla="val 125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1" name="Rectangle 10"/>
          <p:cNvSpPr>
            <a:spLocks noChangeArrowheads="1"/>
          </p:cNvSpPr>
          <p:nvPr/>
        </p:nvSpPr>
        <p:spPr bwMode="auto">
          <a:xfrm>
            <a:off x="903288" y="1066800"/>
            <a:ext cx="7173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ea typeface="Times New Roman" pitchFamily="18" charset="0"/>
                <a:cs typeface="Arial" pitchFamily="34" charset="0"/>
              </a:rPr>
              <a:t>…gives precise info about an atomic particle</a:t>
            </a:r>
          </a:p>
        </p:txBody>
      </p:sp>
      <p:grpSp>
        <p:nvGrpSpPr>
          <p:cNvPr id="19462" name="Group 11"/>
          <p:cNvGrpSpPr>
            <a:grpSpLocks/>
          </p:cNvGrpSpPr>
          <p:nvPr/>
        </p:nvGrpSpPr>
        <p:grpSpPr bwMode="auto">
          <a:xfrm>
            <a:off x="2743200" y="1981200"/>
            <a:ext cx="4724400" cy="1738313"/>
            <a:chOff x="528" y="1104"/>
            <a:chExt cx="2976" cy="1095"/>
          </a:xfrm>
        </p:grpSpPr>
        <p:sp>
          <p:nvSpPr>
            <p:cNvPr id="19469" name="Rectangle 12"/>
            <p:cNvSpPr>
              <a:spLocks noChangeArrowheads="1"/>
            </p:cNvSpPr>
            <p:nvPr/>
          </p:nvSpPr>
          <p:spPr bwMode="auto">
            <a:xfrm>
              <a:off x="576" y="1104"/>
              <a:ext cx="9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b="0"/>
                <a:t>mass #</a:t>
              </a:r>
            </a:p>
          </p:txBody>
        </p:sp>
        <p:sp>
          <p:nvSpPr>
            <p:cNvPr id="19470" name="Rectangle 13"/>
            <p:cNvSpPr>
              <a:spLocks noChangeArrowheads="1"/>
            </p:cNvSpPr>
            <p:nvPr/>
          </p:nvSpPr>
          <p:spPr bwMode="auto">
            <a:xfrm>
              <a:off x="528" y="1872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b="0"/>
                <a:t>atomic #</a:t>
              </a:r>
            </a:p>
          </p:txBody>
        </p:sp>
        <p:sp>
          <p:nvSpPr>
            <p:cNvPr id="19471" name="Rectangle 14"/>
            <p:cNvSpPr>
              <a:spLocks noChangeArrowheads="1"/>
            </p:cNvSpPr>
            <p:nvPr/>
          </p:nvSpPr>
          <p:spPr bwMode="auto">
            <a:xfrm>
              <a:off x="1872" y="1104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b="0"/>
                <a:t>charge (if any)</a:t>
              </a:r>
            </a:p>
          </p:txBody>
        </p:sp>
        <p:sp>
          <p:nvSpPr>
            <p:cNvPr id="19472" name="Rectangle 15"/>
            <p:cNvSpPr>
              <a:spLocks noChangeArrowheads="1"/>
            </p:cNvSpPr>
            <p:nvPr/>
          </p:nvSpPr>
          <p:spPr bwMode="auto">
            <a:xfrm>
              <a:off x="1056" y="1344"/>
              <a:ext cx="115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element</a:t>
              </a:r>
            </a:p>
            <a:p>
              <a:r>
                <a:rPr lang="en-US" b="0"/>
                <a:t>symbol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215063" y="3222625"/>
            <a:ext cx="2565400" cy="3440113"/>
            <a:chOff x="3915" y="2030"/>
            <a:chExt cx="1616" cy="2167"/>
          </a:xfrm>
        </p:grpSpPr>
        <p:sp>
          <p:nvSpPr>
            <p:cNvPr id="19467" name="Rectangle 24"/>
            <p:cNvSpPr>
              <a:spLocks noChangeArrowheads="1"/>
            </p:cNvSpPr>
            <p:nvPr/>
          </p:nvSpPr>
          <p:spPr bwMode="auto">
            <a:xfrm>
              <a:off x="3915" y="3601"/>
              <a:ext cx="161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iodine is now added to salt</a:t>
              </a:r>
            </a:p>
          </p:txBody>
        </p:sp>
        <p:pic>
          <p:nvPicPr>
            <p:cNvPr id="19468" name="Picture 25" descr="restaurant_lar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31" y="2030"/>
              <a:ext cx="1264" cy="1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53988" y="2922588"/>
            <a:ext cx="2565400" cy="3762375"/>
            <a:chOff x="153" y="1869"/>
            <a:chExt cx="1616" cy="2370"/>
          </a:xfrm>
        </p:grpSpPr>
        <p:sp>
          <p:nvSpPr>
            <p:cNvPr id="19465" name="Rectangle 27"/>
            <p:cNvSpPr>
              <a:spLocks noChangeArrowheads="1"/>
            </p:cNvSpPr>
            <p:nvPr/>
          </p:nvSpPr>
          <p:spPr bwMode="auto">
            <a:xfrm>
              <a:off x="153" y="3643"/>
              <a:ext cx="161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Goiter due to lack of iodine</a:t>
              </a:r>
            </a:p>
          </p:txBody>
        </p:sp>
        <p:pic>
          <p:nvPicPr>
            <p:cNvPr id="19466" name="Picture 28" descr="goi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" y="1869"/>
              <a:ext cx="1244" cy="1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7200" y="381000"/>
            <a:ext cx="8229600" cy="6172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2286000" y="381000"/>
            <a:ext cx="0" cy="6172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457200" y="3200400"/>
            <a:ext cx="822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457200" y="2362200"/>
            <a:ext cx="822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457200" y="4038600"/>
            <a:ext cx="822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09600" y="762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Protons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172200" y="336550"/>
            <a:ext cx="2286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Complete</a:t>
            </a:r>
          </a:p>
          <a:p>
            <a:r>
              <a:rPr lang="en-US" sz="2400"/>
              <a:t>Atomic Designation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990600" y="1676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92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457200" y="4876800"/>
            <a:ext cx="822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57200" y="5715000"/>
            <a:ext cx="822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57200" y="1524000"/>
            <a:ext cx="822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4114800" y="381000"/>
            <a:ext cx="0" cy="6172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5867400" y="381000"/>
            <a:ext cx="0" cy="6172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362200" y="7620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Neutrons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4191000" y="762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Electrons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990600" y="3352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34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1003300" y="2514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11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2667000" y="16764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146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2819400" y="3352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45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2819400" y="2514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12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4648200" y="1676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92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4648200" y="3352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36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4648200" y="2514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10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6553200" y="4038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/>
              <a:t>59</a:t>
            </a:r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6553200" y="4419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/>
              <a:t>27</a:t>
            </a: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7543800" y="4038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/>
              <a:t>3+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7086600" y="41910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Co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6553200" y="4876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/>
              <a:t>37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6553200" y="525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/>
              <a:t>17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7421563" y="4876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/>
              <a:t>–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7086600" y="5029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Cl</a:t>
            </a: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6553200" y="5715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/>
              <a:t>55</a:t>
            </a: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7543800" y="5715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/>
              <a:t>7+</a:t>
            </a:r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7086600" y="5867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Mn</a:t>
            </a:r>
          </a:p>
        </p:txBody>
      </p:sp>
      <p:sp>
        <p:nvSpPr>
          <p:cNvPr id="163876" name="Rectangle 36"/>
          <p:cNvSpPr>
            <a:spLocks noChangeArrowheads="1"/>
          </p:cNvSpPr>
          <p:nvPr/>
        </p:nvSpPr>
        <p:spPr bwMode="auto">
          <a:xfrm>
            <a:off x="6553200" y="6096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solidFill>
                  <a:schemeClr val="tx1"/>
                </a:solidFill>
              </a:rPr>
              <a:t>25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6705600" y="1524000"/>
            <a:ext cx="1295400" cy="838200"/>
            <a:chOff x="4224" y="960"/>
            <a:chExt cx="816" cy="528"/>
          </a:xfrm>
        </p:grpSpPr>
        <p:sp>
          <p:nvSpPr>
            <p:cNvPr id="20540" name="Rectangle 38"/>
            <p:cNvSpPr>
              <a:spLocks noChangeArrowheads="1"/>
            </p:cNvSpPr>
            <p:nvPr/>
          </p:nvSpPr>
          <p:spPr bwMode="auto">
            <a:xfrm>
              <a:off x="4224" y="96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chemeClr val="tx1"/>
                  </a:solidFill>
                </a:rPr>
                <a:t>238</a:t>
              </a:r>
            </a:p>
          </p:txBody>
        </p:sp>
        <p:sp>
          <p:nvSpPr>
            <p:cNvPr id="20541" name="Rectangle 39"/>
            <p:cNvSpPr>
              <a:spLocks noChangeArrowheads="1"/>
            </p:cNvSpPr>
            <p:nvPr/>
          </p:nvSpPr>
          <p:spPr bwMode="auto">
            <a:xfrm>
              <a:off x="4272" y="120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chemeClr val="tx1"/>
                  </a:solidFill>
                </a:rPr>
                <a:t>92</a:t>
              </a:r>
            </a:p>
          </p:txBody>
        </p:sp>
        <p:sp>
          <p:nvSpPr>
            <p:cNvPr id="20542" name="Rectangle 40"/>
            <p:cNvSpPr>
              <a:spLocks noChangeArrowheads="1"/>
            </p:cNvSpPr>
            <p:nvPr/>
          </p:nvSpPr>
          <p:spPr bwMode="auto">
            <a:xfrm>
              <a:off x="4608" y="105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U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6553200" y="2362200"/>
            <a:ext cx="1520825" cy="838200"/>
            <a:chOff x="4128" y="1488"/>
            <a:chExt cx="958" cy="528"/>
          </a:xfrm>
        </p:grpSpPr>
        <p:sp>
          <p:nvSpPr>
            <p:cNvPr id="20536" name="Rectangle 42"/>
            <p:cNvSpPr>
              <a:spLocks noChangeArrowheads="1"/>
            </p:cNvSpPr>
            <p:nvPr/>
          </p:nvSpPr>
          <p:spPr bwMode="auto">
            <a:xfrm>
              <a:off x="4128" y="148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20537" name="Rectangle 43"/>
            <p:cNvSpPr>
              <a:spLocks noChangeArrowheads="1"/>
            </p:cNvSpPr>
            <p:nvPr/>
          </p:nvSpPr>
          <p:spPr bwMode="auto">
            <a:xfrm>
              <a:off x="4128" y="172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0538" name="Rectangle 44"/>
            <p:cNvSpPr>
              <a:spLocks noChangeArrowheads="1"/>
            </p:cNvSpPr>
            <p:nvPr/>
          </p:nvSpPr>
          <p:spPr bwMode="auto">
            <a:xfrm>
              <a:off x="4654" y="148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0539" name="Rectangle 45"/>
            <p:cNvSpPr>
              <a:spLocks noChangeArrowheads="1"/>
            </p:cNvSpPr>
            <p:nvPr/>
          </p:nvSpPr>
          <p:spPr bwMode="auto">
            <a:xfrm>
              <a:off x="4464" y="158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Na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6553200" y="3200400"/>
            <a:ext cx="1676400" cy="838200"/>
            <a:chOff x="4128" y="2016"/>
            <a:chExt cx="1056" cy="528"/>
          </a:xfrm>
        </p:grpSpPr>
        <p:sp>
          <p:nvSpPr>
            <p:cNvPr id="20532" name="Rectangle 47"/>
            <p:cNvSpPr>
              <a:spLocks noChangeArrowheads="1"/>
            </p:cNvSpPr>
            <p:nvPr/>
          </p:nvSpPr>
          <p:spPr bwMode="auto">
            <a:xfrm>
              <a:off x="4128" y="20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chemeClr val="tx1"/>
                  </a:solidFill>
                </a:rPr>
                <a:t>79</a:t>
              </a:r>
            </a:p>
          </p:txBody>
        </p:sp>
        <p:sp>
          <p:nvSpPr>
            <p:cNvPr id="20533" name="Rectangle 48"/>
            <p:cNvSpPr>
              <a:spLocks noChangeArrowheads="1"/>
            </p:cNvSpPr>
            <p:nvPr/>
          </p:nvSpPr>
          <p:spPr bwMode="auto">
            <a:xfrm>
              <a:off x="4128" y="225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chemeClr val="tx1"/>
                  </a:solidFill>
                </a:rPr>
                <a:t>34</a:t>
              </a:r>
            </a:p>
          </p:txBody>
        </p:sp>
        <p:sp>
          <p:nvSpPr>
            <p:cNvPr id="20534" name="Rectangle 49"/>
            <p:cNvSpPr>
              <a:spLocks noChangeArrowheads="1"/>
            </p:cNvSpPr>
            <p:nvPr/>
          </p:nvSpPr>
          <p:spPr bwMode="auto">
            <a:xfrm>
              <a:off x="4752" y="20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chemeClr val="tx1"/>
                  </a:solidFill>
                </a:rPr>
                <a:t>2–</a:t>
              </a:r>
            </a:p>
          </p:txBody>
        </p:sp>
        <p:sp>
          <p:nvSpPr>
            <p:cNvPr id="20535" name="Rectangle 50"/>
            <p:cNvSpPr>
              <a:spLocks noChangeArrowheads="1"/>
            </p:cNvSpPr>
            <p:nvPr/>
          </p:nvSpPr>
          <p:spPr bwMode="auto">
            <a:xfrm>
              <a:off x="4464" y="2112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Se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990600" y="5029200"/>
            <a:ext cx="4343400" cy="519113"/>
            <a:chOff x="624" y="3168"/>
            <a:chExt cx="2736" cy="327"/>
          </a:xfrm>
        </p:grpSpPr>
        <p:sp>
          <p:nvSpPr>
            <p:cNvPr id="20529" name="Rectangle 52"/>
            <p:cNvSpPr>
              <a:spLocks noChangeArrowheads="1"/>
            </p:cNvSpPr>
            <p:nvPr/>
          </p:nvSpPr>
          <p:spPr bwMode="auto">
            <a:xfrm>
              <a:off x="1776" y="3168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0530" name="Rectangle 53"/>
            <p:cNvSpPr>
              <a:spLocks noChangeArrowheads="1"/>
            </p:cNvSpPr>
            <p:nvPr/>
          </p:nvSpPr>
          <p:spPr bwMode="auto">
            <a:xfrm>
              <a:off x="2928" y="3168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0531" name="Rectangle 54"/>
            <p:cNvSpPr>
              <a:spLocks noChangeArrowheads="1"/>
            </p:cNvSpPr>
            <p:nvPr/>
          </p:nvSpPr>
          <p:spPr bwMode="auto">
            <a:xfrm>
              <a:off x="624" y="3168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17</a:t>
              </a: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990600" y="5867400"/>
            <a:ext cx="4343400" cy="519113"/>
            <a:chOff x="624" y="3696"/>
            <a:chExt cx="2736" cy="327"/>
          </a:xfrm>
        </p:grpSpPr>
        <p:sp>
          <p:nvSpPr>
            <p:cNvPr id="20526" name="Rectangle 56"/>
            <p:cNvSpPr>
              <a:spLocks noChangeArrowheads="1"/>
            </p:cNvSpPr>
            <p:nvPr/>
          </p:nvSpPr>
          <p:spPr bwMode="auto">
            <a:xfrm>
              <a:off x="1776" y="369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20527" name="Rectangle 57"/>
            <p:cNvSpPr>
              <a:spLocks noChangeArrowheads="1"/>
            </p:cNvSpPr>
            <p:nvPr/>
          </p:nvSpPr>
          <p:spPr bwMode="auto">
            <a:xfrm>
              <a:off x="2928" y="369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0528" name="Rectangle 58"/>
            <p:cNvSpPr>
              <a:spLocks noChangeArrowheads="1"/>
            </p:cNvSpPr>
            <p:nvPr/>
          </p:nvSpPr>
          <p:spPr bwMode="auto">
            <a:xfrm>
              <a:off x="624" y="369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25</a:t>
              </a:r>
            </a:p>
          </p:txBody>
        </p: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990600" y="4191000"/>
            <a:ext cx="4343400" cy="519113"/>
            <a:chOff x="624" y="2640"/>
            <a:chExt cx="2736" cy="327"/>
          </a:xfrm>
        </p:grpSpPr>
        <p:sp>
          <p:nvSpPr>
            <p:cNvPr id="20523" name="Rectangle 60"/>
            <p:cNvSpPr>
              <a:spLocks noChangeArrowheads="1"/>
            </p:cNvSpPr>
            <p:nvPr/>
          </p:nvSpPr>
          <p:spPr bwMode="auto">
            <a:xfrm>
              <a:off x="1776" y="264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20524" name="Rectangle 61"/>
            <p:cNvSpPr>
              <a:spLocks noChangeArrowheads="1"/>
            </p:cNvSpPr>
            <p:nvPr/>
          </p:nvSpPr>
          <p:spPr bwMode="auto">
            <a:xfrm>
              <a:off x="2928" y="264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20525" name="Rectangle 62"/>
            <p:cNvSpPr>
              <a:spLocks noChangeArrowheads="1"/>
            </p:cNvSpPr>
            <p:nvPr/>
          </p:nvSpPr>
          <p:spPr bwMode="auto">
            <a:xfrm>
              <a:off x="624" y="264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27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8" descr="titanium_mens_r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13" y="1612900"/>
            <a:ext cx="2587625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347663" y="1393825"/>
            <a:ext cx="81153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b="0"/>
              <a:t>This is the weighted average mass of all atoms of an element, measured in a.m.u.</a:t>
            </a:r>
          </a:p>
          <a:p>
            <a:pPr algn="l"/>
            <a:endParaRPr lang="en-US" b="0"/>
          </a:p>
          <a:p>
            <a:pPr algn="l"/>
            <a:r>
              <a:rPr lang="en-US" b="0"/>
              <a:t>    For an element with</a:t>
            </a:r>
          </a:p>
          <a:p>
            <a:pPr algn="l"/>
            <a:r>
              <a:rPr lang="en-US" b="0"/>
              <a:t>    isotopes A, B, etc.: 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1133475" y="3997325"/>
            <a:ext cx="7008813" cy="5953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1284288" y="219075"/>
            <a:ext cx="6750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None/>
              <a:tabLst>
                <a:tab pos="457200" algn="l"/>
              </a:tabLst>
            </a:pPr>
            <a:r>
              <a:rPr lang="en-US" u="sng"/>
              <a:t>A</a:t>
            </a:r>
            <a:r>
              <a:rPr lang="en-US"/>
              <a:t>verage </a:t>
            </a:r>
            <a:r>
              <a:rPr lang="en-US" u="sng"/>
              <a:t>A</a:t>
            </a:r>
            <a:r>
              <a:rPr lang="en-US"/>
              <a:t>tomic </a:t>
            </a:r>
            <a:r>
              <a:rPr lang="en-US" u="sng"/>
              <a:t>M</a:t>
            </a:r>
            <a:r>
              <a:rPr lang="en-US"/>
              <a:t>ass</a:t>
            </a:r>
          </a:p>
          <a:p>
            <a:pPr>
              <a:buFont typeface="Wingdings" pitchFamily="2" charset="2"/>
              <a:buNone/>
              <a:tabLst>
                <a:tab pos="457200" algn="l"/>
              </a:tabLst>
            </a:pPr>
            <a:r>
              <a:rPr lang="en-US"/>
              <a:t>(a.k.a., Atomic Mass or Atomic Weight)</a:t>
            </a: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1141413" y="4048125"/>
            <a:ext cx="6969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AAM = Mass A (% A) + Mass B (% B) + …</a:t>
            </a:r>
          </a:p>
        </p:txBody>
      </p:sp>
      <p:sp>
        <p:nvSpPr>
          <p:cNvPr id="157705" name="Rectangle 9"/>
          <p:cNvSpPr>
            <a:spLocks noChangeArrowheads="1"/>
          </p:cNvSpPr>
          <p:nvPr/>
        </p:nvSpPr>
        <p:spPr bwMode="auto">
          <a:xfrm>
            <a:off x="1836738" y="5573713"/>
            <a:ext cx="53863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74638"/>
            <a:r>
              <a:rPr lang="en-US" b="0">
                <a:solidFill>
                  <a:schemeClr val="tx1"/>
                </a:solidFill>
              </a:rPr>
              <a:t>(use the decimal form of the %;</a:t>
            </a:r>
          </a:p>
          <a:p>
            <a:pPr indent="274638"/>
            <a:r>
              <a:rPr lang="en-US" b="0">
                <a:solidFill>
                  <a:schemeClr val="tx1"/>
                </a:solidFill>
              </a:rPr>
              <a:t>e.g., use 0.253 for 25.3%)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193800" y="4703763"/>
            <a:ext cx="5588000" cy="931862"/>
            <a:chOff x="752" y="2657"/>
            <a:chExt cx="3520" cy="587"/>
          </a:xfrm>
        </p:grpSpPr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752" y="2917"/>
              <a:ext cx="1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 u="sng">
                  <a:solidFill>
                    <a:schemeClr val="tx1"/>
                  </a:solidFill>
                </a:rPr>
                <a:t>% abundance</a:t>
              </a:r>
              <a:r>
                <a:rPr lang="en-US" b="0">
                  <a:solidFill>
                    <a:schemeClr val="tx1"/>
                  </a:solidFill>
                </a:rPr>
                <a:t> </a:t>
              </a:r>
            </a:p>
          </p:txBody>
        </p:sp>
        <p:grpSp>
          <p:nvGrpSpPr>
            <p:cNvPr id="21516" name="Group 12"/>
            <p:cNvGrpSpPr>
              <a:grpSpLocks/>
            </p:cNvGrpSpPr>
            <p:nvPr/>
          </p:nvGrpSpPr>
          <p:grpSpPr bwMode="auto">
            <a:xfrm>
              <a:off x="2304" y="2657"/>
              <a:ext cx="1968" cy="432"/>
              <a:chOff x="2304" y="2592"/>
              <a:chExt cx="1968" cy="432"/>
            </a:xfrm>
          </p:grpSpPr>
          <p:sp>
            <p:nvSpPr>
              <p:cNvPr id="21517" name="Line 13"/>
              <p:cNvSpPr>
                <a:spLocks noChangeShapeType="1"/>
              </p:cNvSpPr>
              <p:nvPr/>
            </p:nvSpPr>
            <p:spPr bwMode="auto">
              <a:xfrm>
                <a:off x="2304" y="3024"/>
                <a:ext cx="196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8" name="Line 14"/>
              <p:cNvSpPr>
                <a:spLocks noChangeShapeType="1"/>
              </p:cNvSpPr>
              <p:nvPr/>
            </p:nvSpPr>
            <p:spPr bwMode="auto">
              <a:xfrm flipV="1">
                <a:off x="2688" y="2592"/>
                <a:ext cx="0" cy="4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9" name="Line 15"/>
              <p:cNvSpPr>
                <a:spLocks noChangeShapeType="1"/>
              </p:cNvSpPr>
              <p:nvPr/>
            </p:nvSpPr>
            <p:spPr bwMode="auto">
              <a:xfrm flipV="1">
                <a:off x="4272" y="2592"/>
                <a:ext cx="0" cy="4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513" name="Rectangle 19"/>
          <p:cNvSpPr>
            <a:spLocks noChangeArrowheads="1"/>
          </p:cNvSpPr>
          <p:nvPr/>
        </p:nvSpPr>
        <p:spPr bwMode="auto">
          <a:xfrm>
            <a:off x="4170363" y="2987675"/>
            <a:ext cx="2963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solidFill>
                  <a:schemeClr val="accent2"/>
                </a:solidFill>
              </a:rPr>
              <a:t>Ti has five naturally-occurring isotopes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827088" y="4344988"/>
            <a:ext cx="2946400" cy="56515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22300" y="152400"/>
            <a:ext cx="5741988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b="0"/>
              <a:t>Lithium has two isotopes.</a:t>
            </a:r>
          </a:p>
          <a:p>
            <a:pPr algn="l"/>
            <a:r>
              <a:rPr lang="en-US" b="0"/>
              <a:t>Li-6 atoms have mass 6.015 amu;</a:t>
            </a:r>
          </a:p>
          <a:p>
            <a:pPr algn="l"/>
            <a:r>
              <a:rPr lang="en-US" b="0"/>
              <a:t>Li-7 atoms have mass 7.016 amu.</a:t>
            </a:r>
          </a:p>
          <a:p>
            <a:pPr algn="l"/>
            <a:r>
              <a:rPr lang="en-US" b="0"/>
              <a:t>Li-6 makes up 7.5% of all Li atoms.</a:t>
            </a:r>
          </a:p>
          <a:p>
            <a:pPr algn="l"/>
            <a:r>
              <a:rPr lang="en-US" b="0"/>
              <a:t>Find AAM of Li. 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900113" y="2416175"/>
            <a:ext cx="6969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AAM = Mass A (% A) + Mass B (% B)</a:t>
            </a: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900113" y="3021013"/>
            <a:ext cx="6434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AAM = 6.015 amu (0.075) + 7.016 amu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885825" y="438785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AAM = 6.94 amu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7181850" y="3027363"/>
            <a:ext cx="1368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(0.925)</a:t>
            </a:r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881063" y="3773488"/>
            <a:ext cx="4127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AAM =           0.451 amu</a:t>
            </a:r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5076825" y="3783013"/>
            <a:ext cx="3132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+          6.490 amu</a:t>
            </a:r>
          </a:p>
        </p:txBody>
      </p:sp>
      <p:sp>
        <p:nvSpPr>
          <p:cNvPr id="158730" name="AutoShape 10"/>
          <p:cNvSpPr>
            <a:spLocks/>
          </p:cNvSpPr>
          <p:nvPr/>
        </p:nvSpPr>
        <p:spPr bwMode="auto">
          <a:xfrm rot="-5400000">
            <a:off x="3418681" y="2170907"/>
            <a:ext cx="363537" cy="2946400"/>
          </a:xfrm>
          <a:prstGeom prst="leftBrace">
            <a:avLst>
              <a:gd name="adj1" fmla="val 6754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31" name="AutoShape 11"/>
          <p:cNvSpPr>
            <a:spLocks/>
          </p:cNvSpPr>
          <p:nvPr/>
        </p:nvSpPr>
        <p:spPr bwMode="auto">
          <a:xfrm rot="-5400000">
            <a:off x="6742906" y="2180432"/>
            <a:ext cx="363537" cy="2946400"/>
          </a:xfrm>
          <a:prstGeom prst="leftBrace">
            <a:avLst>
              <a:gd name="adj1" fmla="val 6754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694488" y="1998663"/>
            <a:ext cx="2008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0066FF"/>
                </a:solidFill>
              </a:rPr>
              <a:t>Li batteries</a:t>
            </a:r>
          </a:p>
        </p:txBody>
      </p:sp>
      <p:sp>
        <p:nvSpPr>
          <p:cNvPr id="158733" name="Rectangle 13"/>
          <p:cNvSpPr>
            <a:spLocks noChangeArrowheads="1"/>
          </p:cNvSpPr>
          <p:nvPr/>
        </p:nvSpPr>
        <p:spPr bwMode="auto">
          <a:xfrm>
            <a:off x="1252538" y="5029200"/>
            <a:ext cx="6675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** Decimal number on Table refers to…</a:t>
            </a:r>
          </a:p>
        </p:txBody>
      </p:sp>
      <p:sp>
        <p:nvSpPr>
          <p:cNvPr id="158734" name="Rectangle 14"/>
          <p:cNvSpPr>
            <a:spLocks noChangeArrowheads="1"/>
          </p:cNvSpPr>
          <p:nvPr/>
        </p:nvSpPr>
        <p:spPr bwMode="auto">
          <a:xfrm>
            <a:off x="1754188" y="5553075"/>
            <a:ext cx="6040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molar mass (in g) </a:t>
            </a:r>
            <a:r>
              <a:rPr lang="en-US" b="0" u="sng">
                <a:solidFill>
                  <a:schemeClr val="tx1"/>
                </a:solidFill>
              </a:rPr>
              <a:t>OR</a:t>
            </a:r>
            <a:r>
              <a:rPr lang="en-US" b="0">
                <a:solidFill>
                  <a:schemeClr val="tx1"/>
                </a:solidFill>
              </a:rPr>
              <a:t> AAM (in amu).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33363" y="6010275"/>
            <a:ext cx="3249612" cy="666750"/>
            <a:chOff x="147" y="3813"/>
            <a:chExt cx="2047" cy="420"/>
          </a:xfrm>
        </p:grpSpPr>
        <p:sp>
          <p:nvSpPr>
            <p:cNvPr id="22550" name="Text Box 16"/>
            <p:cNvSpPr txBox="1">
              <a:spLocks noChangeArrowheads="1"/>
            </p:cNvSpPr>
            <p:nvPr/>
          </p:nvSpPr>
          <p:spPr bwMode="auto">
            <a:xfrm>
              <a:off x="147" y="3871"/>
              <a:ext cx="1690" cy="3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2400" b="0">
                  <a:solidFill>
                    <a:schemeClr val="tx1"/>
                  </a:solidFill>
                </a:rPr>
                <a:t>6.02 x 10</a:t>
              </a:r>
              <a:r>
                <a:rPr lang="en-US" sz="2400" b="0" baseline="30000">
                  <a:solidFill>
                    <a:schemeClr val="tx1"/>
                  </a:solidFill>
                </a:rPr>
                <a:t>23</a:t>
              </a:r>
              <a:r>
                <a:rPr lang="en-US" sz="2400" b="0">
                  <a:solidFill>
                    <a:schemeClr val="tx1"/>
                  </a:solidFill>
                </a:rPr>
                <a:t> atoms</a:t>
              </a:r>
            </a:p>
          </p:txBody>
        </p:sp>
        <p:grpSp>
          <p:nvGrpSpPr>
            <p:cNvPr id="22551" name="Group 17"/>
            <p:cNvGrpSpPr>
              <a:grpSpLocks/>
            </p:cNvGrpSpPr>
            <p:nvPr/>
          </p:nvGrpSpPr>
          <p:grpSpPr bwMode="auto">
            <a:xfrm>
              <a:off x="1893" y="3813"/>
              <a:ext cx="301" cy="219"/>
              <a:chOff x="1893" y="3813"/>
              <a:chExt cx="301" cy="219"/>
            </a:xfrm>
          </p:grpSpPr>
          <p:sp>
            <p:nvSpPr>
              <p:cNvPr id="22552" name="Line 18"/>
              <p:cNvSpPr>
                <a:spLocks noChangeShapeType="1"/>
              </p:cNvSpPr>
              <p:nvPr/>
            </p:nvSpPr>
            <p:spPr bwMode="auto">
              <a:xfrm>
                <a:off x="2121" y="3813"/>
                <a:ext cx="73" cy="2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3" name="Line 19"/>
              <p:cNvSpPr>
                <a:spLocks noChangeShapeType="1"/>
              </p:cNvSpPr>
              <p:nvPr/>
            </p:nvSpPr>
            <p:spPr bwMode="auto">
              <a:xfrm flipH="1">
                <a:off x="1893" y="4032"/>
                <a:ext cx="3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656263" y="6019800"/>
            <a:ext cx="3252787" cy="642938"/>
            <a:chOff x="3563" y="3819"/>
            <a:chExt cx="2049" cy="405"/>
          </a:xfrm>
        </p:grpSpPr>
        <p:sp>
          <p:nvSpPr>
            <p:cNvPr id="22546" name="Text Box 21"/>
            <p:cNvSpPr txBox="1">
              <a:spLocks noChangeArrowheads="1"/>
            </p:cNvSpPr>
            <p:nvPr/>
          </p:nvSpPr>
          <p:spPr bwMode="auto">
            <a:xfrm>
              <a:off x="3922" y="3862"/>
              <a:ext cx="1690" cy="3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2400" b="0">
                  <a:solidFill>
                    <a:schemeClr val="tx1"/>
                  </a:solidFill>
                </a:rPr>
                <a:t>1 “average” atom</a:t>
              </a:r>
            </a:p>
          </p:txBody>
        </p:sp>
        <p:grpSp>
          <p:nvGrpSpPr>
            <p:cNvPr id="22547" name="Group 22"/>
            <p:cNvGrpSpPr>
              <a:grpSpLocks/>
            </p:cNvGrpSpPr>
            <p:nvPr/>
          </p:nvGrpSpPr>
          <p:grpSpPr bwMode="auto">
            <a:xfrm flipH="1">
              <a:off x="3563" y="3819"/>
              <a:ext cx="301" cy="219"/>
              <a:chOff x="1893" y="3813"/>
              <a:chExt cx="301" cy="219"/>
            </a:xfrm>
          </p:grpSpPr>
          <p:sp>
            <p:nvSpPr>
              <p:cNvPr id="22548" name="Line 23"/>
              <p:cNvSpPr>
                <a:spLocks noChangeShapeType="1"/>
              </p:cNvSpPr>
              <p:nvPr/>
            </p:nvSpPr>
            <p:spPr bwMode="auto">
              <a:xfrm>
                <a:off x="2121" y="3813"/>
                <a:ext cx="73" cy="2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9" name="Line 24"/>
              <p:cNvSpPr>
                <a:spLocks noChangeShapeType="1"/>
              </p:cNvSpPr>
              <p:nvPr/>
            </p:nvSpPr>
            <p:spPr bwMode="auto">
              <a:xfrm flipH="1">
                <a:off x="1893" y="4032"/>
                <a:ext cx="3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2545" name="Picture 27" descr="61A7EJE60Q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9563" y="111125"/>
            <a:ext cx="1911350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2627313" y="5821363"/>
            <a:ext cx="3889375" cy="609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85775" y="195263"/>
            <a:ext cx="8229600" cy="25225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5895975" y="195263"/>
            <a:ext cx="0" cy="25066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3152775" y="195263"/>
            <a:ext cx="0" cy="25082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485775" y="1109663"/>
            <a:ext cx="822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485775" y="1643063"/>
            <a:ext cx="822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485775" y="2176463"/>
            <a:ext cx="822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790575" y="392113"/>
            <a:ext cx="198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Isotope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1285875" y="112395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Si-28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6191250" y="195263"/>
            <a:ext cx="2260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% abundance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3490913" y="1123950"/>
            <a:ext cx="2051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27.98 amu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629400" y="1123950"/>
            <a:ext cx="1484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92.23%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3457575" y="395288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Mass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293813" y="16383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Si-29</a:t>
            </a: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1257300" y="2182813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Si-30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3486150" y="1647825"/>
            <a:ext cx="2051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28.98 amu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6624638" y="1647825"/>
            <a:ext cx="1484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4.67%</a:t>
            </a:r>
          </a:p>
        </p:txBody>
      </p:sp>
      <p:sp>
        <p:nvSpPr>
          <p:cNvPr id="159767" name="Rectangle 23"/>
          <p:cNvSpPr>
            <a:spLocks noChangeArrowheads="1"/>
          </p:cNvSpPr>
          <p:nvPr/>
        </p:nvSpPr>
        <p:spPr bwMode="auto">
          <a:xfrm>
            <a:off x="682625" y="2759075"/>
            <a:ext cx="6969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AAM = M</a:t>
            </a:r>
            <a:r>
              <a:rPr lang="en-US" b="0" baseline="-25000">
                <a:solidFill>
                  <a:schemeClr val="tx1"/>
                </a:solidFill>
              </a:rPr>
              <a:t>A</a:t>
            </a:r>
            <a:r>
              <a:rPr lang="en-US" b="0">
                <a:solidFill>
                  <a:schemeClr val="tx1"/>
                </a:solidFill>
              </a:rPr>
              <a:t> (% A) + M</a:t>
            </a:r>
            <a:r>
              <a:rPr lang="en-US" b="0" baseline="-25000">
                <a:solidFill>
                  <a:schemeClr val="tx1"/>
                </a:solidFill>
              </a:rPr>
              <a:t>B</a:t>
            </a:r>
            <a:r>
              <a:rPr lang="en-US" b="0">
                <a:solidFill>
                  <a:schemeClr val="tx1"/>
                </a:solidFill>
              </a:rPr>
              <a:t> (% B) + M</a:t>
            </a:r>
            <a:r>
              <a:rPr lang="en-US" b="0" baseline="-25000">
                <a:solidFill>
                  <a:schemeClr val="tx1"/>
                </a:solidFill>
              </a:rPr>
              <a:t>C</a:t>
            </a:r>
            <a:r>
              <a:rPr lang="en-US" b="0">
                <a:solidFill>
                  <a:schemeClr val="tx1"/>
                </a:solidFill>
              </a:rPr>
              <a:t> (% C)</a:t>
            </a:r>
          </a:p>
        </p:txBody>
      </p:sp>
      <p:sp>
        <p:nvSpPr>
          <p:cNvPr id="159768" name="Rectangle 24"/>
          <p:cNvSpPr>
            <a:spLocks noChangeArrowheads="1"/>
          </p:cNvSpPr>
          <p:nvPr/>
        </p:nvSpPr>
        <p:spPr bwMode="auto">
          <a:xfrm>
            <a:off x="6423025" y="2189163"/>
            <a:ext cx="1758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3.10%</a:t>
            </a:r>
          </a:p>
        </p:txBody>
      </p:sp>
      <p:sp>
        <p:nvSpPr>
          <p:cNvPr id="159769" name="Rectangle 25"/>
          <p:cNvSpPr>
            <a:spLocks noChangeArrowheads="1"/>
          </p:cNvSpPr>
          <p:nvPr/>
        </p:nvSpPr>
        <p:spPr bwMode="auto">
          <a:xfrm>
            <a:off x="4100513" y="2176463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59770" name="Rectangle 26"/>
          <p:cNvSpPr>
            <a:spLocks noChangeArrowheads="1"/>
          </p:cNvSpPr>
          <p:nvPr/>
        </p:nvSpPr>
        <p:spPr bwMode="auto">
          <a:xfrm>
            <a:off x="1543050" y="3254375"/>
            <a:ext cx="7678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= 27.98 (0.9223) + 28.98 (0.0467) + X (0.031)</a:t>
            </a:r>
          </a:p>
        </p:txBody>
      </p:sp>
      <p:sp>
        <p:nvSpPr>
          <p:cNvPr id="159771" name="Rectangle 27"/>
          <p:cNvSpPr>
            <a:spLocks noChangeArrowheads="1"/>
          </p:cNvSpPr>
          <p:nvPr/>
        </p:nvSpPr>
        <p:spPr bwMode="auto">
          <a:xfrm>
            <a:off x="282575" y="3254375"/>
            <a:ext cx="1482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28.086</a:t>
            </a:r>
          </a:p>
        </p:txBody>
      </p:sp>
      <p:sp>
        <p:nvSpPr>
          <p:cNvPr id="159772" name="Rectangle 28"/>
          <p:cNvSpPr>
            <a:spLocks noChangeArrowheads="1"/>
          </p:cNvSpPr>
          <p:nvPr/>
        </p:nvSpPr>
        <p:spPr bwMode="auto">
          <a:xfrm>
            <a:off x="365125" y="3930650"/>
            <a:ext cx="841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28.086 =	  25.806	  +	   1.353	   +  </a:t>
            </a:r>
            <a:r>
              <a:rPr lang="en-US" b="0" dirty="0" err="1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0.031X</a:t>
            </a:r>
            <a:endParaRPr lang="en-US" b="0" dirty="0">
              <a:solidFill>
                <a:schemeClr val="tx1"/>
              </a:solidFill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59773" name="AutoShape 29"/>
          <p:cNvSpPr>
            <a:spLocks/>
          </p:cNvSpPr>
          <p:nvPr/>
        </p:nvSpPr>
        <p:spPr bwMode="auto">
          <a:xfrm rot="-5400000">
            <a:off x="2920207" y="2532856"/>
            <a:ext cx="363538" cy="2466975"/>
          </a:xfrm>
          <a:prstGeom prst="leftBrace">
            <a:avLst>
              <a:gd name="adj1" fmla="val 5655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74" name="AutoShape 30"/>
          <p:cNvSpPr>
            <a:spLocks/>
          </p:cNvSpPr>
          <p:nvPr/>
        </p:nvSpPr>
        <p:spPr bwMode="auto">
          <a:xfrm rot="-5400000">
            <a:off x="5632450" y="2519363"/>
            <a:ext cx="363537" cy="2509838"/>
          </a:xfrm>
          <a:prstGeom prst="leftBrace">
            <a:avLst>
              <a:gd name="adj1" fmla="val 575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75" name="Rectangle 31"/>
          <p:cNvSpPr>
            <a:spLocks noChangeArrowheads="1"/>
          </p:cNvSpPr>
          <p:nvPr/>
        </p:nvSpPr>
        <p:spPr bwMode="auto">
          <a:xfrm>
            <a:off x="374650" y="4611688"/>
            <a:ext cx="8532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28.086 =	  	      27.159                       +  0.031X</a:t>
            </a:r>
          </a:p>
        </p:txBody>
      </p:sp>
      <p:sp>
        <p:nvSpPr>
          <p:cNvPr id="159776" name="Rectangle 32"/>
          <p:cNvSpPr>
            <a:spLocks noChangeArrowheads="1"/>
          </p:cNvSpPr>
          <p:nvPr/>
        </p:nvSpPr>
        <p:spPr bwMode="auto">
          <a:xfrm>
            <a:off x="541338" y="5049838"/>
            <a:ext cx="8253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0.927 =                                                          0.031X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7488238" y="5480050"/>
            <a:ext cx="1290637" cy="519113"/>
            <a:chOff x="2908" y="3542"/>
            <a:chExt cx="813" cy="327"/>
          </a:xfrm>
        </p:grpSpPr>
        <p:sp>
          <p:nvSpPr>
            <p:cNvPr id="23591" name="Rectangle 34"/>
            <p:cNvSpPr>
              <a:spLocks noChangeArrowheads="1"/>
            </p:cNvSpPr>
            <p:nvPr/>
          </p:nvSpPr>
          <p:spPr bwMode="auto">
            <a:xfrm>
              <a:off x="2908" y="3542"/>
              <a:ext cx="7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0.031</a:t>
              </a:r>
            </a:p>
          </p:txBody>
        </p:sp>
        <p:sp>
          <p:nvSpPr>
            <p:cNvPr id="23592" name="Line 35"/>
            <p:cNvSpPr>
              <a:spLocks noChangeShapeType="1"/>
            </p:cNvSpPr>
            <p:nvPr/>
          </p:nvSpPr>
          <p:spPr bwMode="auto">
            <a:xfrm>
              <a:off x="2917" y="3557"/>
              <a:ext cx="8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03238" y="5478463"/>
            <a:ext cx="1290637" cy="519112"/>
            <a:chOff x="2908" y="3542"/>
            <a:chExt cx="813" cy="327"/>
          </a:xfrm>
        </p:grpSpPr>
        <p:sp>
          <p:nvSpPr>
            <p:cNvPr id="23589" name="Rectangle 37"/>
            <p:cNvSpPr>
              <a:spLocks noChangeArrowheads="1"/>
            </p:cNvSpPr>
            <p:nvPr/>
          </p:nvSpPr>
          <p:spPr bwMode="auto">
            <a:xfrm>
              <a:off x="2908" y="3542"/>
              <a:ext cx="7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0.031</a:t>
              </a:r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2917" y="3557"/>
              <a:ext cx="8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9783" name="Rectangle 39"/>
          <p:cNvSpPr>
            <a:spLocks noChangeArrowheads="1"/>
          </p:cNvSpPr>
          <p:nvPr/>
        </p:nvSpPr>
        <p:spPr bwMode="auto">
          <a:xfrm>
            <a:off x="2659063" y="5838825"/>
            <a:ext cx="3776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X = M</a:t>
            </a:r>
            <a:r>
              <a:rPr lang="en-US" b="0" baseline="-2500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Si-30</a:t>
            </a:r>
            <a:r>
              <a:rPr lang="en-US" b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= 29.90 amu</a:t>
            </a:r>
          </a:p>
        </p:txBody>
      </p:sp>
      <p:sp>
        <p:nvSpPr>
          <p:cNvPr id="159784" name="AutoShape 40"/>
          <p:cNvSpPr>
            <a:spLocks/>
          </p:cNvSpPr>
          <p:nvPr/>
        </p:nvSpPr>
        <p:spPr bwMode="auto">
          <a:xfrm rot="-5400000">
            <a:off x="4167982" y="2510631"/>
            <a:ext cx="363538" cy="3946525"/>
          </a:xfrm>
          <a:prstGeom prst="leftBrace">
            <a:avLst>
              <a:gd name="adj1" fmla="val 9046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ChangeArrowheads="1"/>
          </p:cNvSpPr>
          <p:nvPr/>
        </p:nvSpPr>
        <p:spPr bwMode="auto">
          <a:xfrm>
            <a:off x="569913" y="101600"/>
            <a:ext cx="1587500" cy="1373188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The</a:t>
            </a:r>
          </a:p>
          <a:p>
            <a:r>
              <a:rPr lang="en-US"/>
              <a:t>Periodic</a:t>
            </a:r>
          </a:p>
          <a:p>
            <a:r>
              <a:rPr lang="en-US"/>
              <a:t>Table </a:t>
            </a:r>
          </a:p>
        </p:txBody>
      </p:sp>
      <p:grpSp>
        <p:nvGrpSpPr>
          <p:cNvPr id="24579" name="Group 9"/>
          <p:cNvGrpSpPr>
            <a:grpSpLocks/>
          </p:cNvGrpSpPr>
          <p:nvPr/>
        </p:nvGrpSpPr>
        <p:grpSpPr bwMode="auto">
          <a:xfrm>
            <a:off x="2868613" y="1120775"/>
            <a:ext cx="5953125" cy="2314575"/>
            <a:chOff x="2952" y="7128"/>
            <a:chExt cx="6480" cy="2520"/>
          </a:xfrm>
        </p:grpSpPr>
        <p:sp>
          <p:nvSpPr>
            <p:cNvPr id="24599" name="Rectangle 10"/>
            <p:cNvSpPr>
              <a:spLocks noChangeArrowheads="1"/>
            </p:cNvSpPr>
            <p:nvPr/>
          </p:nvSpPr>
          <p:spPr bwMode="auto">
            <a:xfrm>
              <a:off x="4032" y="8208"/>
              <a:ext cx="360" cy="144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Rectangle 11"/>
            <p:cNvSpPr>
              <a:spLocks noChangeArrowheads="1"/>
            </p:cNvSpPr>
            <p:nvPr/>
          </p:nvSpPr>
          <p:spPr bwMode="auto">
            <a:xfrm>
              <a:off x="4392" y="8208"/>
              <a:ext cx="360" cy="144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Rectangle 12"/>
            <p:cNvSpPr>
              <a:spLocks noChangeArrowheads="1"/>
            </p:cNvSpPr>
            <p:nvPr/>
          </p:nvSpPr>
          <p:spPr bwMode="auto">
            <a:xfrm>
              <a:off x="4752" y="8208"/>
              <a:ext cx="360" cy="144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Rectangle 13"/>
            <p:cNvSpPr>
              <a:spLocks noChangeArrowheads="1"/>
            </p:cNvSpPr>
            <p:nvPr/>
          </p:nvSpPr>
          <p:spPr bwMode="auto">
            <a:xfrm>
              <a:off x="5112" y="8208"/>
              <a:ext cx="360" cy="144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Rectangle 14"/>
            <p:cNvSpPr>
              <a:spLocks noChangeArrowheads="1"/>
            </p:cNvSpPr>
            <p:nvPr/>
          </p:nvSpPr>
          <p:spPr bwMode="auto">
            <a:xfrm>
              <a:off x="3312" y="7488"/>
              <a:ext cx="360" cy="216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Rectangle 15"/>
            <p:cNvSpPr>
              <a:spLocks noChangeArrowheads="1"/>
            </p:cNvSpPr>
            <p:nvPr/>
          </p:nvSpPr>
          <p:spPr bwMode="auto">
            <a:xfrm>
              <a:off x="2952" y="7128"/>
              <a:ext cx="360" cy="252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5" name="Rectangle 16"/>
            <p:cNvSpPr>
              <a:spLocks noChangeArrowheads="1"/>
            </p:cNvSpPr>
            <p:nvPr/>
          </p:nvSpPr>
          <p:spPr bwMode="auto">
            <a:xfrm>
              <a:off x="5472" y="8208"/>
              <a:ext cx="360" cy="144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Rectangle 17"/>
            <p:cNvSpPr>
              <a:spLocks noChangeArrowheads="1"/>
            </p:cNvSpPr>
            <p:nvPr/>
          </p:nvSpPr>
          <p:spPr bwMode="auto">
            <a:xfrm>
              <a:off x="5832" y="8208"/>
              <a:ext cx="360" cy="144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7" name="Rectangle 18"/>
            <p:cNvSpPr>
              <a:spLocks noChangeArrowheads="1"/>
            </p:cNvSpPr>
            <p:nvPr/>
          </p:nvSpPr>
          <p:spPr bwMode="auto">
            <a:xfrm>
              <a:off x="6912" y="8208"/>
              <a:ext cx="360" cy="108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Rectangle 19"/>
            <p:cNvSpPr>
              <a:spLocks noChangeArrowheads="1"/>
            </p:cNvSpPr>
            <p:nvPr/>
          </p:nvSpPr>
          <p:spPr bwMode="auto">
            <a:xfrm>
              <a:off x="7272" y="7488"/>
              <a:ext cx="360" cy="18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Rectangle 20"/>
            <p:cNvSpPr>
              <a:spLocks noChangeArrowheads="1"/>
            </p:cNvSpPr>
            <p:nvPr/>
          </p:nvSpPr>
          <p:spPr bwMode="auto">
            <a:xfrm>
              <a:off x="7632" y="7488"/>
              <a:ext cx="360" cy="18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Rectangle 21"/>
            <p:cNvSpPr>
              <a:spLocks noChangeArrowheads="1"/>
            </p:cNvSpPr>
            <p:nvPr/>
          </p:nvSpPr>
          <p:spPr bwMode="auto">
            <a:xfrm>
              <a:off x="7992" y="7488"/>
              <a:ext cx="360" cy="18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Rectangle 22"/>
            <p:cNvSpPr>
              <a:spLocks noChangeArrowheads="1"/>
            </p:cNvSpPr>
            <p:nvPr/>
          </p:nvSpPr>
          <p:spPr bwMode="auto">
            <a:xfrm>
              <a:off x="8352" y="7488"/>
              <a:ext cx="360" cy="18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Rectangle 23"/>
            <p:cNvSpPr>
              <a:spLocks noChangeArrowheads="1"/>
            </p:cNvSpPr>
            <p:nvPr/>
          </p:nvSpPr>
          <p:spPr bwMode="auto">
            <a:xfrm>
              <a:off x="8712" y="7488"/>
              <a:ext cx="360" cy="18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3" name="Rectangle 24"/>
            <p:cNvSpPr>
              <a:spLocks noChangeArrowheads="1"/>
            </p:cNvSpPr>
            <p:nvPr/>
          </p:nvSpPr>
          <p:spPr bwMode="auto">
            <a:xfrm>
              <a:off x="9072" y="7488"/>
              <a:ext cx="360" cy="18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Rectangle 25"/>
            <p:cNvSpPr>
              <a:spLocks noChangeArrowheads="1"/>
            </p:cNvSpPr>
            <p:nvPr/>
          </p:nvSpPr>
          <p:spPr bwMode="auto">
            <a:xfrm>
              <a:off x="6552" y="8208"/>
              <a:ext cx="360" cy="108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5" name="Rectangle 26"/>
            <p:cNvSpPr>
              <a:spLocks noChangeArrowheads="1"/>
            </p:cNvSpPr>
            <p:nvPr/>
          </p:nvSpPr>
          <p:spPr bwMode="auto">
            <a:xfrm>
              <a:off x="6192" y="8208"/>
              <a:ext cx="360" cy="108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Rectangle 27"/>
            <p:cNvSpPr>
              <a:spLocks noChangeArrowheads="1"/>
            </p:cNvSpPr>
            <p:nvPr/>
          </p:nvSpPr>
          <p:spPr bwMode="auto">
            <a:xfrm>
              <a:off x="3312" y="8208"/>
              <a:ext cx="6120" cy="36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Rectangle 28"/>
            <p:cNvSpPr>
              <a:spLocks noChangeArrowheads="1"/>
            </p:cNvSpPr>
            <p:nvPr/>
          </p:nvSpPr>
          <p:spPr bwMode="auto">
            <a:xfrm>
              <a:off x="2952" y="8568"/>
              <a:ext cx="6480" cy="36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Rectangle 29"/>
            <p:cNvSpPr>
              <a:spLocks noChangeArrowheads="1"/>
            </p:cNvSpPr>
            <p:nvPr/>
          </p:nvSpPr>
          <p:spPr bwMode="auto">
            <a:xfrm>
              <a:off x="3312" y="8928"/>
              <a:ext cx="6120" cy="36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Rectangle 30"/>
            <p:cNvSpPr>
              <a:spLocks noChangeArrowheads="1"/>
            </p:cNvSpPr>
            <p:nvPr/>
          </p:nvSpPr>
          <p:spPr bwMode="auto">
            <a:xfrm>
              <a:off x="7272" y="7848"/>
              <a:ext cx="2160" cy="36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Rectangle 31"/>
            <p:cNvSpPr>
              <a:spLocks noChangeArrowheads="1"/>
            </p:cNvSpPr>
            <p:nvPr/>
          </p:nvSpPr>
          <p:spPr bwMode="auto">
            <a:xfrm>
              <a:off x="2952" y="7128"/>
              <a:ext cx="360" cy="36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Rectangle 32"/>
            <p:cNvSpPr>
              <a:spLocks noChangeArrowheads="1"/>
            </p:cNvSpPr>
            <p:nvPr/>
          </p:nvSpPr>
          <p:spPr bwMode="auto">
            <a:xfrm>
              <a:off x="2952" y="7488"/>
              <a:ext cx="720" cy="36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Rectangle 33"/>
            <p:cNvSpPr>
              <a:spLocks noChangeArrowheads="1"/>
            </p:cNvSpPr>
            <p:nvPr/>
          </p:nvSpPr>
          <p:spPr bwMode="auto">
            <a:xfrm>
              <a:off x="3672" y="8208"/>
              <a:ext cx="360" cy="144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Rectangle 34"/>
            <p:cNvSpPr>
              <a:spLocks noChangeArrowheads="1"/>
            </p:cNvSpPr>
            <p:nvPr/>
          </p:nvSpPr>
          <p:spPr bwMode="auto">
            <a:xfrm>
              <a:off x="2952" y="8208"/>
              <a:ext cx="360" cy="144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Rectangle 35"/>
            <p:cNvSpPr>
              <a:spLocks noChangeArrowheads="1"/>
            </p:cNvSpPr>
            <p:nvPr/>
          </p:nvSpPr>
          <p:spPr bwMode="auto">
            <a:xfrm>
              <a:off x="2952" y="9288"/>
              <a:ext cx="360" cy="36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Rectangle 36"/>
            <p:cNvSpPr>
              <a:spLocks noChangeArrowheads="1"/>
            </p:cNvSpPr>
            <p:nvPr/>
          </p:nvSpPr>
          <p:spPr bwMode="auto">
            <a:xfrm>
              <a:off x="9072" y="7128"/>
              <a:ext cx="360" cy="36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6" name="Rectangle 37"/>
            <p:cNvSpPr>
              <a:spLocks noChangeArrowheads="1"/>
            </p:cNvSpPr>
            <p:nvPr/>
          </p:nvSpPr>
          <p:spPr bwMode="auto">
            <a:xfrm>
              <a:off x="2952" y="7128"/>
              <a:ext cx="360" cy="252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7" name="Rectangle 38"/>
            <p:cNvSpPr>
              <a:spLocks noChangeArrowheads="1"/>
            </p:cNvSpPr>
            <p:nvPr/>
          </p:nvSpPr>
          <p:spPr bwMode="auto">
            <a:xfrm>
              <a:off x="9072" y="7128"/>
              <a:ext cx="360" cy="216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Rectangle 39"/>
            <p:cNvSpPr>
              <a:spLocks noChangeArrowheads="1"/>
            </p:cNvSpPr>
            <p:nvPr/>
          </p:nvSpPr>
          <p:spPr bwMode="auto">
            <a:xfrm>
              <a:off x="8712" y="7488"/>
              <a:ext cx="360" cy="18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9" name="Rectangle 40"/>
            <p:cNvSpPr>
              <a:spLocks noChangeArrowheads="1"/>
            </p:cNvSpPr>
            <p:nvPr/>
          </p:nvSpPr>
          <p:spPr bwMode="auto">
            <a:xfrm>
              <a:off x="8352" y="7488"/>
              <a:ext cx="360" cy="18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0" name="Rectangle 41"/>
            <p:cNvSpPr>
              <a:spLocks noChangeArrowheads="1"/>
            </p:cNvSpPr>
            <p:nvPr/>
          </p:nvSpPr>
          <p:spPr bwMode="auto">
            <a:xfrm>
              <a:off x="7992" y="7488"/>
              <a:ext cx="360" cy="18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Rectangle 42"/>
            <p:cNvSpPr>
              <a:spLocks noChangeArrowheads="1"/>
            </p:cNvSpPr>
            <p:nvPr/>
          </p:nvSpPr>
          <p:spPr bwMode="auto">
            <a:xfrm>
              <a:off x="7272" y="7488"/>
              <a:ext cx="360" cy="18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Rectangle 43"/>
            <p:cNvSpPr>
              <a:spLocks noChangeArrowheads="1"/>
            </p:cNvSpPr>
            <p:nvPr/>
          </p:nvSpPr>
          <p:spPr bwMode="auto">
            <a:xfrm>
              <a:off x="3312" y="7488"/>
              <a:ext cx="360" cy="216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3" name="Rectangle 44"/>
            <p:cNvSpPr>
              <a:spLocks noChangeArrowheads="1"/>
            </p:cNvSpPr>
            <p:nvPr/>
          </p:nvSpPr>
          <p:spPr bwMode="auto">
            <a:xfrm>
              <a:off x="7272" y="7488"/>
              <a:ext cx="360" cy="360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Rectangle 45"/>
            <p:cNvSpPr>
              <a:spLocks noChangeArrowheads="1"/>
            </p:cNvSpPr>
            <p:nvPr/>
          </p:nvSpPr>
          <p:spPr bwMode="auto">
            <a:xfrm>
              <a:off x="7632" y="7848"/>
              <a:ext cx="360" cy="360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5" name="Rectangle 46"/>
            <p:cNvSpPr>
              <a:spLocks noChangeArrowheads="1"/>
            </p:cNvSpPr>
            <p:nvPr/>
          </p:nvSpPr>
          <p:spPr bwMode="auto">
            <a:xfrm>
              <a:off x="7632" y="8208"/>
              <a:ext cx="360" cy="360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Rectangle 47"/>
            <p:cNvSpPr>
              <a:spLocks noChangeArrowheads="1"/>
            </p:cNvSpPr>
            <p:nvPr/>
          </p:nvSpPr>
          <p:spPr bwMode="auto">
            <a:xfrm>
              <a:off x="7992" y="8208"/>
              <a:ext cx="360" cy="360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7" name="Rectangle 48"/>
            <p:cNvSpPr>
              <a:spLocks noChangeArrowheads="1"/>
            </p:cNvSpPr>
            <p:nvPr/>
          </p:nvSpPr>
          <p:spPr bwMode="auto">
            <a:xfrm>
              <a:off x="7992" y="8568"/>
              <a:ext cx="360" cy="360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8" name="Rectangle 49"/>
            <p:cNvSpPr>
              <a:spLocks noChangeArrowheads="1"/>
            </p:cNvSpPr>
            <p:nvPr/>
          </p:nvSpPr>
          <p:spPr bwMode="auto">
            <a:xfrm>
              <a:off x="8352" y="8568"/>
              <a:ext cx="360" cy="360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9" name="Rectangle 50"/>
            <p:cNvSpPr>
              <a:spLocks noChangeArrowheads="1"/>
            </p:cNvSpPr>
            <p:nvPr/>
          </p:nvSpPr>
          <p:spPr bwMode="auto">
            <a:xfrm>
              <a:off x="8712" y="8928"/>
              <a:ext cx="360" cy="360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Rectangle 51" descr="Wide downward diagonal"/>
            <p:cNvSpPr>
              <a:spLocks noChangeArrowheads="1"/>
            </p:cNvSpPr>
            <p:nvPr/>
          </p:nvSpPr>
          <p:spPr bwMode="auto">
            <a:xfrm>
              <a:off x="2952" y="7128"/>
              <a:ext cx="360" cy="360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1" name="Rectangle 52" descr="Wide downward diagonal"/>
            <p:cNvSpPr>
              <a:spLocks noChangeArrowheads="1"/>
            </p:cNvSpPr>
            <p:nvPr/>
          </p:nvSpPr>
          <p:spPr bwMode="auto">
            <a:xfrm>
              <a:off x="9072" y="8928"/>
              <a:ext cx="360" cy="360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2" name="Rectangle 53" descr="Wide downward diagonal"/>
            <p:cNvSpPr>
              <a:spLocks noChangeArrowheads="1"/>
            </p:cNvSpPr>
            <p:nvPr/>
          </p:nvSpPr>
          <p:spPr bwMode="auto">
            <a:xfrm>
              <a:off x="9072" y="8568"/>
              <a:ext cx="360" cy="360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3" name="Rectangle 54" descr="Wide downward diagonal"/>
            <p:cNvSpPr>
              <a:spLocks noChangeArrowheads="1"/>
            </p:cNvSpPr>
            <p:nvPr/>
          </p:nvSpPr>
          <p:spPr bwMode="auto">
            <a:xfrm>
              <a:off x="9072" y="8208"/>
              <a:ext cx="360" cy="360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4" name="Rectangle 55" descr="Wide downward diagonal"/>
            <p:cNvSpPr>
              <a:spLocks noChangeArrowheads="1"/>
            </p:cNvSpPr>
            <p:nvPr/>
          </p:nvSpPr>
          <p:spPr bwMode="auto">
            <a:xfrm>
              <a:off x="8712" y="8568"/>
              <a:ext cx="360" cy="360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5" name="Rectangle 56" descr="Wide downward diagonal"/>
            <p:cNvSpPr>
              <a:spLocks noChangeArrowheads="1"/>
            </p:cNvSpPr>
            <p:nvPr/>
          </p:nvSpPr>
          <p:spPr bwMode="auto">
            <a:xfrm>
              <a:off x="8712" y="8208"/>
              <a:ext cx="360" cy="360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Rectangle 57" descr="Wide downward diagonal"/>
            <p:cNvSpPr>
              <a:spLocks noChangeArrowheads="1"/>
            </p:cNvSpPr>
            <p:nvPr/>
          </p:nvSpPr>
          <p:spPr bwMode="auto">
            <a:xfrm>
              <a:off x="8352" y="8208"/>
              <a:ext cx="360" cy="360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Rectangle 58" descr="Wide downward diagonal"/>
            <p:cNvSpPr>
              <a:spLocks noChangeArrowheads="1"/>
            </p:cNvSpPr>
            <p:nvPr/>
          </p:nvSpPr>
          <p:spPr bwMode="auto">
            <a:xfrm>
              <a:off x="7632" y="7488"/>
              <a:ext cx="360" cy="360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8" name="Rectangle 59" descr="Wide downward diagonal"/>
            <p:cNvSpPr>
              <a:spLocks noChangeArrowheads="1"/>
            </p:cNvSpPr>
            <p:nvPr/>
          </p:nvSpPr>
          <p:spPr bwMode="auto">
            <a:xfrm>
              <a:off x="7992" y="7488"/>
              <a:ext cx="360" cy="360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9" name="Rectangle 60" descr="Wide downward diagonal"/>
            <p:cNvSpPr>
              <a:spLocks noChangeArrowheads="1"/>
            </p:cNvSpPr>
            <p:nvPr/>
          </p:nvSpPr>
          <p:spPr bwMode="auto">
            <a:xfrm>
              <a:off x="7992" y="7848"/>
              <a:ext cx="360" cy="360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Rectangle 61" descr="Wide downward diagonal"/>
            <p:cNvSpPr>
              <a:spLocks noChangeArrowheads="1"/>
            </p:cNvSpPr>
            <p:nvPr/>
          </p:nvSpPr>
          <p:spPr bwMode="auto">
            <a:xfrm>
              <a:off x="8352" y="7848"/>
              <a:ext cx="360" cy="360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1" name="Rectangle 62" descr="Wide downward diagonal"/>
            <p:cNvSpPr>
              <a:spLocks noChangeArrowheads="1"/>
            </p:cNvSpPr>
            <p:nvPr/>
          </p:nvSpPr>
          <p:spPr bwMode="auto">
            <a:xfrm>
              <a:off x="8352" y="7488"/>
              <a:ext cx="360" cy="360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Rectangle 63" descr="Wide downward diagonal"/>
            <p:cNvSpPr>
              <a:spLocks noChangeArrowheads="1"/>
            </p:cNvSpPr>
            <p:nvPr/>
          </p:nvSpPr>
          <p:spPr bwMode="auto">
            <a:xfrm>
              <a:off x="8712" y="7488"/>
              <a:ext cx="360" cy="360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3" name="Rectangle 64" descr="Wide downward diagonal"/>
            <p:cNvSpPr>
              <a:spLocks noChangeArrowheads="1"/>
            </p:cNvSpPr>
            <p:nvPr/>
          </p:nvSpPr>
          <p:spPr bwMode="auto">
            <a:xfrm>
              <a:off x="8712" y="7848"/>
              <a:ext cx="360" cy="360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Rectangle 65" descr="Wide downward diagonal"/>
            <p:cNvSpPr>
              <a:spLocks noChangeArrowheads="1"/>
            </p:cNvSpPr>
            <p:nvPr/>
          </p:nvSpPr>
          <p:spPr bwMode="auto">
            <a:xfrm>
              <a:off x="9072" y="7848"/>
              <a:ext cx="360" cy="360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Rectangle 66" descr="Wide downward diagonal"/>
            <p:cNvSpPr>
              <a:spLocks noChangeArrowheads="1"/>
            </p:cNvSpPr>
            <p:nvPr/>
          </p:nvSpPr>
          <p:spPr bwMode="auto">
            <a:xfrm>
              <a:off x="9072" y="7488"/>
              <a:ext cx="360" cy="360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6" name="Rectangle 67" descr="Wide downward diagonal"/>
            <p:cNvSpPr>
              <a:spLocks noChangeArrowheads="1"/>
            </p:cNvSpPr>
            <p:nvPr/>
          </p:nvSpPr>
          <p:spPr bwMode="auto">
            <a:xfrm>
              <a:off x="9072" y="7128"/>
              <a:ext cx="360" cy="360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013" name="Rectangle 69"/>
          <p:cNvSpPr>
            <a:spLocks noChangeArrowheads="1"/>
          </p:cNvSpPr>
          <p:nvPr/>
        </p:nvSpPr>
        <p:spPr bwMode="auto">
          <a:xfrm>
            <a:off x="2867025" y="1447800"/>
            <a:ext cx="330200" cy="1984375"/>
          </a:xfrm>
          <a:prstGeom prst="rect">
            <a:avLst/>
          </a:prstGeom>
          <a:solidFill>
            <a:srgbClr val="00FFFF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Text Box 72"/>
          <p:cNvSpPr txBox="1">
            <a:spLocks noChangeArrowheads="1"/>
          </p:cNvSpPr>
          <p:nvPr/>
        </p:nvSpPr>
        <p:spPr bwMode="auto">
          <a:xfrm>
            <a:off x="939800" y="1531938"/>
            <a:ext cx="163195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2400" b="0"/>
              <a:t>metals</a:t>
            </a:r>
          </a:p>
        </p:txBody>
      </p:sp>
      <p:sp>
        <p:nvSpPr>
          <p:cNvPr id="24582" name="Text Box 73"/>
          <p:cNvSpPr txBox="1">
            <a:spLocks noChangeArrowheads="1"/>
          </p:cNvSpPr>
          <p:nvPr/>
        </p:nvSpPr>
        <p:spPr bwMode="auto">
          <a:xfrm>
            <a:off x="911225" y="2036763"/>
            <a:ext cx="180657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2400" b="0"/>
              <a:t>nonmetals</a:t>
            </a:r>
          </a:p>
        </p:txBody>
      </p:sp>
      <p:sp>
        <p:nvSpPr>
          <p:cNvPr id="24583" name="Text Box 74"/>
          <p:cNvSpPr txBox="1">
            <a:spLocks noChangeArrowheads="1"/>
          </p:cNvSpPr>
          <p:nvPr/>
        </p:nvSpPr>
        <p:spPr bwMode="auto">
          <a:xfrm>
            <a:off x="900113" y="2573338"/>
            <a:ext cx="20240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2400" b="0"/>
              <a:t>metalloids</a:t>
            </a:r>
          </a:p>
        </p:txBody>
      </p:sp>
      <p:sp>
        <p:nvSpPr>
          <p:cNvPr id="83140" name="Rectangle 196"/>
          <p:cNvSpPr>
            <a:spLocks noChangeArrowheads="1"/>
          </p:cNvSpPr>
          <p:nvPr/>
        </p:nvSpPr>
        <p:spPr bwMode="auto">
          <a:xfrm>
            <a:off x="355600" y="3575050"/>
            <a:ext cx="419417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group 1 = </a:t>
            </a:r>
            <a:r>
              <a:rPr lang="en-US" b="0" u="sng">
                <a:solidFill>
                  <a:schemeClr val="tx1"/>
                </a:solidFill>
              </a:rPr>
              <a:t>alkali metals</a:t>
            </a:r>
            <a:r>
              <a:rPr lang="en-US"/>
              <a:t> </a:t>
            </a:r>
          </a:p>
        </p:txBody>
      </p:sp>
      <p:sp>
        <p:nvSpPr>
          <p:cNvPr id="83141" name="Rectangle 197"/>
          <p:cNvSpPr>
            <a:spLocks noChangeArrowheads="1"/>
          </p:cNvSpPr>
          <p:nvPr/>
        </p:nvSpPr>
        <p:spPr bwMode="auto">
          <a:xfrm>
            <a:off x="341313" y="4184650"/>
            <a:ext cx="550227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group 2 = </a:t>
            </a:r>
            <a:r>
              <a:rPr lang="en-US" b="0" u="sng">
                <a:solidFill>
                  <a:schemeClr val="tx1"/>
                </a:solidFill>
              </a:rPr>
              <a:t>alkaline earth metals</a:t>
            </a:r>
            <a:r>
              <a:rPr lang="en-US"/>
              <a:t> </a:t>
            </a:r>
          </a:p>
        </p:txBody>
      </p:sp>
      <p:sp>
        <p:nvSpPr>
          <p:cNvPr id="83142" name="Rectangle 198"/>
          <p:cNvSpPr>
            <a:spLocks noChangeArrowheads="1"/>
          </p:cNvSpPr>
          <p:nvPr/>
        </p:nvSpPr>
        <p:spPr bwMode="auto">
          <a:xfrm>
            <a:off x="341313" y="4781550"/>
            <a:ext cx="423545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group 16 = </a:t>
            </a:r>
            <a:r>
              <a:rPr lang="en-US" b="0" u="sng">
                <a:solidFill>
                  <a:schemeClr val="tx1"/>
                </a:solidFill>
              </a:rPr>
              <a:t>chalcogens</a:t>
            </a:r>
            <a:r>
              <a:rPr lang="en-US"/>
              <a:t> </a:t>
            </a:r>
          </a:p>
        </p:txBody>
      </p:sp>
      <p:sp>
        <p:nvSpPr>
          <p:cNvPr id="83143" name="Rectangle 199"/>
          <p:cNvSpPr>
            <a:spLocks noChangeArrowheads="1"/>
          </p:cNvSpPr>
          <p:nvPr/>
        </p:nvSpPr>
        <p:spPr bwMode="auto">
          <a:xfrm>
            <a:off x="341313" y="5391150"/>
            <a:ext cx="378142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group 17 = </a:t>
            </a:r>
            <a:r>
              <a:rPr lang="en-US" b="0" u="sng">
                <a:solidFill>
                  <a:schemeClr val="tx1"/>
                </a:solidFill>
              </a:rPr>
              <a:t>halogens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3144" name="Rectangle 200"/>
          <p:cNvSpPr>
            <a:spLocks noChangeArrowheads="1"/>
          </p:cNvSpPr>
          <p:nvPr/>
        </p:nvSpPr>
        <p:spPr bwMode="auto">
          <a:xfrm>
            <a:off x="341313" y="5986463"/>
            <a:ext cx="4256087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group 18 = </a:t>
            </a:r>
            <a:r>
              <a:rPr lang="en-US" b="0" u="sng">
                <a:solidFill>
                  <a:schemeClr val="tx1"/>
                </a:solidFill>
              </a:rPr>
              <a:t>noble gases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3145" name="Rectangle 201"/>
          <p:cNvSpPr>
            <a:spLocks noChangeArrowheads="1"/>
          </p:cNvSpPr>
          <p:nvPr/>
        </p:nvSpPr>
        <p:spPr bwMode="auto">
          <a:xfrm>
            <a:off x="3200400" y="1447800"/>
            <a:ext cx="330200" cy="1984375"/>
          </a:xfrm>
          <a:prstGeom prst="rect">
            <a:avLst/>
          </a:prstGeom>
          <a:solidFill>
            <a:srgbClr val="00FFFF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146" name="Rectangle 202"/>
          <p:cNvSpPr>
            <a:spLocks noChangeArrowheads="1"/>
          </p:cNvSpPr>
          <p:nvPr/>
        </p:nvSpPr>
        <p:spPr bwMode="auto">
          <a:xfrm>
            <a:off x="7829550" y="1447800"/>
            <a:ext cx="330200" cy="1651000"/>
          </a:xfrm>
          <a:prstGeom prst="rect">
            <a:avLst/>
          </a:prstGeom>
          <a:solidFill>
            <a:srgbClr val="00FFFF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147" name="Rectangle 203"/>
          <p:cNvSpPr>
            <a:spLocks noChangeArrowheads="1"/>
          </p:cNvSpPr>
          <p:nvPr/>
        </p:nvSpPr>
        <p:spPr bwMode="auto">
          <a:xfrm>
            <a:off x="8162925" y="1447800"/>
            <a:ext cx="330200" cy="1651000"/>
          </a:xfrm>
          <a:prstGeom prst="rect">
            <a:avLst/>
          </a:prstGeom>
          <a:solidFill>
            <a:srgbClr val="00FFFF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148" name="Rectangle 204"/>
          <p:cNvSpPr>
            <a:spLocks noChangeArrowheads="1"/>
          </p:cNvSpPr>
          <p:nvPr/>
        </p:nvSpPr>
        <p:spPr bwMode="auto">
          <a:xfrm>
            <a:off x="8496300" y="1119188"/>
            <a:ext cx="330200" cy="1984375"/>
          </a:xfrm>
          <a:prstGeom prst="rect">
            <a:avLst/>
          </a:prstGeom>
          <a:solidFill>
            <a:srgbClr val="00FFFF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4593" name="Group 212"/>
          <p:cNvGrpSpPr>
            <a:grpSpLocks/>
          </p:cNvGrpSpPr>
          <p:nvPr/>
        </p:nvGrpSpPr>
        <p:grpSpPr bwMode="auto">
          <a:xfrm>
            <a:off x="471488" y="1636713"/>
            <a:ext cx="339725" cy="1346200"/>
            <a:chOff x="4001" y="3352"/>
            <a:chExt cx="103" cy="412"/>
          </a:xfrm>
        </p:grpSpPr>
        <p:sp>
          <p:nvSpPr>
            <p:cNvPr id="24596" name="Rectangle 206"/>
            <p:cNvSpPr>
              <a:spLocks noChangeArrowheads="1"/>
            </p:cNvSpPr>
            <p:nvPr/>
          </p:nvSpPr>
          <p:spPr bwMode="auto">
            <a:xfrm>
              <a:off x="4001" y="3352"/>
              <a:ext cx="103" cy="103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Rectangle 207" descr="Wide downward diagonal"/>
            <p:cNvSpPr>
              <a:spLocks noChangeArrowheads="1"/>
            </p:cNvSpPr>
            <p:nvPr/>
          </p:nvSpPr>
          <p:spPr bwMode="auto">
            <a:xfrm>
              <a:off x="4001" y="3506"/>
              <a:ext cx="103" cy="103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08"/>
            <p:cNvSpPr>
              <a:spLocks noChangeArrowheads="1"/>
            </p:cNvSpPr>
            <p:nvPr/>
          </p:nvSpPr>
          <p:spPr bwMode="auto">
            <a:xfrm>
              <a:off x="4001" y="3661"/>
              <a:ext cx="103" cy="103"/>
            </a:xfrm>
            <a:prstGeom prst="rect">
              <a:avLst/>
            </a:prstGeom>
            <a:solidFill>
              <a:srgbClr val="000000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594" name="Picture 2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38" y="3625850"/>
            <a:ext cx="20859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95" name="Rectangle 214"/>
          <p:cNvSpPr>
            <a:spLocks noChangeArrowheads="1"/>
          </p:cNvSpPr>
          <p:nvPr/>
        </p:nvSpPr>
        <p:spPr bwMode="auto">
          <a:xfrm>
            <a:off x="2433638" y="163513"/>
            <a:ext cx="6283325" cy="1373187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group</a:t>
            </a:r>
            <a:r>
              <a:rPr lang="en-US" b="0"/>
              <a:t>: a vertical column; elements in a</a:t>
            </a:r>
          </a:p>
          <a:p>
            <a:pPr algn="l"/>
            <a:r>
              <a:rPr lang="en-US" b="0"/>
              <a:t>	   group share certain phys. and</a:t>
            </a:r>
          </a:p>
          <a:p>
            <a:pPr algn="l"/>
            <a:r>
              <a:rPr lang="en-US" b="0"/>
              <a:t>	   chem. properties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94" name="Picture 26" descr="meth3D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3000" y="5300663"/>
            <a:ext cx="146685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528638" y="314325"/>
            <a:ext cx="8045450" cy="52387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Molecular compounds</a:t>
            </a:r>
            <a:r>
              <a:rPr lang="en-US" b="0"/>
              <a:t> contain only… </a:t>
            </a:r>
            <a:r>
              <a:rPr lang="en-US" b="0">
                <a:solidFill>
                  <a:schemeClr val="tx1"/>
                </a:solidFill>
              </a:rPr>
              <a:t>nonmetals.</a:t>
            </a:r>
            <a:r>
              <a:rPr lang="en-US"/>
              <a:t> </a:t>
            </a: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787400" y="1998663"/>
            <a:ext cx="3214688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molecular formula</a:t>
            </a:r>
            <a:r>
              <a:rPr lang="en-US" b="0"/>
              <a:t>:</a:t>
            </a:r>
            <a:r>
              <a:rPr lang="en-US"/>
              <a:t> </a:t>
            </a: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3865563" y="2000250"/>
            <a:ext cx="4495800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shows actual #s &amp; types of </a:t>
            </a:r>
          </a:p>
          <a:p>
            <a:pPr algn="l"/>
            <a:r>
              <a:rPr lang="en-US" b="0"/>
              <a:t>atoms in m’cule</a:t>
            </a:r>
            <a:r>
              <a:rPr lang="en-US" b="0">
                <a:solidFill>
                  <a:schemeClr val="tx1"/>
                </a:solidFill>
              </a:rPr>
              <a:t> (C</a:t>
            </a:r>
            <a:r>
              <a:rPr lang="en-US" b="0" baseline="-25000">
                <a:solidFill>
                  <a:schemeClr val="tx1"/>
                </a:solidFill>
              </a:rPr>
              <a:t>3</a:t>
            </a:r>
            <a:r>
              <a:rPr lang="en-US" b="0">
                <a:solidFill>
                  <a:schemeClr val="tx1"/>
                </a:solidFill>
              </a:rPr>
              <a:t>H</a:t>
            </a:r>
            <a:r>
              <a:rPr lang="en-US" b="0" baseline="-25000">
                <a:solidFill>
                  <a:schemeClr val="tx1"/>
                </a:solidFill>
              </a:rPr>
              <a:t>6</a:t>
            </a:r>
            <a:r>
              <a:rPr lang="en-US" b="0">
                <a:solidFill>
                  <a:schemeClr val="tx1"/>
                </a:solidFill>
              </a:rPr>
              <a:t>)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873125" y="962025"/>
            <a:ext cx="309562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empirical formula</a:t>
            </a:r>
            <a:r>
              <a:rPr lang="en-US" b="0"/>
              <a:t>:</a:t>
            </a:r>
            <a:r>
              <a:rPr lang="en-US"/>
              <a:t> </a:t>
            </a:r>
          </a:p>
        </p:txBody>
      </p:sp>
      <p:sp>
        <p:nvSpPr>
          <p:cNvPr id="83980" name="Rectangle 12"/>
          <p:cNvSpPr>
            <a:spLocks noChangeArrowheads="1"/>
          </p:cNvSpPr>
          <p:nvPr/>
        </p:nvSpPr>
        <p:spPr bwMode="auto">
          <a:xfrm>
            <a:off x="3865563" y="963613"/>
            <a:ext cx="5053012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shows relative #s of each type </a:t>
            </a:r>
          </a:p>
          <a:p>
            <a:pPr algn="l"/>
            <a:r>
              <a:rPr lang="en-US" b="0"/>
              <a:t>of atom in m’cule</a:t>
            </a:r>
            <a:r>
              <a:rPr lang="en-US" b="0">
                <a:solidFill>
                  <a:schemeClr val="tx1"/>
                </a:solidFill>
              </a:rPr>
              <a:t> (CH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)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844550" y="3009900"/>
            <a:ext cx="313372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structural formula</a:t>
            </a:r>
            <a:r>
              <a:rPr lang="en-US" b="0"/>
              <a:t>:</a:t>
            </a:r>
            <a:r>
              <a:rPr lang="en-US"/>
              <a:t> </a:t>
            </a:r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>
            <a:off x="3865563" y="3013075"/>
            <a:ext cx="3271837" cy="1373188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shows which atoms</a:t>
            </a:r>
          </a:p>
          <a:p>
            <a:pPr algn="l"/>
            <a:r>
              <a:rPr lang="en-US" b="0"/>
              <a:t>are bonded</a:t>
            </a:r>
          </a:p>
          <a:p>
            <a:pPr algn="l"/>
            <a:r>
              <a:rPr lang="en-US" b="0"/>
              <a:t>to which</a:t>
            </a:r>
            <a:r>
              <a:rPr lang="en-US"/>
              <a:t> 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442200" y="2863850"/>
            <a:ext cx="1284288" cy="1457325"/>
            <a:chOff x="3755" y="2352"/>
            <a:chExt cx="809" cy="918"/>
          </a:xfrm>
        </p:grpSpPr>
        <p:sp>
          <p:nvSpPr>
            <p:cNvPr id="25618" name="Text Box 2"/>
            <p:cNvSpPr txBox="1">
              <a:spLocks noChangeArrowheads="1"/>
            </p:cNvSpPr>
            <p:nvPr/>
          </p:nvSpPr>
          <p:spPr bwMode="auto">
            <a:xfrm>
              <a:off x="3755" y="2635"/>
              <a:ext cx="80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solidFill>
                    <a:schemeClr val="tx1"/>
                  </a:solidFill>
                </a:rPr>
                <a:t>F–C–F</a:t>
              </a:r>
            </a:p>
          </p:txBody>
        </p:sp>
        <p:sp>
          <p:nvSpPr>
            <p:cNvPr id="25619" name="Text Box 15"/>
            <p:cNvSpPr txBox="1">
              <a:spLocks noChangeArrowheads="1"/>
            </p:cNvSpPr>
            <p:nvPr/>
          </p:nvSpPr>
          <p:spPr bwMode="auto">
            <a:xfrm>
              <a:off x="4037" y="2940"/>
              <a:ext cx="2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5620" name="Text Box 16"/>
            <p:cNvSpPr txBox="1">
              <a:spLocks noChangeArrowheads="1"/>
            </p:cNvSpPr>
            <p:nvPr/>
          </p:nvSpPr>
          <p:spPr bwMode="auto">
            <a:xfrm>
              <a:off x="4037" y="2352"/>
              <a:ext cx="2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5621" name="Line 17"/>
            <p:cNvSpPr>
              <a:spLocks noChangeShapeType="1"/>
            </p:cNvSpPr>
            <p:nvPr/>
          </p:nvSpPr>
          <p:spPr bwMode="auto">
            <a:xfrm flipV="1">
              <a:off x="4156" y="2591"/>
              <a:ext cx="0" cy="1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" name="Line 18"/>
            <p:cNvSpPr>
              <a:spLocks noChangeShapeType="1"/>
            </p:cNvSpPr>
            <p:nvPr/>
          </p:nvSpPr>
          <p:spPr bwMode="auto">
            <a:xfrm flipV="1">
              <a:off x="4161" y="2902"/>
              <a:ext cx="0" cy="1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3988" name="Rectangle 20"/>
          <p:cNvSpPr>
            <a:spLocks noChangeArrowheads="1"/>
          </p:cNvSpPr>
          <p:nvPr/>
        </p:nvSpPr>
        <p:spPr bwMode="auto">
          <a:xfrm>
            <a:off x="193675" y="4327525"/>
            <a:ext cx="8566150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Also…	 perspective	ball-and-	 space-filling</a:t>
            </a:r>
          </a:p>
          <a:p>
            <a:pPr algn="l"/>
            <a:r>
              <a:rPr lang="en-US" b="0"/>
              <a:t>		    drawing	</a:t>
            </a:r>
            <a:r>
              <a:rPr lang="en-US"/>
              <a:t>       </a:t>
            </a:r>
            <a:r>
              <a:rPr lang="en-US" b="0"/>
              <a:t>stick model	      model</a:t>
            </a:r>
          </a:p>
        </p:txBody>
      </p:sp>
      <p:sp>
        <p:nvSpPr>
          <p:cNvPr id="83995" name="Rectangle 27"/>
          <p:cNvSpPr>
            <a:spLocks noChangeArrowheads="1"/>
          </p:cNvSpPr>
          <p:nvPr/>
        </p:nvSpPr>
        <p:spPr bwMode="auto">
          <a:xfrm>
            <a:off x="6515100" y="2457450"/>
            <a:ext cx="1130300" cy="508000"/>
          </a:xfrm>
          <a:prstGeom prst="rect">
            <a:avLst/>
          </a:prstGeom>
          <a:solidFill>
            <a:schemeClr val="bg1"/>
          </a:solidFill>
          <a:ln w="222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auto">
          <a:xfrm>
            <a:off x="6731000" y="1435100"/>
            <a:ext cx="1130300" cy="508000"/>
          </a:xfrm>
          <a:prstGeom prst="rect">
            <a:avLst/>
          </a:prstGeom>
          <a:solidFill>
            <a:schemeClr val="bg1"/>
          </a:solidFill>
          <a:ln w="222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5622" name="Picture 22" descr="0055823"/>
          <p:cNvPicPr>
            <a:picLocks noChangeAspect="1" noChangeArrowheads="1"/>
          </p:cNvPicPr>
          <p:nvPr/>
        </p:nvPicPr>
        <p:blipFill>
          <a:blip r:embed="rId3" cstate="print"/>
          <a:srcRect l="13527" r="10387" b="20129"/>
          <a:stretch>
            <a:fillRect/>
          </a:stretch>
        </p:blipFill>
        <p:spPr bwMode="auto">
          <a:xfrm>
            <a:off x="4541838" y="5283200"/>
            <a:ext cx="1890712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4" name="Picture 24" descr="0060023"/>
          <p:cNvPicPr>
            <a:picLocks noChangeAspect="1" noChangeArrowheads="1"/>
          </p:cNvPicPr>
          <p:nvPr/>
        </p:nvPicPr>
        <p:blipFill>
          <a:blip r:embed="rId4" cstate="print"/>
          <a:srcRect l="21886" r="19556" b="26083"/>
          <a:stretch>
            <a:fillRect/>
          </a:stretch>
        </p:blipFill>
        <p:spPr bwMode="auto">
          <a:xfrm>
            <a:off x="6969125" y="5299075"/>
            <a:ext cx="15398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496050" y="331788"/>
            <a:ext cx="1852613" cy="571500"/>
          </a:xfrm>
          <a:prstGeom prst="rect">
            <a:avLst/>
          </a:prstGeom>
          <a:solidFill>
            <a:schemeClr val="bg1"/>
          </a:solidFill>
          <a:ln w="222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966788" y="3548063"/>
            <a:ext cx="2867025" cy="7080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 Narrow" pitchFamily="34" charset="0"/>
              </a:rPr>
              <a:t>Just like a Lewis structure,</a:t>
            </a:r>
          </a:p>
          <a:p>
            <a:r>
              <a:rPr lang="en-US" sz="2000">
                <a:solidFill>
                  <a:schemeClr val="tx1"/>
                </a:solidFill>
                <a:latin typeface="Arial Narrow" pitchFamily="34" charset="0"/>
              </a:rPr>
              <a:t>but w/o unshared pairs.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756</Words>
  <Application>Microsoft Office PowerPoint</Application>
  <PresentationFormat>On-screen Show (4:3)</PresentationFormat>
  <Paragraphs>216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McLean County Unit 5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UNIT5</dc:creator>
  <cp:lastModifiedBy>Bergmann, John</cp:lastModifiedBy>
  <cp:revision>90</cp:revision>
  <dcterms:created xsi:type="dcterms:W3CDTF">2008-04-21T12:43:42Z</dcterms:created>
  <dcterms:modified xsi:type="dcterms:W3CDTF">2012-08-29T19:18:00Z</dcterms:modified>
</cp:coreProperties>
</file>