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31" r:id="rId2"/>
    <p:sldId id="278" r:id="rId3"/>
    <p:sldId id="279" r:id="rId4"/>
    <p:sldId id="332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280" r:id="rId13"/>
    <p:sldId id="344" r:id="rId14"/>
    <p:sldId id="343" r:id="rId15"/>
    <p:sldId id="346" r:id="rId16"/>
    <p:sldId id="356" r:id="rId17"/>
    <p:sldId id="345" r:id="rId18"/>
    <p:sldId id="359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FF0000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00FF"/>
    <a:srgbClr val="61F3F7"/>
    <a:srgbClr val="A50021"/>
    <a:srgbClr val="009900"/>
    <a:srgbClr val="00CC00"/>
    <a:srgbClr val="00006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788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62366E4-8714-4BF5-B695-58DD6657FF33}" type="datetimeFigureOut">
              <a:rPr lang="en-US"/>
              <a:pPr>
                <a:defRPr/>
              </a:pPr>
              <a:t>6/13/2012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1D0338-E4FF-4F1A-BF73-B8184E637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13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DBE55-4BD0-41C4-9BFF-D1D9FD314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5675-39AA-48AD-B416-0C1C37499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61313-6E41-4177-80BD-C892BCE183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2DDBF-2354-4350-A8E4-F5498C482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29E5E-CC13-42AB-87A4-350BF21CC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36CE-AC1E-429C-8708-87C5D0149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1E94C-58AB-4244-BD3A-8E4C8949B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B66B7-1DD9-4BDD-B070-E1A6A16B6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5769A-95A1-4E78-A579-DD040764F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D09BF-31CC-4163-BF4F-E657AAFA7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35E58-1FE0-4C94-8C3B-536934E4C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1C305A-3E04-4083-9BBC-21BC7D126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7.jpeg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hyperlink" Target="http://images.google.com/imgres?imgurl=http://ehs.unc.edu/labels/toxic_chemical_storage.gif&amp;imgrefurl=http://wnymedia.net/blogs/page/4?id=3&amp;option=com_content&amp;task=view&amp;h=392&amp;w=270&amp;sz=14&amp;hl=en&amp;start=3&amp;um=1&amp;tbnid=DfqjeORsAitJxM:&amp;tbnh=123&amp;tbnw=85&amp;prev=/images?q=toxic&amp;gbv=2&amp;svnum=10&amp;um=1&amp;hl=e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7.jpeg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hyperlink" Target="http://images.google.com/imgres?imgurl=http://ehs.unc.edu/labels/toxic_chemical_storage.gif&amp;imgrefurl=http://wnymedia.net/blogs/page/4?id=3&amp;option=com_content&amp;task=view&amp;h=392&amp;w=270&amp;sz=14&amp;hl=en&amp;start=3&amp;um=1&amp;tbnid=DfqjeORsAitJxM:&amp;tbnh=123&amp;tbnw=85&amp;prev=/images?q=toxic&amp;gbv=2&amp;svnum=10&amp;um=1&amp;hl=e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1881188" y="5067300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“When I see a cation, I see a positive ion;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292475" y="71438"/>
            <a:ext cx="857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ion</a:t>
            </a:r>
            <a:r>
              <a:rPr lang="en-US" b="0"/>
              <a:t>: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34988" y="1435100"/>
            <a:ext cx="2660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anion</a:t>
            </a:r>
            <a:r>
              <a:rPr lang="en-US" b="0"/>
              <a:t>: a (–) ion 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224338" y="1436688"/>
            <a:ext cx="2747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cation</a:t>
            </a:r>
            <a:r>
              <a:rPr lang="en-US" b="0"/>
              <a:t>: a (+) ion 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71500" y="2582863"/>
            <a:ext cx="520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84200" y="2016125"/>
            <a:ext cx="520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4021138" y="74613"/>
            <a:ext cx="396557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a charged particle</a:t>
            </a:r>
          </a:p>
          <a:p>
            <a:pPr algn="l"/>
            <a:r>
              <a:rPr lang="en-US" b="0"/>
              <a:t>(i.e., a charged atom or </a:t>
            </a:r>
          </a:p>
          <a:p>
            <a:pPr algn="l"/>
            <a:r>
              <a:rPr lang="en-US" b="0"/>
              <a:t>        group of atoms)</a:t>
            </a:r>
          </a:p>
        </p:txBody>
      </p:sp>
      <p:grpSp>
        <p:nvGrpSpPr>
          <p:cNvPr id="29705" name="Group 9"/>
          <p:cNvGrpSpPr>
            <a:grpSpLocks/>
          </p:cNvGrpSpPr>
          <p:nvPr/>
        </p:nvGrpSpPr>
        <p:grpSpPr bwMode="auto">
          <a:xfrm>
            <a:off x="2933700" y="588963"/>
            <a:ext cx="1371600" cy="884237"/>
            <a:chOff x="2304" y="622"/>
            <a:chExt cx="864" cy="530"/>
          </a:xfrm>
        </p:grpSpPr>
        <p:sp>
          <p:nvSpPr>
            <p:cNvPr id="29742" name="Freeform 10"/>
            <p:cNvSpPr>
              <a:spLocks/>
            </p:cNvSpPr>
            <p:nvPr/>
          </p:nvSpPr>
          <p:spPr bwMode="auto">
            <a:xfrm>
              <a:off x="2725" y="622"/>
              <a:ext cx="9" cy="292"/>
            </a:xfrm>
            <a:custGeom>
              <a:avLst/>
              <a:gdLst>
                <a:gd name="T0" fmla="*/ 0 w 9"/>
                <a:gd name="T1" fmla="*/ 0 h 292"/>
                <a:gd name="T2" fmla="*/ 9 w 9"/>
                <a:gd name="T3" fmla="*/ 292 h 292"/>
                <a:gd name="T4" fmla="*/ 0 60000 65536"/>
                <a:gd name="T5" fmla="*/ 0 60000 65536"/>
                <a:gd name="T6" fmla="*/ 0 w 9"/>
                <a:gd name="T7" fmla="*/ 0 h 292"/>
                <a:gd name="T8" fmla="*/ 9 w 9"/>
                <a:gd name="T9" fmla="*/ 292 h 2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292">
                  <a:moveTo>
                    <a:pt x="0" y="0"/>
                  </a:moveTo>
                  <a:lnTo>
                    <a:pt x="9" y="292"/>
                  </a:ln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Line 11"/>
            <p:cNvSpPr>
              <a:spLocks noChangeShapeType="1"/>
            </p:cNvSpPr>
            <p:nvPr/>
          </p:nvSpPr>
          <p:spPr bwMode="auto">
            <a:xfrm flipH="1">
              <a:off x="2304" y="912"/>
              <a:ext cx="432" cy="24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4" name="Line 12"/>
            <p:cNvSpPr>
              <a:spLocks noChangeShapeType="1"/>
            </p:cNvSpPr>
            <p:nvPr/>
          </p:nvSpPr>
          <p:spPr bwMode="auto">
            <a:xfrm>
              <a:off x="2736" y="912"/>
              <a:ext cx="432" cy="24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952500" y="2016125"/>
            <a:ext cx="2757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more e</a:t>
            </a:r>
            <a:r>
              <a:rPr lang="en-US" b="0" baseline="30000"/>
              <a:t>–</a:t>
            </a:r>
            <a:r>
              <a:rPr lang="en-US" b="0"/>
              <a:t> than p</a:t>
            </a:r>
            <a:r>
              <a:rPr lang="en-US" b="0" baseline="30000"/>
              <a:t>+</a:t>
            </a:r>
            <a:r>
              <a:rPr lang="en-US" b="0"/>
              <a:t> 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952500" y="2616200"/>
            <a:ext cx="26003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formed when…</a:t>
            </a:r>
          </a:p>
          <a:p>
            <a:pPr algn="l"/>
            <a:r>
              <a:rPr lang="en-US" b="0">
                <a:solidFill>
                  <a:schemeClr val="tx1"/>
                </a:solidFill>
              </a:rPr>
              <a:t>atoms gain e</a:t>
            </a:r>
            <a:r>
              <a:rPr lang="en-US" b="0" baseline="30000">
                <a:solidFill>
                  <a:schemeClr val="tx1"/>
                </a:solidFill>
              </a:rPr>
              <a:t>–</a:t>
            </a:r>
            <a:r>
              <a:rPr lang="en-US" b="0"/>
              <a:t> </a:t>
            </a:r>
          </a:p>
        </p:txBody>
      </p:sp>
      <p:sp>
        <p:nvSpPr>
          <p:cNvPr id="29708" name="Rectangle 15"/>
          <p:cNvSpPr>
            <a:spLocks noChangeArrowheads="1"/>
          </p:cNvSpPr>
          <p:nvPr/>
        </p:nvSpPr>
        <p:spPr bwMode="auto">
          <a:xfrm>
            <a:off x="4291013" y="2582863"/>
            <a:ext cx="520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</a:t>
            </a:r>
          </a:p>
        </p:txBody>
      </p:sp>
      <p:sp>
        <p:nvSpPr>
          <p:cNvPr id="29709" name="Rectangle 16"/>
          <p:cNvSpPr>
            <a:spLocks noChangeArrowheads="1"/>
          </p:cNvSpPr>
          <p:nvPr/>
        </p:nvSpPr>
        <p:spPr bwMode="auto">
          <a:xfrm>
            <a:off x="4303713" y="2016125"/>
            <a:ext cx="520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-- </a:t>
            </a: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4672013" y="2016125"/>
            <a:ext cx="2757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more p</a:t>
            </a:r>
            <a:r>
              <a:rPr lang="en-US" b="0" baseline="30000"/>
              <a:t>+</a:t>
            </a:r>
            <a:r>
              <a:rPr lang="en-US" b="0"/>
              <a:t> than e</a:t>
            </a:r>
            <a:r>
              <a:rPr lang="en-US" b="0" baseline="30000"/>
              <a:t>–</a:t>
            </a:r>
            <a:r>
              <a:rPr lang="en-US" b="0"/>
              <a:t> 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4672013" y="2616200"/>
            <a:ext cx="26003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formed when…</a:t>
            </a:r>
          </a:p>
          <a:p>
            <a:pPr algn="l"/>
            <a:r>
              <a:rPr lang="en-US" b="0">
                <a:solidFill>
                  <a:schemeClr val="tx1"/>
                </a:solidFill>
              </a:rPr>
              <a:t>atoms lose e</a:t>
            </a:r>
            <a:r>
              <a:rPr lang="en-US" b="0" baseline="30000">
                <a:solidFill>
                  <a:schemeClr val="tx1"/>
                </a:solidFill>
              </a:rPr>
              <a:t>–</a:t>
            </a:r>
            <a:r>
              <a:rPr lang="en-US" b="0"/>
              <a:t> </a:t>
            </a:r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6221413" y="6557963"/>
            <a:ext cx="1625600" cy="96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2284413" y="4162425"/>
            <a:ext cx="3968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u="sng">
                <a:solidFill>
                  <a:srgbClr val="0066FF"/>
                </a:solidFill>
              </a:rPr>
              <a:t>A</a:t>
            </a:r>
          </a:p>
        </p:txBody>
      </p: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2497138" y="4151313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u="sng">
                <a:solidFill>
                  <a:srgbClr val="0066FF"/>
                </a:solidFill>
              </a:rPr>
              <a:t>n</a:t>
            </a:r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2676525" y="4164013"/>
            <a:ext cx="858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u="sng">
                <a:solidFill>
                  <a:srgbClr val="0066FF"/>
                </a:solidFill>
              </a:rPr>
              <a:t>ions</a:t>
            </a:r>
          </a:p>
        </p:txBody>
      </p:sp>
      <p:sp>
        <p:nvSpPr>
          <p:cNvPr id="141335" name="Rectangle 23"/>
          <p:cNvSpPr>
            <a:spLocks noChangeArrowheads="1"/>
          </p:cNvSpPr>
          <p:nvPr/>
        </p:nvSpPr>
        <p:spPr bwMode="auto">
          <a:xfrm>
            <a:off x="4078288" y="4171950"/>
            <a:ext cx="1585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u="sng">
                <a:solidFill>
                  <a:srgbClr val="0066FF"/>
                </a:solidFill>
              </a:rPr>
              <a:t>n</a:t>
            </a:r>
            <a:r>
              <a:rPr lang="en-US" b="0">
                <a:solidFill>
                  <a:schemeClr val="tx1"/>
                </a:solidFill>
              </a:rPr>
              <a:t>egative</a:t>
            </a: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5484813" y="4171950"/>
            <a:ext cx="10747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u="sng">
                <a:solidFill>
                  <a:srgbClr val="0066FF"/>
                </a:solidFill>
              </a:rPr>
              <a:t>ions</a:t>
            </a:r>
            <a:r>
              <a:rPr lang="en-US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3436938" y="4170363"/>
            <a:ext cx="788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u="sng">
                <a:solidFill>
                  <a:srgbClr val="0066FF"/>
                </a:solidFill>
              </a:rPr>
              <a:t>a</a:t>
            </a:r>
            <a:r>
              <a:rPr lang="en-US" b="0">
                <a:solidFill>
                  <a:schemeClr val="tx1"/>
                </a:solidFill>
              </a:rPr>
              <a:t>re</a:t>
            </a:r>
          </a:p>
        </p:txBody>
      </p:sp>
      <p:sp>
        <p:nvSpPr>
          <p:cNvPr id="141339" name="Freeform 27"/>
          <p:cNvSpPr>
            <a:spLocks/>
          </p:cNvSpPr>
          <p:nvPr/>
        </p:nvSpPr>
        <p:spPr bwMode="auto">
          <a:xfrm>
            <a:off x="2433638" y="4627563"/>
            <a:ext cx="1204912" cy="411162"/>
          </a:xfrm>
          <a:custGeom>
            <a:avLst/>
            <a:gdLst>
              <a:gd name="T0" fmla="*/ 0 w 714"/>
              <a:gd name="T1" fmla="*/ 2147483647 h 259"/>
              <a:gd name="T2" fmla="*/ 2147483647 w 714"/>
              <a:gd name="T3" fmla="*/ 2147483647 h 259"/>
              <a:gd name="T4" fmla="*/ 2147483647 w 714"/>
              <a:gd name="T5" fmla="*/ 2147483647 h 259"/>
              <a:gd name="T6" fmla="*/ 2147483647 w 714"/>
              <a:gd name="T7" fmla="*/ 2147483647 h 259"/>
              <a:gd name="T8" fmla="*/ 2147483647 w 714"/>
              <a:gd name="T9" fmla="*/ 0 h 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4"/>
              <a:gd name="T16" fmla="*/ 0 h 259"/>
              <a:gd name="T17" fmla="*/ 714 w 714"/>
              <a:gd name="T18" fmla="*/ 259 h 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4" h="259">
                <a:moveTo>
                  <a:pt x="0" y="18"/>
                </a:moveTo>
                <a:cubicBezTo>
                  <a:pt x="14" y="47"/>
                  <a:pt x="24" y="152"/>
                  <a:pt x="83" y="192"/>
                </a:cubicBezTo>
                <a:cubicBezTo>
                  <a:pt x="142" y="232"/>
                  <a:pt x="273" y="259"/>
                  <a:pt x="357" y="256"/>
                </a:cubicBezTo>
                <a:cubicBezTo>
                  <a:pt x="441" y="253"/>
                  <a:pt x="527" y="217"/>
                  <a:pt x="586" y="174"/>
                </a:cubicBezTo>
                <a:cubicBezTo>
                  <a:pt x="645" y="131"/>
                  <a:pt x="687" y="36"/>
                  <a:pt x="714" y="0"/>
                </a:cubicBezTo>
              </a:path>
            </a:pathLst>
          </a:custGeom>
          <a:noFill/>
          <a:ln w="22225">
            <a:solidFill>
              <a:srgbClr val="00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1340" name="Freeform 28"/>
          <p:cNvSpPr>
            <a:spLocks/>
          </p:cNvSpPr>
          <p:nvPr/>
        </p:nvSpPr>
        <p:spPr bwMode="auto">
          <a:xfrm>
            <a:off x="2681288" y="3852863"/>
            <a:ext cx="1595437" cy="455612"/>
          </a:xfrm>
          <a:custGeom>
            <a:avLst/>
            <a:gdLst>
              <a:gd name="T0" fmla="*/ 0 w 1005"/>
              <a:gd name="T1" fmla="*/ 2147483647 h 287"/>
              <a:gd name="T2" fmla="*/ 2147483647 w 1005"/>
              <a:gd name="T3" fmla="*/ 2147483647 h 287"/>
              <a:gd name="T4" fmla="*/ 2147483647 w 1005"/>
              <a:gd name="T5" fmla="*/ 2147483647 h 287"/>
              <a:gd name="T6" fmla="*/ 2147483647 w 1005"/>
              <a:gd name="T7" fmla="*/ 2147483647 h 287"/>
              <a:gd name="T8" fmla="*/ 2147483647 w 1005"/>
              <a:gd name="T9" fmla="*/ 2147483647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5"/>
              <a:gd name="T16" fmla="*/ 0 h 287"/>
              <a:gd name="T17" fmla="*/ 1005 w 1005"/>
              <a:gd name="T18" fmla="*/ 287 h 2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5" h="287">
                <a:moveTo>
                  <a:pt x="0" y="278"/>
                </a:moveTo>
                <a:cubicBezTo>
                  <a:pt x="20" y="244"/>
                  <a:pt x="36" y="113"/>
                  <a:pt x="123" y="67"/>
                </a:cubicBezTo>
                <a:cubicBezTo>
                  <a:pt x="210" y="21"/>
                  <a:pt x="398" y="0"/>
                  <a:pt x="520" y="3"/>
                </a:cubicBezTo>
                <a:cubicBezTo>
                  <a:pt x="642" y="6"/>
                  <a:pt x="771" y="38"/>
                  <a:pt x="852" y="85"/>
                </a:cubicBezTo>
                <a:cubicBezTo>
                  <a:pt x="933" y="132"/>
                  <a:pt x="973" y="245"/>
                  <a:pt x="1005" y="287"/>
                </a:cubicBezTo>
              </a:path>
            </a:pathLst>
          </a:custGeom>
          <a:noFill/>
          <a:ln w="22225">
            <a:solidFill>
              <a:srgbClr val="00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141341" name="Picture 29" descr="sy0119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25" y="4192588"/>
            <a:ext cx="17589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42" name="Freeform 30"/>
          <p:cNvSpPr>
            <a:spLocks/>
          </p:cNvSpPr>
          <p:nvPr/>
        </p:nvSpPr>
        <p:spPr bwMode="auto">
          <a:xfrm>
            <a:off x="3051175" y="4664075"/>
            <a:ext cx="2547938" cy="374650"/>
          </a:xfrm>
          <a:custGeom>
            <a:avLst/>
            <a:gdLst>
              <a:gd name="T0" fmla="*/ 0 w 1605"/>
              <a:gd name="T1" fmla="*/ 0 h 236"/>
              <a:gd name="T2" fmla="*/ 2147483647 w 1605"/>
              <a:gd name="T3" fmla="*/ 2147483647 h 236"/>
              <a:gd name="T4" fmla="*/ 2147483647 w 1605"/>
              <a:gd name="T5" fmla="*/ 2147483647 h 236"/>
              <a:gd name="T6" fmla="*/ 2147483647 w 1605"/>
              <a:gd name="T7" fmla="*/ 2147483647 h 236"/>
              <a:gd name="T8" fmla="*/ 2147483647 w 1605"/>
              <a:gd name="T9" fmla="*/ 2147483647 h 2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5"/>
              <a:gd name="T16" fmla="*/ 0 h 236"/>
              <a:gd name="T17" fmla="*/ 1605 w 1605"/>
              <a:gd name="T18" fmla="*/ 236 h 2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5" h="236">
                <a:moveTo>
                  <a:pt x="0" y="0"/>
                </a:moveTo>
                <a:cubicBezTo>
                  <a:pt x="37" y="30"/>
                  <a:pt x="106" y="139"/>
                  <a:pt x="224" y="178"/>
                </a:cubicBezTo>
                <a:cubicBezTo>
                  <a:pt x="342" y="217"/>
                  <a:pt x="548" y="230"/>
                  <a:pt x="709" y="233"/>
                </a:cubicBezTo>
                <a:cubicBezTo>
                  <a:pt x="870" y="236"/>
                  <a:pt x="1044" y="235"/>
                  <a:pt x="1193" y="197"/>
                </a:cubicBezTo>
                <a:cubicBezTo>
                  <a:pt x="1342" y="159"/>
                  <a:pt x="1519" y="45"/>
                  <a:pt x="1605" y="5"/>
                </a:cubicBezTo>
              </a:path>
            </a:pathLst>
          </a:custGeom>
          <a:noFill/>
          <a:ln w="22225">
            <a:solidFill>
              <a:srgbClr val="00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>
            <a:off x="4411663" y="6105525"/>
            <a:ext cx="181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that is, I…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156325" y="5524500"/>
            <a:ext cx="449263" cy="1084263"/>
            <a:chOff x="3878" y="3480"/>
            <a:chExt cx="283" cy="683"/>
          </a:xfrm>
        </p:grpSpPr>
        <p:sp>
          <p:nvSpPr>
            <p:cNvPr id="29740" name="Line 33"/>
            <p:cNvSpPr>
              <a:spLocks noChangeShapeType="1"/>
            </p:cNvSpPr>
            <p:nvPr/>
          </p:nvSpPr>
          <p:spPr bwMode="auto">
            <a:xfrm>
              <a:off x="3900" y="3480"/>
              <a:ext cx="101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Rectangle 34"/>
            <p:cNvSpPr>
              <a:spLocks noChangeArrowheads="1"/>
            </p:cNvSpPr>
            <p:nvPr/>
          </p:nvSpPr>
          <p:spPr bwMode="auto">
            <a:xfrm>
              <a:off x="3878" y="3836"/>
              <a:ext cx="2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b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7199313" y="5510213"/>
            <a:ext cx="1054100" cy="1098550"/>
            <a:chOff x="4535" y="3471"/>
            <a:chExt cx="664" cy="692"/>
          </a:xfrm>
        </p:grpSpPr>
        <p:sp>
          <p:nvSpPr>
            <p:cNvPr id="29738" name="Line 36"/>
            <p:cNvSpPr>
              <a:spLocks noChangeShapeType="1"/>
            </p:cNvSpPr>
            <p:nvPr/>
          </p:nvSpPr>
          <p:spPr bwMode="auto">
            <a:xfrm flipH="1">
              <a:off x="4751" y="3471"/>
              <a:ext cx="448" cy="4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9" name="Rectangle 37"/>
            <p:cNvSpPr>
              <a:spLocks noChangeArrowheads="1"/>
            </p:cNvSpPr>
            <p:nvPr/>
          </p:nvSpPr>
          <p:spPr bwMode="auto">
            <a:xfrm>
              <a:off x="4535" y="3836"/>
              <a:ext cx="5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b="0">
                  <a:solidFill>
                    <a:schemeClr val="tx1"/>
                  </a:solidFill>
                </a:rPr>
                <a:t>ion.”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6489700" y="5510213"/>
            <a:ext cx="447675" cy="1100137"/>
            <a:chOff x="4088" y="3471"/>
            <a:chExt cx="282" cy="693"/>
          </a:xfrm>
        </p:grpSpPr>
        <p:sp>
          <p:nvSpPr>
            <p:cNvPr id="29736" name="Line 39"/>
            <p:cNvSpPr>
              <a:spLocks noChangeShapeType="1"/>
            </p:cNvSpPr>
            <p:nvPr/>
          </p:nvSpPr>
          <p:spPr bwMode="auto">
            <a:xfrm>
              <a:off x="4175" y="3471"/>
              <a:ext cx="45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Rectangle 40"/>
            <p:cNvSpPr>
              <a:spLocks noChangeArrowheads="1"/>
            </p:cNvSpPr>
            <p:nvPr/>
          </p:nvSpPr>
          <p:spPr bwMode="auto">
            <a:xfrm>
              <a:off x="4088" y="3837"/>
              <a:ext cx="2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b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6829425" y="5524500"/>
            <a:ext cx="552450" cy="1136650"/>
            <a:chOff x="4302" y="3480"/>
            <a:chExt cx="348" cy="716"/>
          </a:xfrm>
        </p:grpSpPr>
        <p:sp>
          <p:nvSpPr>
            <p:cNvPr id="29734" name="Line 42"/>
            <p:cNvSpPr>
              <a:spLocks noChangeShapeType="1"/>
            </p:cNvSpPr>
            <p:nvPr/>
          </p:nvSpPr>
          <p:spPr bwMode="auto">
            <a:xfrm flipH="1">
              <a:off x="4476" y="3480"/>
              <a:ext cx="17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Rectangle 43"/>
            <p:cNvSpPr>
              <a:spLocks noChangeArrowheads="1"/>
            </p:cNvSpPr>
            <p:nvPr/>
          </p:nvSpPr>
          <p:spPr bwMode="auto">
            <a:xfrm>
              <a:off x="4302" y="3792"/>
              <a:ext cx="2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3600" b="0">
                  <a:solidFill>
                    <a:schemeClr val="tx1"/>
                  </a:solidFill>
                </a:rPr>
                <a:t>+</a:t>
              </a:r>
              <a:endParaRPr 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29728" name="Rectangle 44"/>
          <p:cNvSpPr>
            <a:spLocks noChangeArrowheads="1"/>
          </p:cNvSpPr>
          <p:nvPr/>
        </p:nvSpPr>
        <p:spPr bwMode="auto">
          <a:xfrm>
            <a:off x="452438" y="263525"/>
            <a:ext cx="25765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Ions and Ionic</a:t>
            </a:r>
          </a:p>
          <a:p>
            <a:r>
              <a:rPr lang="en-US"/>
              <a:t>Compounds </a:t>
            </a:r>
          </a:p>
        </p:txBody>
      </p:sp>
      <p:sp>
        <p:nvSpPr>
          <p:cNvPr id="141357" name="Rectangle 45"/>
          <p:cNvSpPr>
            <a:spLocks noChangeArrowheads="1"/>
          </p:cNvSpPr>
          <p:nvPr/>
        </p:nvSpPr>
        <p:spPr bwMode="auto">
          <a:xfrm>
            <a:off x="939800" y="3127375"/>
            <a:ext cx="2489200" cy="508000"/>
          </a:xfrm>
          <a:prstGeom prst="rect">
            <a:avLst/>
          </a:prstGeom>
          <a:solidFill>
            <a:schemeClr val="bg1"/>
          </a:solidFill>
          <a:ln w="222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58" name="Rectangle 46"/>
          <p:cNvSpPr>
            <a:spLocks noChangeArrowheads="1"/>
          </p:cNvSpPr>
          <p:nvPr/>
        </p:nvSpPr>
        <p:spPr bwMode="auto">
          <a:xfrm>
            <a:off x="4648200" y="3127375"/>
            <a:ext cx="2489200" cy="508000"/>
          </a:xfrm>
          <a:prstGeom prst="rect">
            <a:avLst/>
          </a:prstGeom>
          <a:solidFill>
            <a:schemeClr val="bg1"/>
          </a:solidFill>
          <a:ln w="222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47" name="Picture 75" descr="MPj0431025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8388" y="1104900"/>
            <a:ext cx="152400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tangle 21"/>
          <p:cNvSpPr>
            <a:spLocks noChangeArrowheads="1"/>
          </p:cNvSpPr>
          <p:nvPr/>
        </p:nvSpPr>
        <p:spPr bwMode="auto">
          <a:xfrm>
            <a:off x="7477125" y="2541588"/>
            <a:ext cx="14446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>
                <a:solidFill>
                  <a:srgbClr val="00B050"/>
                </a:solidFill>
              </a:rPr>
              <a:t>a cation</a:t>
            </a:r>
          </a:p>
          <a:p>
            <a:pPr algn="l"/>
            <a:r>
              <a:rPr lang="en-US">
                <a:solidFill>
                  <a:srgbClr val="00B050"/>
                </a:solidFill>
              </a:rPr>
              <a:t>  a fish</a:t>
            </a: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7505700" y="3340100"/>
            <a:ext cx="15430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>
                <a:solidFill>
                  <a:srgbClr val="FFC000"/>
                </a:solidFill>
              </a:rPr>
              <a:t>  a cat</a:t>
            </a:r>
          </a:p>
          <a:p>
            <a:pPr algn="l"/>
            <a:r>
              <a:rPr lang="en-US">
                <a:solidFill>
                  <a:srgbClr val="FFC000"/>
                </a:solidFill>
              </a:rPr>
              <a:t>keeping</a:t>
            </a:r>
          </a:p>
          <a:p>
            <a:pPr algn="l"/>
            <a:r>
              <a:rPr lang="en-US">
                <a:solidFill>
                  <a:srgbClr val="FFC000"/>
                </a:solidFill>
              </a:rPr>
              <a:t>  anion</a:t>
            </a:r>
          </a:p>
          <a:p>
            <a:pPr algn="l"/>
            <a:r>
              <a:rPr lang="en-US">
                <a:solidFill>
                  <a:srgbClr val="FFC000"/>
                </a:solidFill>
              </a:rPr>
              <a:t>  a fish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41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41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4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0"/>
                                        <p:tgtEl>
                                          <p:spTgt spid="14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0"/>
                                        <p:tgtEl>
                                          <p:spTgt spid="14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500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500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500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/>
      <p:bldP spid="141331" grpId="0" animBg="1"/>
      <p:bldP spid="141332" grpId="0"/>
      <p:bldP spid="141333" grpId="0"/>
      <p:bldP spid="141334" grpId="0"/>
      <p:bldP spid="141335" grpId="0"/>
      <p:bldP spid="141336" grpId="0"/>
      <p:bldP spid="141337" grpId="0"/>
      <p:bldP spid="141339" grpId="0" animBg="1"/>
      <p:bldP spid="141340" grpId="0" animBg="1"/>
      <p:bldP spid="141342" grpId="0" animBg="1"/>
      <p:bldP spid="141343" grpId="0"/>
      <p:bldP spid="141357" grpId="0" animBg="1"/>
      <p:bldP spid="141358" grpId="0" animBg="1"/>
      <p:bldP spid="48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56" name="Rectangle 152"/>
          <p:cNvSpPr>
            <a:spLocks noChangeArrowheads="1"/>
          </p:cNvSpPr>
          <p:nvPr/>
        </p:nvSpPr>
        <p:spPr bwMode="auto">
          <a:xfrm>
            <a:off x="2914650" y="4664075"/>
            <a:ext cx="974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dirty="0">
                <a:solidFill>
                  <a:srgbClr val="CC00FF"/>
                </a:solidFill>
              </a:rPr>
              <a:t>Fe</a:t>
            </a:r>
            <a:r>
              <a:rPr lang="en-US" b="0" baseline="30000" dirty="0">
                <a:solidFill>
                  <a:srgbClr val="CC00FF"/>
                </a:solidFill>
              </a:rPr>
              <a:t>3+</a:t>
            </a:r>
            <a:r>
              <a:rPr lang="en-US" dirty="0">
                <a:solidFill>
                  <a:srgbClr val="CC00FF"/>
                </a:solidFill>
              </a:rPr>
              <a:t> </a:t>
            </a:r>
          </a:p>
        </p:txBody>
      </p:sp>
      <p:sp>
        <p:nvSpPr>
          <p:cNvPr id="149655" name="Rectangle 151"/>
          <p:cNvSpPr>
            <a:spLocks noChangeArrowheads="1"/>
          </p:cNvSpPr>
          <p:nvPr/>
        </p:nvSpPr>
        <p:spPr bwMode="auto">
          <a:xfrm>
            <a:off x="2203450" y="4665663"/>
            <a:ext cx="974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dirty="0">
                <a:solidFill>
                  <a:srgbClr val="CC00FF"/>
                </a:solidFill>
              </a:rPr>
              <a:t>Fe</a:t>
            </a:r>
            <a:r>
              <a:rPr lang="en-US" b="0" baseline="30000" dirty="0">
                <a:solidFill>
                  <a:srgbClr val="CC00FF"/>
                </a:solidFill>
              </a:rPr>
              <a:t>3+</a:t>
            </a:r>
            <a:r>
              <a:rPr lang="en-US" dirty="0">
                <a:solidFill>
                  <a:srgbClr val="CC00FF"/>
                </a:solidFill>
              </a:rPr>
              <a:t> </a:t>
            </a:r>
          </a:p>
        </p:txBody>
      </p:sp>
      <p:sp>
        <p:nvSpPr>
          <p:cNvPr id="149636" name="Rectangle 132"/>
          <p:cNvSpPr>
            <a:spLocks noChangeArrowheads="1"/>
          </p:cNvSpPr>
          <p:nvPr/>
        </p:nvSpPr>
        <p:spPr bwMode="auto">
          <a:xfrm>
            <a:off x="2209800" y="4040188"/>
            <a:ext cx="833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dirty="0">
                <a:solidFill>
                  <a:srgbClr val="CC00FF"/>
                </a:solidFill>
              </a:rPr>
              <a:t>Fe</a:t>
            </a:r>
            <a:r>
              <a:rPr lang="en-US" b="0" baseline="30000" dirty="0">
                <a:solidFill>
                  <a:srgbClr val="CC00FF"/>
                </a:solidFill>
              </a:rPr>
              <a:t>?</a:t>
            </a:r>
            <a:r>
              <a:rPr lang="en-US" b="0" dirty="0">
                <a:solidFill>
                  <a:srgbClr val="CC00FF"/>
                </a:solidFill>
              </a:rPr>
              <a:t> </a:t>
            </a:r>
          </a:p>
        </p:txBody>
      </p:sp>
      <p:sp>
        <p:nvSpPr>
          <p:cNvPr id="149654" name="Rectangle 150"/>
          <p:cNvSpPr>
            <a:spLocks noChangeArrowheads="1"/>
          </p:cNvSpPr>
          <p:nvPr/>
        </p:nvSpPr>
        <p:spPr bwMode="auto">
          <a:xfrm>
            <a:off x="2208213" y="4038600"/>
            <a:ext cx="974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dirty="0">
                <a:solidFill>
                  <a:srgbClr val="CC00FF"/>
                </a:solidFill>
              </a:rPr>
              <a:t>Fe</a:t>
            </a:r>
            <a:r>
              <a:rPr lang="en-US" b="0" baseline="30000" dirty="0">
                <a:solidFill>
                  <a:srgbClr val="CC00FF"/>
                </a:solidFill>
              </a:rPr>
              <a:t>2+</a:t>
            </a:r>
            <a:r>
              <a:rPr lang="en-US" b="0" dirty="0">
                <a:solidFill>
                  <a:srgbClr val="CC00FF"/>
                </a:solidFill>
              </a:rPr>
              <a:t> </a:t>
            </a:r>
          </a:p>
        </p:txBody>
      </p:sp>
      <p:grpSp>
        <p:nvGrpSpPr>
          <p:cNvPr id="38914" name="Group 154"/>
          <p:cNvGrpSpPr>
            <a:grpSpLocks/>
          </p:cNvGrpSpPr>
          <p:nvPr/>
        </p:nvGrpSpPr>
        <p:grpSpPr bwMode="auto">
          <a:xfrm>
            <a:off x="4589463" y="914400"/>
            <a:ext cx="4333875" cy="1685925"/>
            <a:chOff x="1754406" y="331075"/>
            <a:chExt cx="5752774" cy="2237665"/>
          </a:xfrm>
        </p:grpSpPr>
        <p:sp>
          <p:nvSpPr>
            <p:cNvPr id="38958" name="Rectangle 10"/>
            <p:cNvSpPr>
              <a:spLocks noChangeArrowheads="1"/>
            </p:cNvSpPr>
            <p:nvPr/>
          </p:nvSpPr>
          <p:spPr bwMode="auto">
            <a:xfrm>
              <a:off x="2712768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9" name="Rectangle 11"/>
            <p:cNvSpPr>
              <a:spLocks noChangeArrowheads="1"/>
            </p:cNvSpPr>
            <p:nvPr/>
          </p:nvSpPr>
          <p:spPr bwMode="auto">
            <a:xfrm>
              <a:off x="3032656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0" name="Rectangle 12"/>
            <p:cNvSpPr>
              <a:spLocks noChangeArrowheads="1"/>
            </p:cNvSpPr>
            <p:nvPr/>
          </p:nvSpPr>
          <p:spPr bwMode="auto">
            <a:xfrm>
              <a:off x="3352542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1" name="Rectangle 13"/>
            <p:cNvSpPr>
              <a:spLocks noChangeArrowheads="1"/>
            </p:cNvSpPr>
            <p:nvPr/>
          </p:nvSpPr>
          <p:spPr bwMode="auto">
            <a:xfrm>
              <a:off x="3672429" y="1289888"/>
              <a:ext cx="3185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2" name="Rectangle 14"/>
            <p:cNvSpPr>
              <a:spLocks noChangeArrowheads="1"/>
            </p:cNvSpPr>
            <p:nvPr/>
          </p:nvSpPr>
          <p:spPr bwMode="auto">
            <a:xfrm>
              <a:off x="2074293" y="651114"/>
              <a:ext cx="319887" cy="191762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3" name="Rectangle 15"/>
            <p:cNvSpPr>
              <a:spLocks noChangeArrowheads="1"/>
            </p:cNvSpPr>
            <p:nvPr/>
          </p:nvSpPr>
          <p:spPr bwMode="auto">
            <a:xfrm>
              <a:off x="1754406" y="331075"/>
              <a:ext cx="319887" cy="223766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4" name="Rectangle 16"/>
            <p:cNvSpPr>
              <a:spLocks noChangeArrowheads="1"/>
            </p:cNvSpPr>
            <p:nvPr/>
          </p:nvSpPr>
          <p:spPr bwMode="auto">
            <a:xfrm>
              <a:off x="3991017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5" name="Rectangle 17"/>
            <p:cNvSpPr>
              <a:spLocks noChangeArrowheads="1"/>
            </p:cNvSpPr>
            <p:nvPr/>
          </p:nvSpPr>
          <p:spPr bwMode="auto">
            <a:xfrm>
              <a:off x="4310904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6" name="Rectangle 18"/>
            <p:cNvSpPr>
              <a:spLocks noChangeArrowheads="1"/>
            </p:cNvSpPr>
            <p:nvPr/>
          </p:nvSpPr>
          <p:spPr bwMode="auto">
            <a:xfrm>
              <a:off x="5270566" y="1289888"/>
              <a:ext cx="318587" cy="9588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7" name="Rectangle 19"/>
            <p:cNvSpPr>
              <a:spLocks noChangeArrowheads="1"/>
            </p:cNvSpPr>
            <p:nvPr/>
          </p:nvSpPr>
          <p:spPr bwMode="auto">
            <a:xfrm>
              <a:off x="5589154" y="651114"/>
              <a:ext cx="319887" cy="159758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8" name="Rectangle 20"/>
            <p:cNvSpPr>
              <a:spLocks noChangeArrowheads="1"/>
            </p:cNvSpPr>
            <p:nvPr/>
          </p:nvSpPr>
          <p:spPr bwMode="auto">
            <a:xfrm>
              <a:off x="5909041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9" name="Rectangle 21"/>
            <p:cNvSpPr>
              <a:spLocks noChangeArrowheads="1"/>
            </p:cNvSpPr>
            <p:nvPr/>
          </p:nvSpPr>
          <p:spPr bwMode="auto">
            <a:xfrm>
              <a:off x="6228927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0" name="Rectangle 22"/>
            <p:cNvSpPr>
              <a:spLocks noChangeArrowheads="1"/>
            </p:cNvSpPr>
            <p:nvPr/>
          </p:nvSpPr>
          <p:spPr bwMode="auto">
            <a:xfrm>
              <a:off x="6548815" y="651114"/>
              <a:ext cx="3185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1" name="Rectangle 23"/>
            <p:cNvSpPr>
              <a:spLocks noChangeArrowheads="1"/>
            </p:cNvSpPr>
            <p:nvPr/>
          </p:nvSpPr>
          <p:spPr bwMode="auto">
            <a:xfrm>
              <a:off x="6867402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2" name="Rectangle 24"/>
            <p:cNvSpPr>
              <a:spLocks noChangeArrowheads="1"/>
            </p:cNvSpPr>
            <p:nvPr/>
          </p:nvSpPr>
          <p:spPr bwMode="auto">
            <a:xfrm>
              <a:off x="7187290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3" name="Rectangle 25"/>
            <p:cNvSpPr>
              <a:spLocks noChangeArrowheads="1"/>
            </p:cNvSpPr>
            <p:nvPr/>
          </p:nvSpPr>
          <p:spPr bwMode="auto">
            <a:xfrm>
              <a:off x="4950679" y="1289888"/>
              <a:ext cx="319887" cy="9588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4" name="Rectangle 26"/>
            <p:cNvSpPr>
              <a:spLocks noChangeArrowheads="1"/>
            </p:cNvSpPr>
            <p:nvPr/>
          </p:nvSpPr>
          <p:spPr bwMode="auto">
            <a:xfrm>
              <a:off x="4630792" y="1289888"/>
              <a:ext cx="319887" cy="958813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5" name="Rectangle 27"/>
            <p:cNvSpPr>
              <a:spLocks noChangeArrowheads="1"/>
            </p:cNvSpPr>
            <p:nvPr/>
          </p:nvSpPr>
          <p:spPr bwMode="auto">
            <a:xfrm>
              <a:off x="2074293" y="1289888"/>
              <a:ext cx="5432884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6" name="Rectangle 28"/>
            <p:cNvSpPr>
              <a:spLocks noChangeArrowheads="1"/>
            </p:cNvSpPr>
            <p:nvPr/>
          </p:nvSpPr>
          <p:spPr bwMode="auto">
            <a:xfrm>
              <a:off x="1754406" y="1609927"/>
              <a:ext cx="5752771" cy="318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7" name="Rectangle 29"/>
            <p:cNvSpPr>
              <a:spLocks noChangeArrowheads="1"/>
            </p:cNvSpPr>
            <p:nvPr/>
          </p:nvSpPr>
          <p:spPr bwMode="auto">
            <a:xfrm>
              <a:off x="2074293" y="1928664"/>
              <a:ext cx="5432884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8" name="Rectangle 30"/>
            <p:cNvSpPr>
              <a:spLocks noChangeArrowheads="1"/>
            </p:cNvSpPr>
            <p:nvPr/>
          </p:nvSpPr>
          <p:spPr bwMode="auto">
            <a:xfrm>
              <a:off x="5589154" y="969851"/>
              <a:ext cx="1918023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9" name="Rectangle 31"/>
            <p:cNvSpPr>
              <a:spLocks noChangeArrowheads="1"/>
            </p:cNvSpPr>
            <p:nvPr/>
          </p:nvSpPr>
          <p:spPr bwMode="auto">
            <a:xfrm>
              <a:off x="1754406" y="331075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0" name="Rectangle 32"/>
            <p:cNvSpPr>
              <a:spLocks noChangeArrowheads="1"/>
            </p:cNvSpPr>
            <p:nvPr/>
          </p:nvSpPr>
          <p:spPr bwMode="auto">
            <a:xfrm>
              <a:off x="1754406" y="651114"/>
              <a:ext cx="639775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1" name="Rectangle 33"/>
            <p:cNvSpPr>
              <a:spLocks noChangeArrowheads="1"/>
            </p:cNvSpPr>
            <p:nvPr/>
          </p:nvSpPr>
          <p:spPr bwMode="auto">
            <a:xfrm>
              <a:off x="2394181" y="1289888"/>
              <a:ext cx="3185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2" name="Rectangle 34"/>
            <p:cNvSpPr>
              <a:spLocks noChangeArrowheads="1"/>
            </p:cNvSpPr>
            <p:nvPr/>
          </p:nvSpPr>
          <p:spPr bwMode="auto">
            <a:xfrm>
              <a:off x="1754406" y="1289888"/>
              <a:ext cx="319887" cy="127885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3" name="Rectangle 35"/>
            <p:cNvSpPr>
              <a:spLocks noChangeArrowheads="1"/>
            </p:cNvSpPr>
            <p:nvPr/>
          </p:nvSpPr>
          <p:spPr bwMode="auto">
            <a:xfrm>
              <a:off x="1754406" y="224870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4" name="Rectangle 36"/>
            <p:cNvSpPr>
              <a:spLocks noChangeArrowheads="1"/>
            </p:cNvSpPr>
            <p:nvPr/>
          </p:nvSpPr>
          <p:spPr bwMode="auto">
            <a:xfrm>
              <a:off x="7187290" y="331075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5" name="Rectangle 37"/>
            <p:cNvSpPr>
              <a:spLocks noChangeArrowheads="1"/>
            </p:cNvSpPr>
            <p:nvPr/>
          </p:nvSpPr>
          <p:spPr bwMode="auto">
            <a:xfrm>
              <a:off x="1754406" y="224870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6" name="Rectangle 38"/>
            <p:cNvSpPr>
              <a:spLocks noChangeArrowheads="1"/>
            </p:cNvSpPr>
            <p:nvPr/>
          </p:nvSpPr>
          <p:spPr bwMode="auto">
            <a:xfrm>
              <a:off x="2074293" y="224870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7" name="Rectangle 39"/>
            <p:cNvSpPr>
              <a:spLocks noChangeArrowheads="1"/>
            </p:cNvSpPr>
            <p:nvPr/>
          </p:nvSpPr>
          <p:spPr bwMode="auto">
            <a:xfrm>
              <a:off x="2074293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8" name="Rectangle 40"/>
            <p:cNvSpPr>
              <a:spLocks noChangeArrowheads="1"/>
            </p:cNvSpPr>
            <p:nvPr/>
          </p:nvSpPr>
          <p:spPr bwMode="auto">
            <a:xfrm>
              <a:off x="1754406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9" name="Rectangle 41"/>
            <p:cNvSpPr>
              <a:spLocks noChangeArrowheads="1"/>
            </p:cNvSpPr>
            <p:nvPr/>
          </p:nvSpPr>
          <p:spPr bwMode="auto">
            <a:xfrm>
              <a:off x="2074293" y="1289888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0" name="Rectangle 42"/>
            <p:cNvSpPr>
              <a:spLocks noChangeArrowheads="1"/>
            </p:cNvSpPr>
            <p:nvPr/>
          </p:nvSpPr>
          <p:spPr bwMode="auto">
            <a:xfrm>
              <a:off x="1754406" y="96985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1" name="Rectangle 43"/>
            <p:cNvSpPr>
              <a:spLocks noChangeArrowheads="1"/>
            </p:cNvSpPr>
            <p:nvPr/>
          </p:nvSpPr>
          <p:spPr bwMode="auto">
            <a:xfrm>
              <a:off x="2074293" y="651114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2" name="Rectangle 44"/>
            <p:cNvSpPr>
              <a:spLocks noChangeArrowheads="1"/>
            </p:cNvSpPr>
            <p:nvPr/>
          </p:nvSpPr>
          <p:spPr bwMode="auto">
            <a:xfrm>
              <a:off x="1754406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3" name="Rectangle 45"/>
            <p:cNvSpPr>
              <a:spLocks noChangeArrowheads="1"/>
            </p:cNvSpPr>
            <p:nvPr/>
          </p:nvSpPr>
          <p:spPr bwMode="auto">
            <a:xfrm>
              <a:off x="2074293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4" name="Rectangle 46"/>
            <p:cNvSpPr>
              <a:spLocks noChangeArrowheads="1"/>
            </p:cNvSpPr>
            <p:nvPr/>
          </p:nvSpPr>
          <p:spPr bwMode="auto">
            <a:xfrm>
              <a:off x="1754406" y="1289888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5" name="Rectangle 47"/>
            <p:cNvSpPr>
              <a:spLocks noChangeArrowheads="1"/>
            </p:cNvSpPr>
            <p:nvPr/>
          </p:nvSpPr>
          <p:spPr bwMode="auto">
            <a:xfrm>
              <a:off x="2074293" y="96985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6" name="Rectangle 48"/>
            <p:cNvSpPr>
              <a:spLocks noChangeArrowheads="1"/>
            </p:cNvSpPr>
            <p:nvPr/>
          </p:nvSpPr>
          <p:spPr bwMode="auto">
            <a:xfrm>
              <a:off x="1754406" y="651114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7" name="Rectangle 49"/>
            <p:cNvSpPr>
              <a:spLocks noChangeArrowheads="1"/>
            </p:cNvSpPr>
            <p:nvPr/>
          </p:nvSpPr>
          <p:spPr bwMode="auto">
            <a:xfrm>
              <a:off x="5589154" y="651114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8" name="Rectangle 50"/>
            <p:cNvSpPr>
              <a:spLocks noChangeArrowheads="1"/>
            </p:cNvSpPr>
            <p:nvPr/>
          </p:nvSpPr>
          <p:spPr bwMode="auto">
            <a:xfrm>
              <a:off x="5589154" y="96985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99" name="Rectangle 51"/>
            <p:cNvSpPr>
              <a:spLocks noChangeArrowheads="1"/>
            </p:cNvSpPr>
            <p:nvPr/>
          </p:nvSpPr>
          <p:spPr bwMode="auto">
            <a:xfrm>
              <a:off x="5909041" y="969851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0" name="Rectangle 52"/>
            <p:cNvSpPr>
              <a:spLocks noChangeArrowheads="1"/>
            </p:cNvSpPr>
            <p:nvPr/>
          </p:nvSpPr>
          <p:spPr bwMode="auto">
            <a:xfrm>
              <a:off x="5589154" y="1289888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1" name="Rectangle 53"/>
            <p:cNvSpPr>
              <a:spLocks noChangeArrowheads="1"/>
            </p:cNvSpPr>
            <p:nvPr/>
          </p:nvSpPr>
          <p:spPr bwMode="auto">
            <a:xfrm>
              <a:off x="5589154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2" name="Rectangle 54"/>
            <p:cNvSpPr>
              <a:spLocks noChangeArrowheads="1"/>
            </p:cNvSpPr>
            <p:nvPr/>
          </p:nvSpPr>
          <p:spPr bwMode="auto">
            <a:xfrm>
              <a:off x="5589154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3" name="Rectangle 55"/>
            <p:cNvSpPr>
              <a:spLocks noChangeArrowheads="1"/>
            </p:cNvSpPr>
            <p:nvPr/>
          </p:nvSpPr>
          <p:spPr bwMode="auto">
            <a:xfrm>
              <a:off x="5909041" y="1289888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4" name="Rectangle 56"/>
            <p:cNvSpPr>
              <a:spLocks noChangeArrowheads="1"/>
            </p:cNvSpPr>
            <p:nvPr/>
          </p:nvSpPr>
          <p:spPr bwMode="auto">
            <a:xfrm>
              <a:off x="5909041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5" name="Rectangle 57"/>
            <p:cNvSpPr>
              <a:spLocks noChangeArrowheads="1"/>
            </p:cNvSpPr>
            <p:nvPr/>
          </p:nvSpPr>
          <p:spPr bwMode="auto">
            <a:xfrm>
              <a:off x="5909041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6" name="Rectangle 58"/>
            <p:cNvSpPr>
              <a:spLocks noChangeArrowheads="1"/>
            </p:cNvSpPr>
            <p:nvPr/>
          </p:nvSpPr>
          <p:spPr bwMode="auto">
            <a:xfrm>
              <a:off x="6228927" y="1289888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7" name="Rectangle 59"/>
            <p:cNvSpPr>
              <a:spLocks noChangeArrowheads="1"/>
            </p:cNvSpPr>
            <p:nvPr/>
          </p:nvSpPr>
          <p:spPr bwMode="auto">
            <a:xfrm>
              <a:off x="6228927" y="1609927"/>
              <a:ext cx="319887" cy="318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8" name="Rectangle 60"/>
            <p:cNvSpPr>
              <a:spLocks noChangeArrowheads="1"/>
            </p:cNvSpPr>
            <p:nvPr/>
          </p:nvSpPr>
          <p:spPr bwMode="auto">
            <a:xfrm>
              <a:off x="6228927" y="1928664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009" name="Group 61"/>
            <p:cNvGrpSpPr>
              <a:grpSpLocks/>
            </p:cNvGrpSpPr>
            <p:nvPr/>
          </p:nvGrpSpPr>
          <p:grpSpPr bwMode="auto">
            <a:xfrm>
              <a:off x="1754407" y="331071"/>
              <a:ext cx="5752783" cy="1917626"/>
              <a:chOff x="727" y="2262"/>
              <a:chExt cx="4424" cy="1474"/>
            </a:xfrm>
          </p:grpSpPr>
          <p:sp>
            <p:nvSpPr>
              <p:cNvPr id="39050" name="Rectangle 62"/>
              <p:cNvSpPr>
                <a:spLocks noChangeArrowheads="1"/>
              </p:cNvSpPr>
              <p:nvPr/>
            </p:nvSpPr>
            <p:spPr bwMode="auto">
              <a:xfrm>
                <a:off x="727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1" name="Rectangle 63"/>
              <p:cNvSpPr>
                <a:spLocks noChangeArrowheads="1"/>
              </p:cNvSpPr>
              <p:nvPr/>
            </p:nvSpPr>
            <p:spPr bwMode="auto">
              <a:xfrm>
                <a:off x="4905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2" name="Rectangle 64"/>
              <p:cNvSpPr>
                <a:spLocks noChangeArrowheads="1"/>
              </p:cNvSpPr>
              <p:nvPr/>
            </p:nvSpPr>
            <p:spPr bwMode="auto">
              <a:xfrm>
                <a:off x="3922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3" name="Rectangle 65"/>
              <p:cNvSpPr>
                <a:spLocks noChangeArrowheads="1"/>
              </p:cNvSpPr>
              <p:nvPr/>
            </p:nvSpPr>
            <p:spPr bwMode="auto">
              <a:xfrm>
                <a:off x="4168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4" name="Rectangle 66"/>
              <p:cNvSpPr>
                <a:spLocks noChangeArrowheads="1"/>
              </p:cNvSpPr>
              <p:nvPr/>
            </p:nvSpPr>
            <p:spPr bwMode="auto">
              <a:xfrm>
                <a:off x="4414" y="2508"/>
                <a:ext cx="245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5" name="Rectangle 67"/>
              <p:cNvSpPr>
                <a:spLocks noChangeArrowheads="1"/>
              </p:cNvSpPr>
              <p:nvPr/>
            </p:nvSpPr>
            <p:spPr bwMode="auto">
              <a:xfrm>
                <a:off x="4168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6" name="Rectangle 68"/>
              <p:cNvSpPr>
                <a:spLocks noChangeArrowheads="1"/>
              </p:cNvSpPr>
              <p:nvPr/>
            </p:nvSpPr>
            <p:spPr bwMode="auto">
              <a:xfrm>
                <a:off x="4905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7" name="Rectangle 69"/>
              <p:cNvSpPr>
                <a:spLocks noChangeArrowheads="1"/>
              </p:cNvSpPr>
              <p:nvPr/>
            </p:nvSpPr>
            <p:spPr bwMode="auto">
              <a:xfrm>
                <a:off x="4905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8" name="Rectangle 70"/>
              <p:cNvSpPr>
                <a:spLocks noChangeArrowheads="1"/>
              </p:cNvSpPr>
              <p:nvPr/>
            </p:nvSpPr>
            <p:spPr bwMode="auto">
              <a:xfrm>
                <a:off x="4905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9" name="Rectangle 71"/>
              <p:cNvSpPr>
                <a:spLocks noChangeArrowheads="1"/>
              </p:cNvSpPr>
              <p:nvPr/>
            </p:nvSpPr>
            <p:spPr bwMode="auto">
              <a:xfrm>
                <a:off x="4905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0" name="Rectangle 72"/>
              <p:cNvSpPr>
                <a:spLocks noChangeArrowheads="1"/>
              </p:cNvSpPr>
              <p:nvPr/>
            </p:nvSpPr>
            <p:spPr bwMode="auto">
              <a:xfrm>
                <a:off x="4905" y="3490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1" name="Rectangle 73"/>
              <p:cNvSpPr>
                <a:spLocks noChangeArrowheads="1"/>
              </p:cNvSpPr>
              <p:nvPr/>
            </p:nvSpPr>
            <p:spPr bwMode="auto">
              <a:xfrm>
                <a:off x="4659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2" name="Rectangle 74"/>
              <p:cNvSpPr>
                <a:spLocks noChangeArrowheads="1"/>
              </p:cNvSpPr>
              <p:nvPr/>
            </p:nvSpPr>
            <p:spPr bwMode="auto">
              <a:xfrm>
                <a:off x="4659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3" name="Rectangle 75"/>
              <p:cNvSpPr>
                <a:spLocks noChangeArrowheads="1"/>
              </p:cNvSpPr>
              <p:nvPr/>
            </p:nvSpPr>
            <p:spPr bwMode="auto">
              <a:xfrm>
                <a:off x="4414" y="2753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4" name="Rectangle 76"/>
              <p:cNvSpPr>
                <a:spLocks noChangeArrowheads="1"/>
              </p:cNvSpPr>
              <p:nvPr/>
            </p:nvSpPr>
            <p:spPr bwMode="auto">
              <a:xfrm>
                <a:off x="4659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5" name="Rectangle 77"/>
              <p:cNvSpPr>
                <a:spLocks noChangeArrowheads="1"/>
              </p:cNvSpPr>
              <p:nvPr/>
            </p:nvSpPr>
            <p:spPr bwMode="auto">
              <a:xfrm>
                <a:off x="4414" y="2999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6" name="Rectangle 78"/>
              <p:cNvSpPr>
                <a:spLocks noChangeArrowheads="1"/>
              </p:cNvSpPr>
              <p:nvPr/>
            </p:nvSpPr>
            <p:spPr bwMode="auto">
              <a:xfrm>
                <a:off x="4659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010" name="Rectangle 79"/>
            <p:cNvSpPr>
              <a:spLocks noChangeArrowheads="1"/>
            </p:cNvSpPr>
            <p:nvPr/>
          </p:nvSpPr>
          <p:spPr bwMode="auto">
            <a:xfrm>
              <a:off x="6867402" y="1928664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1" name="Rectangle 80"/>
            <p:cNvSpPr>
              <a:spLocks noChangeArrowheads="1"/>
            </p:cNvSpPr>
            <p:nvPr/>
          </p:nvSpPr>
          <p:spPr bwMode="auto">
            <a:xfrm>
              <a:off x="6548815" y="1609927"/>
              <a:ext cx="318587" cy="318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2" name="Rectangle 81"/>
            <p:cNvSpPr>
              <a:spLocks noChangeArrowheads="1"/>
            </p:cNvSpPr>
            <p:nvPr/>
          </p:nvSpPr>
          <p:spPr bwMode="auto">
            <a:xfrm>
              <a:off x="6548815" y="1928664"/>
              <a:ext cx="3185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3" name="Rectangle 82"/>
            <p:cNvSpPr>
              <a:spLocks noChangeArrowheads="1"/>
            </p:cNvSpPr>
            <p:nvPr/>
          </p:nvSpPr>
          <p:spPr bwMode="auto">
            <a:xfrm>
              <a:off x="5270566" y="1289888"/>
              <a:ext cx="3185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4" name="Rectangle 83"/>
            <p:cNvSpPr>
              <a:spLocks noChangeArrowheads="1"/>
            </p:cNvSpPr>
            <p:nvPr/>
          </p:nvSpPr>
          <p:spPr bwMode="auto">
            <a:xfrm>
              <a:off x="5270566" y="1609927"/>
              <a:ext cx="3185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5" name="Rectangle 84"/>
            <p:cNvSpPr>
              <a:spLocks noChangeArrowheads="1"/>
            </p:cNvSpPr>
            <p:nvPr/>
          </p:nvSpPr>
          <p:spPr bwMode="auto">
            <a:xfrm>
              <a:off x="5270566" y="1928664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6" name="Rectangle 85"/>
            <p:cNvSpPr>
              <a:spLocks noChangeArrowheads="1"/>
            </p:cNvSpPr>
            <p:nvPr/>
          </p:nvSpPr>
          <p:spPr bwMode="auto">
            <a:xfrm>
              <a:off x="4950679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7" name="Rectangle 86"/>
            <p:cNvSpPr>
              <a:spLocks noChangeArrowheads="1"/>
            </p:cNvSpPr>
            <p:nvPr/>
          </p:nvSpPr>
          <p:spPr bwMode="auto">
            <a:xfrm>
              <a:off x="4950679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8" name="Rectangle 87"/>
            <p:cNvSpPr>
              <a:spLocks noChangeArrowheads="1"/>
            </p:cNvSpPr>
            <p:nvPr/>
          </p:nvSpPr>
          <p:spPr bwMode="auto">
            <a:xfrm>
              <a:off x="4950679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9" name="Rectangle 88"/>
            <p:cNvSpPr>
              <a:spLocks noChangeArrowheads="1"/>
            </p:cNvSpPr>
            <p:nvPr/>
          </p:nvSpPr>
          <p:spPr bwMode="auto">
            <a:xfrm>
              <a:off x="4630792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0" name="Rectangle 89"/>
            <p:cNvSpPr>
              <a:spLocks noChangeArrowheads="1"/>
            </p:cNvSpPr>
            <p:nvPr/>
          </p:nvSpPr>
          <p:spPr bwMode="auto">
            <a:xfrm>
              <a:off x="4630792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1" name="Rectangle 90"/>
            <p:cNvSpPr>
              <a:spLocks noChangeArrowheads="1"/>
            </p:cNvSpPr>
            <p:nvPr/>
          </p:nvSpPr>
          <p:spPr bwMode="auto">
            <a:xfrm>
              <a:off x="4630792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2" name="Rectangle 91"/>
            <p:cNvSpPr>
              <a:spLocks noChangeArrowheads="1"/>
            </p:cNvSpPr>
            <p:nvPr/>
          </p:nvSpPr>
          <p:spPr bwMode="auto">
            <a:xfrm>
              <a:off x="2394181" y="1289888"/>
              <a:ext cx="3185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3" name="Rectangle 92"/>
            <p:cNvSpPr>
              <a:spLocks noChangeArrowheads="1"/>
            </p:cNvSpPr>
            <p:nvPr/>
          </p:nvSpPr>
          <p:spPr bwMode="auto">
            <a:xfrm>
              <a:off x="2394181" y="1609927"/>
              <a:ext cx="3185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4" name="Rectangle 93"/>
            <p:cNvSpPr>
              <a:spLocks noChangeArrowheads="1"/>
            </p:cNvSpPr>
            <p:nvPr/>
          </p:nvSpPr>
          <p:spPr bwMode="auto">
            <a:xfrm>
              <a:off x="2394181" y="1928664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5" name="Rectangle 94"/>
            <p:cNvSpPr>
              <a:spLocks noChangeArrowheads="1"/>
            </p:cNvSpPr>
            <p:nvPr/>
          </p:nvSpPr>
          <p:spPr bwMode="auto">
            <a:xfrm>
              <a:off x="2394181" y="2248701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6" name="Rectangle 95"/>
            <p:cNvSpPr>
              <a:spLocks noChangeArrowheads="1"/>
            </p:cNvSpPr>
            <p:nvPr/>
          </p:nvSpPr>
          <p:spPr bwMode="auto">
            <a:xfrm>
              <a:off x="2712768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7" name="Rectangle 96"/>
            <p:cNvSpPr>
              <a:spLocks noChangeArrowheads="1"/>
            </p:cNvSpPr>
            <p:nvPr/>
          </p:nvSpPr>
          <p:spPr bwMode="auto">
            <a:xfrm>
              <a:off x="2712768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8" name="Rectangle 97"/>
            <p:cNvSpPr>
              <a:spLocks noChangeArrowheads="1"/>
            </p:cNvSpPr>
            <p:nvPr/>
          </p:nvSpPr>
          <p:spPr bwMode="auto">
            <a:xfrm>
              <a:off x="2712768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9" name="Rectangle 98"/>
            <p:cNvSpPr>
              <a:spLocks noChangeArrowheads="1"/>
            </p:cNvSpPr>
            <p:nvPr/>
          </p:nvSpPr>
          <p:spPr bwMode="auto">
            <a:xfrm>
              <a:off x="2712768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0" name="Rectangle 99"/>
            <p:cNvSpPr>
              <a:spLocks noChangeArrowheads="1"/>
            </p:cNvSpPr>
            <p:nvPr/>
          </p:nvSpPr>
          <p:spPr bwMode="auto">
            <a:xfrm>
              <a:off x="3032656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1" name="Rectangle 100"/>
            <p:cNvSpPr>
              <a:spLocks noChangeArrowheads="1"/>
            </p:cNvSpPr>
            <p:nvPr/>
          </p:nvSpPr>
          <p:spPr bwMode="auto">
            <a:xfrm>
              <a:off x="3032656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2" name="Rectangle 101"/>
            <p:cNvSpPr>
              <a:spLocks noChangeArrowheads="1"/>
            </p:cNvSpPr>
            <p:nvPr/>
          </p:nvSpPr>
          <p:spPr bwMode="auto">
            <a:xfrm>
              <a:off x="3032656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3" name="Rectangle 102"/>
            <p:cNvSpPr>
              <a:spLocks noChangeArrowheads="1"/>
            </p:cNvSpPr>
            <p:nvPr/>
          </p:nvSpPr>
          <p:spPr bwMode="auto">
            <a:xfrm>
              <a:off x="3032656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4" name="Rectangle 103"/>
            <p:cNvSpPr>
              <a:spLocks noChangeArrowheads="1"/>
            </p:cNvSpPr>
            <p:nvPr/>
          </p:nvSpPr>
          <p:spPr bwMode="auto">
            <a:xfrm>
              <a:off x="3352542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5" name="Rectangle 104"/>
            <p:cNvSpPr>
              <a:spLocks noChangeArrowheads="1"/>
            </p:cNvSpPr>
            <p:nvPr/>
          </p:nvSpPr>
          <p:spPr bwMode="auto">
            <a:xfrm>
              <a:off x="3352542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6" name="Rectangle 105"/>
            <p:cNvSpPr>
              <a:spLocks noChangeArrowheads="1"/>
            </p:cNvSpPr>
            <p:nvPr/>
          </p:nvSpPr>
          <p:spPr bwMode="auto">
            <a:xfrm>
              <a:off x="3352542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7" name="Rectangle 106"/>
            <p:cNvSpPr>
              <a:spLocks noChangeArrowheads="1"/>
            </p:cNvSpPr>
            <p:nvPr/>
          </p:nvSpPr>
          <p:spPr bwMode="auto">
            <a:xfrm>
              <a:off x="3352542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8" name="Rectangle 107"/>
            <p:cNvSpPr>
              <a:spLocks noChangeArrowheads="1"/>
            </p:cNvSpPr>
            <p:nvPr/>
          </p:nvSpPr>
          <p:spPr bwMode="auto">
            <a:xfrm>
              <a:off x="3672429" y="1289888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39" name="Rectangle 108"/>
            <p:cNvSpPr>
              <a:spLocks noChangeArrowheads="1"/>
            </p:cNvSpPr>
            <p:nvPr/>
          </p:nvSpPr>
          <p:spPr bwMode="auto">
            <a:xfrm>
              <a:off x="3672429" y="1609927"/>
              <a:ext cx="3185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0" name="Rectangle 109"/>
            <p:cNvSpPr>
              <a:spLocks noChangeArrowheads="1"/>
            </p:cNvSpPr>
            <p:nvPr/>
          </p:nvSpPr>
          <p:spPr bwMode="auto">
            <a:xfrm>
              <a:off x="3672429" y="1928664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1" name="Rectangle 110"/>
            <p:cNvSpPr>
              <a:spLocks noChangeArrowheads="1"/>
            </p:cNvSpPr>
            <p:nvPr/>
          </p:nvSpPr>
          <p:spPr bwMode="auto">
            <a:xfrm>
              <a:off x="3672429" y="2248701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2" name="Rectangle 111"/>
            <p:cNvSpPr>
              <a:spLocks noChangeArrowheads="1"/>
            </p:cNvSpPr>
            <p:nvPr/>
          </p:nvSpPr>
          <p:spPr bwMode="auto">
            <a:xfrm>
              <a:off x="3991017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3" name="Rectangle 112"/>
            <p:cNvSpPr>
              <a:spLocks noChangeArrowheads="1"/>
            </p:cNvSpPr>
            <p:nvPr/>
          </p:nvSpPr>
          <p:spPr bwMode="auto">
            <a:xfrm>
              <a:off x="3991017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4" name="Rectangle 113"/>
            <p:cNvSpPr>
              <a:spLocks noChangeArrowheads="1"/>
            </p:cNvSpPr>
            <p:nvPr/>
          </p:nvSpPr>
          <p:spPr bwMode="auto">
            <a:xfrm>
              <a:off x="3991017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5" name="Rectangle 114"/>
            <p:cNvSpPr>
              <a:spLocks noChangeArrowheads="1"/>
            </p:cNvSpPr>
            <p:nvPr/>
          </p:nvSpPr>
          <p:spPr bwMode="auto">
            <a:xfrm>
              <a:off x="3991017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6" name="Rectangle 115"/>
            <p:cNvSpPr>
              <a:spLocks noChangeArrowheads="1"/>
            </p:cNvSpPr>
            <p:nvPr/>
          </p:nvSpPr>
          <p:spPr bwMode="auto">
            <a:xfrm>
              <a:off x="4310904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7" name="Rectangle 116"/>
            <p:cNvSpPr>
              <a:spLocks noChangeArrowheads="1"/>
            </p:cNvSpPr>
            <p:nvPr/>
          </p:nvSpPr>
          <p:spPr bwMode="auto">
            <a:xfrm>
              <a:off x="4310904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8" name="Rectangle 117"/>
            <p:cNvSpPr>
              <a:spLocks noChangeArrowheads="1"/>
            </p:cNvSpPr>
            <p:nvPr/>
          </p:nvSpPr>
          <p:spPr bwMode="auto">
            <a:xfrm>
              <a:off x="4310904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9" name="Rectangle 118"/>
            <p:cNvSpPr>
              <a:spLocks noChangeArrowheads="1"/>
            </p:cNvSpPr>
            <p:nvPr/>
          </p:nvSpPr>
          <p:spPr bwMode="auto">
            <a:xfrm>
              <a:off x="4310904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5700713" y="4021138"/>
            <a:ext cx="3167062" cy="2451100"/>
          </a:xfrm>
          <a:prstGeom prst="rect">
            <a:avLst/>
          </a:prstGeom>
          <a:solidFill>
            <a:srgbClr val="61F3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14300" y="280988"/>
            <a:ext cx="5054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A. To name, given the formula:</a:t>
            </a: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171450" y="977900"/>
            <a:ext cx="38163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342900" indent="-342900" algn="l">
              <a:buFontTx/>
              <a:buAutoNum type="arabicPeriod"/>
            </a:pPr>
            <a:r>
              <a:rPr lang="en-US" b="0"/>
              <a:t>Figure out charge on</a:t>
            </a:r>
          </a:p>
          <a:p>
            <a:pPr marL="342900" indent="-342900" algn="l"/>
            <a:r>
              <a:rPr lang="en-US" b="0"/>
              <a:t>   cation.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138113" y="1884363"/>
            <a:ext cx="397351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2. Write name of cation.</a:t>
            </a: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149225" y="2470150"/>
            <a:ext cx="5253038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3. Write Roman numerals</a:t>
            </a:r>
          </a:p>
          <a:p>
            <a:pPr algn="l"/>
            <a:r>
              <a:rPr lang="en-US" b="0"/>
              <a:t>    in ( ) to show cation’s charge.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147638" y="3400425"/>
            <a:ext cx="38957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4. Write name of anion.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844550" y="4041775"/>
            <a:ext cx="974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Fe</a:t>
            </a:r>
            <a:r>
              <a:rPr lang="en-US" b="0">
                <a:solidFill>
                  <a:srgbClr val="000066"/>
                </a:solidFill>
              </a:rPr>
              <a:t>O</a:t>
            </a:r>
            <a:r>
              <a:rPr lang="en-US" b="0"/>
              <a:t> 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847725" y="4664075"/>
            <a:ext cx="124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Fe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rgbClr val="000066"/>
                </a:solidFill>
              </a:rPr>
              <a:t>O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  <a:r>
              <a:rPr lang="en-US" b="0"/>
              <a:t> </a:t>
            </a: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865188" y="5314950"/>
            <a:ext cx="10937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Cu</a:t>
            </a:r>
            <a:r>
              <a:rPr lang="en-US" b="0">
                <a:solidFill>
                  <a:srgbClr val="000066"/>
                </a:solidFill>
              </a:rPr>
              <a:t>Br</a:t>
            </a:r>
            <a:r>
              <a:rPr lang="en-US" b="0"/>
              <a:t> </a:t>
            </a:r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858838" y="5965825"/>
            <a:ext cx="1228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Cu</a:t>
            </a:r>
            <a:r>
              <a:rPr lang="en-US" b="0">
                <a:solidFill>
                  <a:srgbClr val="000066"/>
                </a:solidFill>
              </a:rPr>
              <a:t>Br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/>
              <a:t> </a:t>
            </a:r>
          </a:p>
        </p:txBody>
      </p:sp>
      <p:grpSp>
        <p:nvGrpSpPr>
          <p:cNvPr id="4" name="Group 124"/>
          <p:cNvGrpSpPr>
            <a:grpSpLocks/>
          </p:cNvGrpSpPr>
          <p:nvPr/>
        </p:nvGrpSpPr>
        <p:grpSpPr bwMode="auto">
          <a:xfrm>
            <a:off x="6010275" y="476250"/>
            <a:ext cx="1441450" cy="1265238"/>
            <a:chOff x="3776" y="240"/>
            <a:chExt cx="908" cy="797"/>
          </a:xfrm>
        </p:grpSpPr>
        <p:grpSp>
          <p:nvGrpSpPr>
            <p:cNvPr id="38952" name="Group 125"/>
            <p:cNvGrpSpPr>
              <a:grpSpLocks/>
            </p:cNvGrpSpPr>
            <p:nvPr/>
          </p:nvGrpSpPr>
          <p:grpSpPr bwMode="auto">
            <a:xfrm>
              <a:off x="4252" y="240"/>
              <a:ext cx="432" cy="793"/>
              <a:chOff x="4252" y="240"/>
              <a:chExt cx="432" cy="793"/>
            </a:xfrm>
          </p:grpSpPr>
          <p:sp>
            <p:nvSpPr>
              <p:cNvPr id="38956" name="Rectangle 126"/>
              <p:cNvSpPr>
                <a:spLocks noChangeArrowheads="1"/>
              </p:cNvSpPr>
              <p:nvPr/>
            </p:nvSpPr>
            <p:spPr bwMode="auto">
              <a:xfrm>
                <a:off x="4252" y="240"/>
                <a:ext cx="4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0">
                    <a:solidFill>
                      <a:schemeClr val="tx1"/>
                    </a:solidFill>
                  </a:rPr>
                  <a:t>Cu</a:t>
                </a:r>
              </a:p>
            </p:txBody>
          </p:sp>
          <p:sp>
            <p:nvSpPr>
              <p:cNvPr id="38957" name="Line 127"/>
              <p:cNvSpPr>
                <a:spLocks noChangeShapeType="1"/>
              </p:cNvSpPr>
              <p:nvPr/>
            </p:nvSpPr>
            <p:spPr bwMode="auto">
              <a:xfrm>
                <a:off x="4453" y="531"/>
                <a:ext cx="9" cy="50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53" name="Group 128"/>
            <p:cNvGrpSpPr>
              <a:grpSpLocks/>
            </p:cNvGrpSpPr>
            <p:nvPr/>
          </p:nvGrpSpPr>
          <p:grpSpPr bwMode="auto">
            <a:xfrm>
              <a:off x="3776" y="396"/>
              <a:ext cx="432" cy="641"/>
              <a:chOff x="3776" y="396"/>
              <a:chExt cx="432" cy="641"/>
            </a:xfrm>
          </p:grpSpPr>
          <p:sp>
            <p:nvSpPr>
              <p:cNvPr id="38954" name="Rectangle 129"/>
              <p:cNvSpPr>
                <a:spLocks noChangeArrowheads="1"/>
              </p:cNvSpPr>
              <p:nvPr/>
            </p:nvSpPr>
            <p:spPr bwMode="auto">
              <a:xfrm>
                <a:off x="3776" y="396"/>
                <a:ext cx="4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0">
                    <a:solidFill>
                      <a:schemeClr val="tx1"/>
                    </a:solidFill>
                  </a:rPr>
                  <a:t>Fe</a:t>
                </a:r>
              </a:p>
            </p:txBody>
          </p:sp>
          <p:sp>
            <p:nvSpPr>
              <p:cNvPr id="38955" name="Line 130"/>
              <p:cNvSpPr>
                <a:spLocks noChangeShapeType="1"/>
              </p:cNvSpPr>
              <p:nvPr/>
            </p:nvSpPr>
            <p:spPr bwMode="auto">
              <a:xfrm>
                <a:off x="3991" y="681"/>
                <a:ext cx="19" cy="35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9635" name="Text Box 131"/>
          <p:cNvSpPr txBox="1">
            <a:spLocks noChangeArrowheads="1"/>
          </p:cNvSpPr>
          <p:nvPr/>
        </p:nvSpPr>
        <p:spPr bwMode="auto">
          <a:xfrm>
            <a:off x="5721350" y="2832100"/>
            <a:ext cx="3148013" cy="1033463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0" u="sng">
                <a:solidFill>
                  <a:schemeClr val="tx1"/>
                </a:solidFill>
              </a:rPr>
              <a:t>Stock System</a:t>
            </a:r>
            <a:endParaRPr lang="en-US" b="0">
              <a:solidFill>
                <a:schemeClr val="tx1"/>
              </a:solidFill>
            </a:endParaRPr>
          </a:p>
          <a:p>
            <a:r>
              <a:rPr lang="en-US" b="0">
                <a:solidFill>
                  <a:schemeClr val="tx1"/>
                </a:solidFill>
              </a:rPr>
              <a:t>of nomenclature</a:t>
            </a:r>
          </a:p>
        </p:txBody>
      </p:sp>
      <p:sp>
        <p:nvSpPr>
          <p:cNvPr id="149637" name="Rectangle 133"/>
          <p:cNvSpPr>
            <a:spLocks noChangeArrowheads="1"/>
          </p:cNvSpPr>
          <p:nvPr/>
        </p:nvSpPr>
        <p:spPr bwMode="auto">
          <a:xfrm>
            <a:off x="3128963" y="4041775"/>
            <a:ext cx="828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dirty="0">
                <a:solidFill>
                  <a:srgbClr val="000066"/>
                </a:solidFill>
              </a:rPr>
              <a:t>O</a:t>
            </a:r>
            <a:r>
              <a:rPr lang="en-US" b="0" baseline="30000" dirty="0">
                <a:solidFill>
                  <a:srgbClr val="000066"/>
                </a:solidFill>
              </a:rPr>
              <a:t>2–</a:t>
            </a:r>
            <a:r>
              <a:rPr lang="en-US" b="0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49638" name="Rectangle 134"/>
          <p:cNvSpPr>
            <a:spLocks noChangeArrowheads="1"/>
          </p:cNvSpPr>
          <p:nvPr/>
        </p:nvSpPr>
        <p:spPr bwMode="auto">
          <a:xfrm>
            <a:off x="5759450" y="4040188"/>
            <a:ext cx="2263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iron(II)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>
                <a:solidFill>
                  <a:srgbClr val="000066"/>
                </a:solidFill>
              </a:rPr>
              <a:t>oxide</a:t>
            </a:r>
            <a:r>
              <a:rPr lang="en-US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9639" name="Rectangle 135"/>
          <p:cNvSpPr>
            <a:spLocks noChangeArrowheads="1"/>
          </p:cNvSpPr>
          <p:nvPr/>
        </p:nvSpPr>
        <p:spPr bwMode="auto">
          <a:xfrm>
            <a:off x="2922588" y="4664075"/>
            <a:ext cx="833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Fe</a:t>
            </a:r>
            <a:r>
              <a:rPr lang="en-US" b="0" baseline="30000">
                <a:solidFill>
                  <a:srgbClr val="CC00FF"/>
                </a:solidFill>
              </a:rPr>
              <a:t>?</a:t>
            </a:r>
            <a:r>
              <a:rPr lang="en-US" b="0">
                <a:solidFill>
                  <a:srgbClr val="CC00FF"/>
                </a:solidFill>
              </a:rPr>
              <a:t> </a:t>
            </a:r>
          </a:p>
        </p:txBody>
      </p:sp>
      <p:sp>
        <p:nvSpPr>
          <p:cNvPr id="149640" name="Rectangle 136"/>
          <p:cNvSpPr>
            <a:spLocks noChangeArrowheads="1"/>
          </p:cNvSpPr>
          <p:nvPr/>
        </p:nvSpPr>
        <p:spPr bwMode="auto">
          <a:xfrm>
            <a:off x="3789363" y="4664075"/>
            <a:ext cx="828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0066"/>
                </a:solidFill>
              </a:rPr>
              <a:t>O</a:t>
            </a:r>
            <a:r>
              <a:rPr lang="en-US" b="0" baseline="30000">
                <a:solidFill>
                  <a:srgbClr val="000066"/>
                </a:solidFill>
              </a:rPr>
              <a:t>2–</a:t>
            </a:r>
            <a:r>
              <a:rPr lang="en-US" b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49641" name="Rectangle 137"/>
          <p:cNvSpPr>
            <a:spLocks noChangeArrowheads="1"/>
          </p:cNvSpPr>
          <p:nvPr/>
        </p:nvSpPr>
        <p:spPr bwMode="auto">
          <a:xfrm>
            <a:off x="5751513" y="4665663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iron(III)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>
                <a:solidFill>
                  <a:srgbClr val="000066"/>
                </a:solidFill>
              </a:rPr>
              <a:t>oxide</a:t>
            </a:r>
            <a:r>
              <a:rPr lang="en-US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9644" name="Rectangle 140"/>
          <p:cNvSpPr>
            <a:spLocks noChangeArrowheads="1"/>
          </p:cNvSpPr>
          <p:nvPr/>
        </p:nvSpPr>
        <p:spPr bwMode="auto">
          <a:xfrm>
            <a:off x="2236788" y="5316538"/>
            <a:ext cx="873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Cu</a:t>
            </a:r>
            <a:r>
              <a:rPr lang="en-US" b="0" baseline="30000">
                <a:solidFill>
                  <a:srgbClr val="CC00FF"/>
                </a:solidFill>
              </a:rPr>
              <a:t>?</a:t>
            </a:r>
            <a:r>
              <a:rPr lang="en-US" b="0">
                <a:solidFill>
                  <a:srgbClr val="CC00FF"/>
                </a:solidFill>
              </a:rPr>
              <a:t> </a:t>
            </a:r>
          </a:p>
        </p:txBody>
      </p:sp>
      <p:sp>
        <p:nvSpPr>
          <p:cNvPr id="149645" name="Rectangle 141"/>
          <p:cNvSpPr>
            <a:spLocks noChangeArrowheads="1"/>
          </p:cNvSpPr>
          <p:nvPr/>
        </p:nvSpPr>
        <p:spPr bwMode="auto">
          <a:xfrm>
            <a:off x="3105150" y="5316538"/>
            <a:ext cx="773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0066"/>
                </a:solidFill>
              </a:rPr>
              <a:t>Br</a:t>
            </a:r>
            <a:r>
              <a:rPr lang="en-US" b="0" baseline="30000">
                <a:solidFill>
                  <a:srgbClr val="000066"/>
                </a:solidFill>
              </a:rPr>
              <a:t>–</a:t>
            </a:r>
            <a:r>
              <a:rPr lang="en-US" b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49646" name="Rectangle 142"/>
          <p:cNvSpPr>
            <a:spLocks noChangeArrowheads="1"/>
          </p:cNvSpPr>
          <p:nvPr/>
        </p:nvSpPr>
        <p:spPr bwMode="auto">
          <a:xfrm>
            <a:off x="5762625" y="5316538"/>
            <a:ext cx="3097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copper(I)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>
                <a:solidFill>
                  <a:srgbClr val="000066"/>
                </a:solidFill>
              </a:rPr>
              <a:t>bromide</a:t>
            </a:r>
            <a:r>
              <a:rPr lang="en-US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9647" name="Rectangle 143"/>
          <p:cNvSpPr>
            <a:spLocks noChangeArrowheads="1"/>
          </p:cNvSpPr>
          <p:nvPr/>
        </p:nvSpPr>
        <p:spPr bwMode="auto">
          <a:xfrm>
            <a:off x="2235200" y="5973763"/>
            <a:ext cx="10144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Cu</a:t>
            </a:r>
            <a:r>
              <a:rPr lang="en-US" b="0" baseline="30000">
                <a:solidFill>
                  <a:srgbClr val="CC00FF"/>
                </a:solidFill>
              </a:rPr>
              <a:t>2+</a:t>
            </a:r>
            <a:r>
              <a:rPr lang="en-US">
                <a:solidFill>
                  <a:srgbClr val="CC00FF"/>
                </a:solidFill>
              </a:rPr>
              <a:t> </a:t>
            </a:r>
          </a:p>
        </p:txBody>
      </p:sp>
      <p:sp>
        <p:nvSpPr>
          <p:cNvPr id="149648" name="Rectangle 144"/>
          <p:cNvSpPr>
            <a:spLocks noChangeArrowheads="1"/>
          </p:cNvSpPr>
          <p:nvPr/>
        </p:nvSpPr>
        <p:spPr bwMode="auto">
          <a:xfrm>
            <a:off x="3095625" y="5970588"/>
            <a:ext cx="773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0066"/>
                </a:solidFill>
              </a:rPr>
              <a:t>Br</a:t>
            </a:r>
            <a:r>
              <a:rPr lang="en-US" b="0" baseline="30000">
                <a:solidFill>
                  <a:srgbClr val="000066"/>
                </a:solidFill>
              </a:rPr>
              <a:t>–</a:t>
            </a:r>
            <a:r>
              <a:rPr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49649" name="Rectangle 145"/>
          <p:cNvSpPr>
            <a:spLocks noChangeArrowheads="1"/>
          </p:cNvSpPr>
          <p:nvPr/>
        </p:nvSpPr>
        <p:spPr bwMode="auto">
          <a:xfrm>
            <a:off x="5762625" y="5970588"/>
            <a:ext cx="3195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copper(II)</a:t>
            </a:r>
            <a:r>
              <a:rPr lang="en-US" b="0">
                <a:solidFill>
                  <a:schemeClr val="tx1"/>
                </a:solidFill>
              </a:rPr>
              <a:t> </a:t>
            </a:r>
            <a:r>
              <a:rPr lang="en-US" b="0">
                <a:solidFill>
                  <a:srgbClr val="000066"/>
                </a:solidFill>
              </a:rPr>
              <a:t>bromide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9650" name="Rectangle 146"/>
          <p:cNvSpPr>
            <a:spLocks noChangeArrowheads="1"/>
          </p:cNvSpPr>
          <p:nvPr/>
        </p:nvSpPr>
        <p:spPr bwMode="auto">
          <a:xfrm>
            <a:off x="2209800" y="4662488"/>
            <a:ext cx="833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Fe</a:t>
            </a:r>
            <a:r>
              <a:rPr lang="en-US" b="0" baseline="30000">
                <a:solidFill>
                  <a:srgbClr val="CC00FF"/>
                </a:solidFill>
              </a:rPr>
              <a:t>?</a:t>
            </a:r>
            <a:r>
              <a:rPr lang="en-US" b="0">
                <a:solidFill>
                  <a:srgbClr val="CC00FF"/>
                </a:solidFill>
              </a:rPr>
              <a:t> </a:t>
            </a:r>
          </a:p>
        </p:txBody>
      </p:sp>
      <p:sp>
        <p:nvSpPr>
          <p:cNvPr id="149651" name="Rectangle 147"/>
          <p:cNvSpPr>
            <a:spLocks noChangeArrowheads="1"/>
          </p:cNvSpPr>
          <p:nvPr/>
        </p:nvSpPr>
        <p:spPr bwMode="auto">
          <a:xfrm>
            <a:off x="3881438" y="5975350"/>
            <a:ext cx="773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0066"/>
                </a:solidFill>
              </a:rPr>
              <a:t>Br</a:t>
            </a:r>
            <a:r>
              <a:rPr lang="en-US" b="0" baseline="30000">
                <a:solidFill>
                  <a:srgbClr val="000066"/>
                </a:solidFill>
              </a:rPr>
              <a:t>–</a:t>
            </a:r>
            <a:r>
              <a:rPr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49652" name="Rectangle 148"/>
          <p:cNvSpPr>
            <a:spLocks noChangeArrowheads="1"/>
          </p:cNvSpPr>
          <p:nvPr/>
        </p:nvSpPr>
        <p:spPr bwMode="auto">
          <a:xfrm>
            <a:off x="4341813" y="4662488"/>
            <a:ext cx="828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0066"/>
                </a:solidFill>
              </a:rPr>
              <a:t>O</a:t>
            </a:r>
            <a:r>
              <a:rPr lang="en-US" b="0" baseline="30000">
                <a:solidFill>
                  <a:srgbClr val="000066"/>
                </a:solidFill>
              </a:rPr>
              <a:t>2–</a:t>
            </a:r>
            <a:r>
              <a:rPr lang="en-US" b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49653" name="Rectangle 149"/>
          <p:cNvSpPr>
            <a:spLocks noChangeArrowheads="1"/>
          </p:cNvSpPr>
          <p:nvPr/>
        </p:nvSpPr>
        <p:spPr bwMode="auto">
          <a:xfrm>
            <a:off x="4892675" y="4664075"/>
            <a:ext cx="828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0066"/>
                </a:solidFill>
              </a:rPr>
              <a:t>O</a:t>
            </a:r>
            <a:r>
              <a:rPr lang="en-US" b="0" baseline="30000">
                <a:solidFill>
                  <a:srgbClr val="000066"/>
                </a:solidFill>
              </a:rPr>
              <a:t>2–</a:t>
            </a:r>
            <a:r>
              <a:rPr lang="en-US" b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49657" name="Rectangle 153"/>
          <p:cNvSpPr>
            <a:spLocks noChangeArrowheads="1"/>
          </p:cNvSpPr>
          <p:nvPr/>
        </p:nvSpPr>
        <p:spPr bwMode="auto">
          <a:xfrm>
            <a:off x="2241550" y="5321300"/>
            <a:ext cx="879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Cu</a:t>
            </a:r>
            <a:r>
              <a:rPr lang="en-US" b="0" baseline="30000">
                <a:solidFill>
                  <a:srgbClr val="CC00FF"/>
                </a:solidFill>
              </a:rPr>
              <a:t>+</a:t>
            </a:r>
            <a:r>
              <a:rPr lang="en-US">
                <a:solidFill>
                  <a:srgbClr val="CC00FF"/>
                </a:solidFill>
              </a:rPr>
              <a:t> </a:t>
            </a:r>
          </a:p>
        </p:txBody>
      </p:sp>
      <p:sp>
        <p:nvSpPr>
          <p:cNvPr id="149658" name="Rectangle 154"/>
          <p:cNvSpPr>
            <a:spLocks noChangeArrowheads="1"/>
          </p:cNvSpPr>
          <p:nvPr/>
        </p:nvSpPr>
        <p:spPr bwMode="auto">
          <a:xfrm>
            <a:off x="2225675" y="5975350"/>
            <a:ext cx="873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Cu</a:t>
            </a:r>
            <a:r>
              <a:rPr lang="en-US" b="0" baseline="30000">
                <a:solidFill>
                  <a:srgbClr val="CC00FF"/>
                </a:solidFill>
              </a:rPr>
              <a:t>?</a:t>
            </a:r>
            <a:r>
              <a:rPr lang="en-US">
                <a:solidFill>
                  <a:srgbClr val="CC00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496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4963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63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4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4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149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14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9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9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149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149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14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4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4" dur="1000"/>
                                        <p:tgtEl>
                                          <p:spTgt spid="14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6" dur="2000"/>
                                        <p:tgtEl>
                                          <p:spTgt spid="149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14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49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9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7" dur="1000"/>
                                        <p:tgtEl>
                                          <p:spTgt spid="14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9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9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9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9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8" dur="2000"/>
                                        <p:tgtEl>
                                          <p:spTgt spid="149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14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49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49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9" dur="1000"/>
                                        <p:tgtEl>
                                          <p:spTgt spid="14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56" grpId="0"/>
      <p:bldP spid="149655" grpId="0"/>
      <p:bldP spid="149636" grpId="0"/>
      <p:bldP spid="149636" grpId="1"/>
      <p:bldP spid="149654" grpId="0"/>
      <p:bldP spid="149506" grpId="0" animBg="1"/>
      <p:bldP spid="149513" grpId="0"/>
      <p:bldP spid="149514" grpId="0"/>
      <p:bldP spid="149515" grpId="0"/>
      <p:bldP spid="149516" grpId="0"/>
      <p:bldP spid="149635" grpId="0" animBg="1"/>
      <p:bldP spid="149637" grpId="0"/>
      <p:bldP spid="149638" grpId="0"/>
      <p:bldP spid="149639" grpId="0"/>
      <p:bldP spid="149639" grpId="1"/>
      <p:bldP spid="149640" grpId="0"/>
      <p:bldP spid="149641" grpId="0"/>
      <p:bldP spid="149644" grpId="0"/>
      <p:bldP spid="149644" grpId="1"/>
      <p:bldP spid="149645" grpId="0"/>
      <p:bldP spid="149646" grpId="0"/>
      <p:bldP spid="149647" grpId="0"/>
      <p:bldP spid="149648" grpId="0"/>
      <p:bldP spid="149649" grpId="0"/>
      <p:bldP spid="149650" grpId="0"/>
      <p:bldP spid="149650" grpId="1"/>
      <p:bldP spid="149651" grpId="0"/>
      <p:bldP spid="149652" grpId="0"/>
      <p:bldP spid="149653" grpId="0"/>
      <p:bldP spid="149657" grpId="0"/>
      <p:bldP spid="149658" grpId="0"/>
      <p:bldP spid="14965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133"/>
          <p:cNvGrpSpPr>
            <a:grpSpLocks/>
          </p:cNvGrpSpPr>
          <p:nvPr/>
        </p:nvGrpSpPr>
        <p:grpSpPr bwMode="auto">
          <a:xfrm>
            <a:off x="2324100" y="2214563"/>
            <a:ext cx="4322763" cy="1682750"/>
            <a:chOff x="1754406" y="331075"/>
            <a:chExt cx="5752774" cy="2237665"/>
          </a:xfrm>
        </p:grpSpPr>
        <p:sp>
          <p:nvSpPr>
            <p:cNvPr id="39961" name="Rectangle 10"/>
            <p:cNvSpPr>
              <a:spLocks noChangeArrowheads="1"/>
            </p:cNvSpPr>
            <p:nvPr/>
          </p:nvSpPr>
          <p:spPr bwMode="auto">
            <a:xfrm>
              <a:off x="2712768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Rectangle 11"/>
            <p:cNvSpPr>
              <a:spLocks noChangeArrowheads="1"/>
            </p:cNvSpPr>
            <p:nvPr/>
          </p:nvSpPr>
          <p:spPr bwMode="auto">
            <a:xfrm>
              <a:off x="3032656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Rectangle 12"/>
            <p:cNvSpPr>
              <a:spLocks noChangeArrowheads="1"/>
            </p:cNvSpPr>
            <p:nvPr/>
          </p:nvSpPr>
          <p:spPr bwMode="auto">
            <a:xfrm>
              <a:off x="3352542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Rectangle 13"/>
            <p:cNvSpPr>
              <a:spLocks noChangeArrowheads="1"/>
            </p:cNvSpPr>
            <p:nvPr/>
          </p:nvSpPr>
          <p:spPr bwMode="auto">
            <a:xfrm>
              <a:off x="3672429" y="1289888"/>
              <a:ext cx="3185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Rectangle 14"/>
            <p:cNvSpPr>
              <a:spLocks noChangeArrowheads="1"/>
            </p:cNvSpPr>
            <p:nvPr/>
          </p:nvSpPr>
          <p:spPr bwMode="auto">
            <a:xfrm>
              <a:off x="2074293" y="651114"/>
              <a:ext cx="319887" cy="191762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Rectangle 15"/>
            <p:cNvSpPr>
              <a:spLocks noChangeArrowheads="1"/>
            </p:cNvSpPr>
            <p:nvPr/>
          </p:nvSpPr>
          <p:spPr bwMode="auto">
            <a:xfrm>
              <a:off x="1754406" y="331075"/>
              <a:ext cx="319887" cy="223766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Rectangle 16"/>
            <p:cNvSpPr>
              <a:spLocks noChangeArrowheads="1"/>
            </p:cNvSpPr>
            <p:nvPr/>
          </p:nvSpPr>
          <p:spPr bwMode="auto">
            <a:xfrm>
              <a:off x="3991017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Rectangle 17"/>
            <p:cNvSpPr>
              <a:spLocks noChangeArrowheads="1"/>
            </p:cNvSpPr>
            <p:nvPr/>
          </p:nvSpPr>
          <p:spPr bwMode="auto">
            <a:xfrm>
              <a:off x="4310904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Rectangle 18"/>
            <p:cNvSpPr>
              <a:spLocks noChangeArrowheads="1"/>
            </p:cNvSpPr>
            <p:nvPr/>
          </p:nvSpPr>
          <p:spPr bwMode="auto">
            <a:xfrm>
              <a:off x="5270566" y="1289888"/>
              <a:ext cx="318587" cy="9588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Rectangle 19"/>
            <p:cNvSpPr>
              <a:spLocks noChangeArrowheads="1"/>
            </p:cNvSpPr>
            <p:nvPr/>
          </p:nvSpPr>
          <p:spPr bwMode="auto">
            <a:xfrm>
              <a:off x="5589154" y="651114"/>
              <a:ext cx="319887" cy="159758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Rectangle 20"/>
            <p:cNvSpPr>
              <a:spLocks noChangeArrowheads="1"/>
            </p:cNvSpPr>
            <p:nvPr/>
          </p:nvSpPr>
          <p:spPr bwMode="auto">
            <a:xfrm>
              <a:off x="5909041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Rectangle 21"/>
            <p:cNvSpPr>
              <a:spLocks noChangeArrowheads="1"/>
            </p:cNvSpPr>
            <p:nvPr/>
          </p:nvSpPr>
          <p:spPr bwMode="auto">
            <a:xfrm>
              <a:off x="6228927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Rectangle 22"/>
            <p:cNvSpPr>
              <a:spLocks noChangeArrowheads="1"/>
            </p:cNvSpPr>
            <p:nvPr/>
          </p:nvSpPr>
          <p:spPr bwMode="auto">
            <a:xfrm>
              <a:off x="6548815" y="651114"/>
              <a:ext cx="3185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Rectangle 23"/>
            <p:cNvSpPr>
              <a:spLocks noChangeArrowheads="1"/>
            </p:cNvSpPr>
            <p:nvPr/>
          </p:nvSpPr>
          <p:spPr bwMode="auto">
            <a:xfrm>
              <a:off x="6867402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Rectangle 24"/>
            <p:cNvSpPr>
              <a:spLocks noChangeArrowheads="1"/>
            </p:cNvSpPr>
            <p:nvPr/>
          </p:nvSpPr>
          <p:spPr bwMode="auto">
            <a:xfrm>
              <a:off x="7187290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Rectangle 25"/>
            <p:cNvSpPr>
              <a:spLocks noChangeArrowheads="1"/>
            </p:cNvSpPr>
            <p:nvPr/>
          </p:nvSpPr>
          <p:spPr bwMode="auto">
            <a:xfrm>
              <a:off x="4950679" y="1289888"/>
              <a:ext cx="319887" cy="9588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Rectangle 26"/>
            <p:cNvSpPr>
              <a:spLocks noChangeArrowheads="1"/>
            </p:cNvSpPr>
            <p:nvPr/>
          </p:nvSpPr>
          <p:spPr bwMode="auto">
            <a:xfrm>
              <a:off x="4630792" y="1289888"/>
              <a:ext cx="319887" cy="958813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Rectangle 27"/>
            <p:cNvSpPr>
              <a:spLocks noChangeArrowheads="1"/>
            </p:cNvSpPr>
            <p:nvPr/>
          </p:nvSpPr>
          <p:spPr bwMode="auto">
            <a:xfrm>
              <a:off x="2074293" y="1289888"/>
              <a:ext cx="5432884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Rectangle 28"/>
            <p:cNvSpPr>
              <a:spLocks noChangeArrowheads="1"/>
            </p:cNvSpPr>
            <p:nvPr/>
          </p:nvSpPr>
          <p:spPr bwMode="auto">
            <a:xfrm>
              <a:off x="1754406" y="1609927"/>
              <a:ext cx="5752771" cy="318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Rectangle 29"/>
            <p:cNvSpPr>
              <a:spLocks noChangeArrowheads="1"/>
            </p:cNvSpPr>
            <p:nvPr/>
          </p:nvSpPr>
          <p:spPr bwMode="auto">
            <a:xfrm>
              <a:off x="2074293" y="1928664"/>
              <a:ext cx="5432884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Rectangle 30"/>
            <p:cNvSpPr>
              <a:spLocks noChangeArrowheads="1"/>
            </p:cNvSpPr>
            <p:nvPr/>
          </p:nvSpPr>
          <p:spPr bwMode="auto">
            <a:xfrm>
              <a:off x="5589154" y="969851"/>
              <a:ext cx="1918023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Rectangle 31"/>
            <p:cNvSpPr>
              <a:spLocks noChangeArrowheads="1"/>
            </p:cNvSpPr>
            <p:nvPr/>
          </p:nvSpPr>
          <p:spPr bwMode="auto">
            <a:xfrm>
              <a:off x="1754406" y="331075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Rectangle 32"/>
            <p:cNvSpPr>
              <a:spLocks noChangeArrowheads="1"/>
            </p:cNvSpPr>
            <p:nvPr/>
          </p:nvSpPr>
          <p:spPr bwMode="auto">
            <a:xfrm>
              <a:off x="1754406" y="651114"/>
              <a:ext cx="639775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Rectangle 33"/>
            <p:cNvSpPr>
              <a:spLocks noChangeArrowheads="1"/>
            </p:cNvSpPr>
            <p:nvPr/>
          </p:nvSpPr>
          <p:spPr bwMode="auto">
            <a:xfrm>
              <a:off x="2394181" y="1289888"/>
              <a:ext cx="3185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Rectangle 34"/>
            <p:cNvSpPr>
              <a:spLocks noChangeArrowheads="1"/>
            </p:cNvSpPr>
            <p:nvPr/>
          </p:nvSpPr>
          <p:spPr bwMode="auto">
            <a:xfrm>
              <a:off x="1754406" y="1289888"/>
              <a:ext cx="319887" cy="127885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Rectangle 35"/>
            <p:cNvSpPr>
              <a:spLocks noChangeArrowheads="1"/>
            </p:cNvSpPr>
            <p:nvPr/>
          </p:nvSpPr>
          <p:spPr bwMode="auto">
            <a:xfrm>
              <a:off x="1754406" y="224870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Rectangle 36"/>
            <p:cNvSpPr>
              <a:spLocks noChangeArrowheads="1"/>
            </p:cNvSpPr>
            <p:nvPr/>
          </p:nvSpPr>
          <p:spPr bwMode="auto">
            <a:xfrm>
              <a:off x="7187290" y="331075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Rectangle 37"/>
            <p:cNvSpPr>
              <a:spLocks noChangeArrowheads="1"/>
            </p:cNvSpPr>
            <p:nvPr/>
          </p:nvSpPr>
          <p:spPr bwMode="auto">
            <a:xfrm>
              <a:off x="1754406" y="224870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Rectangle 38"/>
            <p:cNvSpPr>
              <a:spLocks noChangeArrowheads="1"/>
            </p:cNvSpPr>
            <p:nvPr/>
          </p:nvSpPr>
          <p:spPr bwMode="auto">
            <a:xfrm>
              <a:off x="2074293" y="224870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Rectangle 39"/>
            <p:cNvSpPr>
              <a:spLocks noChangeArrowheads="1"/>
            </p:cNvSpPr>
            <p:nvPr/>
          </p:nvSpPr>
          <p:spPr bwMode="auto">
            <a:xfrm>
              <a:off x="2074293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Rectangle 40"/>
            <p:cNvSpPr>
              <a:spLocks noChangeArrowheads="1"/>
            </p:cNvSpPr>
            <p:nvPr/>
          </p:nvSpPr>
          <p:spPr bwMode="auto">
            <a:xfrm>
              <a:off x="1754406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Rectangle 41"/>
            <p:cNvSpPr>
              <a:spLocks noChangeArrowheads="1"/>
            </p:cNvSpPr>
            <p:nvPr/>
          </p:nvSpPr>
          <p:spPr bwMode="auto">
            <a:xfrm>
              <a:off x="2074293" y="1289888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Rectangle 42"/>
            <p:cNvSpPr>
              <a:spLocks noChangeArrowheads="1"/>
            </p:cNvSpPr>
            <p:nvPr/>
          </p:nvSpPr>
          <p:spPr bwMode="auto">
            <a:xfrm>
              <a:off x="1754406" y="96985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Rectangle 43"/>
            <p:cNvSpPr>
              <a:spLocks noChangeArrowheads="1"/>
            </p:cNvSpPr>
            <p:nvPr/>
          </p:nvSpPr>
          <p:spPr bwMode="auto">
            <a:xfrm>
              <a:off x="2074293" y="651114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Rectangle 44"/>
            <p:cNvSpPr>
              <a:spLocks noChangeArrowheads="1"/>
            </p:cNvSpPr>
            <p:nvPr/>
          </p:nvSpPr>
          <p:spPr bwMode="auto">
            <a:xfrm>
              <a:off x="1754406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Rectangle 45"/>
            <p:cNvSpPr>
              <a:spLocks noChangeArrowheads="1"/>
            </p:cNvSpPr>
            <p:nvPr/>
          </p:nvSpPr>
          <p:spPr bwMode="auto">
            <a:xfrm>
              <a:off x="2074293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7" name="Rectangle 46"/>
            <p:cNvSpPr>
              <a:spLocks noChangeArrowheads="1"/>
            </p:cNvSpPr>
            <p:nvPr/>
          </p:nvSpPr>
          <p:spPr bwMode="auto">
            <a:xfrm>
              <a:off x="1754406" y="1289888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8" name="Rectangle 47"/>
            <p:cNvSpPr>
              <a:spLocks noChangeArrowheads="1"/>
            </p:cNvSpPr>
            <p:nvPr/>
          </p:nvSpPr>
          <p:spPr bwMode="auto">
            <a:xfrm>
              <a:off x="2074293" y="96985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9" name="Rectangle 48"/>
            <p:cNvSpPr>
              <a:spLocks noChangeArrowheads="1"/>
            </p:cNvSpPr>
            <p:nvPr/>
          </p:nvSpPr>
          <p:spPr bwMode="auto">
            <a:xfrm>
              <a:off x="1754406" y="651114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0" name="Rectangle 49"/>
            <p:cNvSpPr>
              <a:spLocks noChangeArrowheads="1"/>
            </p:cNvSpPr>
            <p:nvPr/>
          </p:nvSpPr>
          <p:spPr bwMode="auto">
            <a:xfrm>
              <a:off x="5589154" y="651114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1" name="Rectangle 50"/>
            <p:cNvSpPr>
              <a:spLocks noChangeArrowheads="1"/>
            </p:cNvSpPr>
            <p:nvPr/>
          </p:nvSpPr>
          <p:spPr bwMode="auto">
            <a:xfrm>
              <a:off x="5589154" y="96985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2" name="Rectangle 51"/>
            <p:cNvSpPr>
              <a:spLocks noChangeArrowheads="1"/>
            </p:cNvSpPr>
            <p:nvPr/>
          </p:nvSpPr>
          <p:spPr bwMode="auto">
            <a:xfrm>
              <a:off x="5909041" y="969851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3" name="Rectangle 52"/>
            <p:cNvSpPr>
              <a:spLocks noChangeArrowheads="1"/>
            </p:cNvSpPr>
            <p:nvPr/>
          </p:nvSpPr>
          <p:spPr bwMode="auto">
            <a:xfrm>
              <a:off x="5589154" y="1289888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4" name="Rectangle 53"/>
            <p:cNvSpPr>
              <a:spLocks noChangeArrowheads="1"/>
            </p:cNvSpPr>
            <p:nvPr/>
          </p:nvSpPr>
          <p:spPr bwMode="auto">
            <a:xfrm>
              <a:off x="5589154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5" name="Rectangle 54"/>
            <p:cNvSpPr>
              <a:spLocks noChangeArrowheads="1"/>
            </p:cNvSpPr>
            <p:nvPr/>
          </p:nvSpPr>
          <p:spPr bwMode="auto">
            <a:xfrm>
              <a:off x="5589154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6" name="Rectangle 55"/>
            <p:cNvSpPr>
              <a:spLocks noChangeArrowheads="1"/>
            </p:cNvSpPr>
            <p:nvPr/>
          </p:nvSpPr>
          <p:spPr bwMode="auto">
            <a:xfrm>
              <a:off x="5909041" y="1289888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7" name="Rectangle 56"/>
            <p:cNvSpPr>
              <a:spLocks noChangeArrowheads="1"/>
            </p:cNvSpPr>
            <p:nvPr/>
          </p:nvSpPr>
          <p:spPr bwMode="auto">
            <a:xfrm>
              <a:off x="5909041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8" name="Rectangle 57"/>
            <p:cNvSpPr>
              <a:spLocks noChangeArrowheads="1"/>
            </p:cNvSpPr>
            <p:nvPr/>
          </p:nvSpPr>
          <p:spPr bwMode="auto">
            <a:xfrm>
              <a:off x="5909041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9" name="Rectangle 58"/>
            <p:cNvSpPr>
              <a:spLocks noChangeArrowheads="1"/>
            </p:cNvSpPr>
            <p:nvPr/>
          </p:nvSpPr>
          <p:spPr bwMode="auto">
            <a:xfrm>
              <a:off x="6228927" y="1289888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0" name="Rectangle 59"/>
            <p:cNvSpPr>
              <a:spLocks noChangeArrowheads="1"/>
            </p:cNvSpPr>
            <p:nvPr/>
          </p:nvSpPr>
          <p:spPr bwMode="auto">
            <a:xfrm>
              <a:off x="6228927" y="1609927"/>
              <a:ext cx="319887" cy="318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1" name="Rectangle 60"/>
            <p:cNvSpPr>
              <a:spLocks noChangeArrowheads="1"/>
            </p:cNvSpPr>
            <p:nvPr/>
          </p:nvSpPr>
          <p:spPr bwMode="auto">
            <a:xfrm>
              <a:off x="6228927" y="1928664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12" name="Group 61"/>
            <p:cNvGrpSpPr>
              <a:grpSpLocks/>
            </p:cNvGrpSpPr>
            <p:nvPr/>
          </p:nvGrpSpPr>
          <p:grpSpPr bwMode="auto">
            <a:xfrm>
              <a:off x="1754407" y="331071"/>
              <a:ext cx="5752783" cy="1917626"/>
              <a:chOff x="727" y="2262"/>
              <a:chExt cx="4424" cy="1474"/>
            </a:xfrm>
          </p:grpSpPr>
          <p:sp>
            <p:nvSpPr>
              <p:cNvPr id="40053" name="Rectangle 62"/>
              <p:cNvSpPr>
                <a:spLocks noChangeArrowheads="1"/>
              </p:cNvSpPr>
              <p:nvPr/>
            </p:nvSpPr>
            <p:spPr bwMode="auto">
              <a:xfrm>
                <a:off x="727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4" name="Rectangle 63"/>
              <p:cNvSpPr>
                <a:spLocks noChangeArrowheads="1"/>
              </p:cNvSpPr>
              <p:nvPr/>
            </p:nvSpPr>
            <p:spPr bwMode="auto">
              <a:xfrm>
                <a:off x="4905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5" name="Rectangle 64"/>
              <p:cNvSpPr>
                <a:spLocks noChangeArrowheads="1"/>
              </p:cNvSpPr>
              <p:nvPr/>
            </p:nvSpPr>
            <p:spPr bwMode="auto">
              <a:xfrm>
                <a:off x="3922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6" name="Rectangle 65"/>
              <p:cNvSpPr>
                <a:spLocks noChangeArrowheads="1"/>
              </p:cNvSpPr>
              <p:nvPr/>
            </p:nvSpPr>
            <p:spPr bwMode="auto">
              <a:xfrm>
                <a:off x="4168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7" name="Rectangle 66"/>
              <p:cNvSpPr>
                <a:spLocks noChangeArrowheads="1"/>
              </p:cNvSpPr>
              <p:nvPr/>
            </p:nvSpPr>
            <p:spPr bwMode="auto">
              <a:xfrm>
                <a:off x="4414" y="2508"/>
                <a:ext cx="245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8" name="Rectangle 67"/>
              <p:cNvSpPr>
                <a:spLocks noChangeArrowheads="1"/>
              </p:cNvSpPr>
              <p:nvPr/>
            </p:nvSpPr>
            <p:spPr bwMode="auto">
              <a:xfrm>
                <a:off x="4168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9" name="Rectangle 68"/>
              <p:cNvSpPr>
                <a:spLocks noChangeArrowheads="1"/>
              </p:cNvSpPr>
              <p:nvPr/>
            </p:nvSpPr>
            <p:spPr bwMode="auto">
              <a:xfrm>
                <a:off x="4905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0" name="Rectangle 69"/>
              <p:cNvSpPr>
                <a:spLocks noChangeArrowheads="1"/>
              </p:cNvSpPr>
              <p:nvPr/>
            </p:nvSpPr>
            <p:spPr bwMode="auto">
              <a:xfrm>
                <a:off x="4905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1" name="Rectangle 70"/>
              <p:cNvSpPr>
                <a:spLocks noChangeArrowheads="1"/>
              </p:cNvSpPr>
              <p:nvPr/>
            </p:nvSpPr>
            <p:spPr bwMode="auto">
              <a:xfrm>
                <a:off x="4905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2" name="Rectangle 71"/>
              <p:cNvSpPr>
                <a:spLocks noChangeArrowheads="1"/>
              </p:cNvSpPr>
              <p:nvPr/>
            </p:nvSpPr>
            <p:spPr bwMode="auto">
              <a:xfrm>
                <a:off x="4905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3" name="Rectangle 72"/>
              <p:cNvSpPr>
                <a:spLocks noChangeArrowheads="1"/>
              </p:cNvSpPr>
              <p:nvPr/>
            </p:nvSpPr>
            <p:spPr bwMode="auto">
              <a:xfrm>
                <a:off x="4905" y="3490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4" name="Rectangle 73"/>
              <p:cNvSpPr>
                <a:spLocks noChangeArrowheads="1"/>
              </p:cNvSpPr>
              <p:nvPr/>
            </p:nvSpPr>
            <p:spPr bwMode="auto">
              <a:xfrm>
                <a:off x="4659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5" name="Rectangle 74"/>
              <p:cNvSpPr>
                <a:spLocks noChangeArrowheads="1"/>
              </p:cNvSpPr>
              <p:nvPr/>
            </p:nvSpPr>
            <p:spPr bwMode="auto">
              <a:xfrm>
                <a:off x="4659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6" name="Rectangle 75"/>
              <p:cNvSpPr>
                <a:spLocks noChangeArrowheads="1"/>
              </p:cNvSpPr>
              <p:nvPr/>
            </p:nvSpPr>
            <p:spPr bwMode="auto">
              <a:xfrm>
                <a:off x="4414" y="2753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7" name="Rectangle 76"/>
              <p:cNvSpPr>
                <a:spLocks noChangeArrowheads="1"/>
              </p:cNvSpPr>
              <p:nvPr/>
            </p:nvSpPr>
            <p:spPr bwMode="auto">
              <a:xfrm>
                <a:off x="4659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8" name="Rectangle 77"/>
              <p:cNvSpPr>
                <a:spLocks noChangeArrowheads="1"/>
              </p:cNvSpPr>
              <p:nvPr/>
            </p:nvSpPr>
            <p:spPr bwMode="auto">
              <a:xfrm>
                <a:off x="4414" y="2999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9" name="Rectangle 78"/>
              <p:cNvSpPr>
                <a:spLocks noChangeArrowheads="1"/>
              </p:cNvSpPr>
              <p:nvPr/>
            </p:nvSpPr>
            <p:spPr bwMode="auto">
              <a:xfrm>
                <a:off x="4659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13" name="Rectangle 79"/>
            <p:cNvSpPr>
              <a:spLocks noChangeArrowheads="1"/>
            </p:cNvSpPr>
            <p:nvPr/>
          </p:nvSpPr>
          <p:spPr bwMode="auto">
            <a:xfrm>
              <a:off x="6867402" y="1928664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4" name="Rectangle 80"/>
            <p:cNvSpPr>
              <a:spLocks noChangeArrowheads="1"/>
            </p:cNvSpPr>
            <p:nvPr/>
          </p:nvSpPr>
          <p:spPr bwMode="auto">
            <a:xfrm>
              <a:off x="6548815" y="1609927"/>
              <a:ext cx="318587" cy="318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5" name="Rectangle 81"/>
            <p:cNvSpPr>
              <a:spLocks noChangeArrowheads="1"/>
            </p:cNvSpPr>
            <p:nvPr/>
          </p:nvSpPr>
          <p:spPr bwMode="auto">
            <a:xfrm>
              <a:off x="6548815" y="1928664"/>
              <a:ext cx="3185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6" name="Rectangle 82"/>
            <p:cNvSpPr>
              <a:spLocks noChangeArrowheads="1"/>
            </p:cNvSpPr>
            <p:nvPr/>
          </p:nvSpPr>
          <p:spPr bwMode="auto">
            <a:xfrm>
              <a:off x="5270566" y="1289888"/>
              <a:ext cx="3185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7" name="Rectangle 83"/>
            <p:cNvSpPr>
              <a:spLocks noChangeArrowheads="1"/>
            </p:cNvSpPr>
            <p:nvPr/>
          </p:nvSpPr>
          <p:spPr bwMode="auto">
            <a:xfrm>
              <a:off x="5270566" y="1609927"/>
              <a:ext cx="3185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8" name="Rectangle 84"/>
            <p:cNvSpPr>
              <a:spLocks noChangeArrowheads="1"/>
            </p:cNvSpPr>
            <p:nvPr/>
          </p:nvSpPr>
          <p:spPr bwMode="auto">
            <a:xfrm>
              <a:off x="5270566" y="1928664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9" name="Rectangle 85"/>
            <p:cNvSpPr>
              <a:spLocks noChangeArrowheads="1"/>
            </p:cNvSpPr>
            <p:nvPr/>
          </p:nvSpPr>
          <p:spPr bwMode="auto">
            <a:xfrm>
              <a:off x="4950679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0" name="Rectangle 86"/>
            <p:cNvSpPr>
              <a:spLocks noChangeArrowheads="1"/>
            </p:cNvSpPr>
            <p:nvPr/>
          </p:nvSpPr>
          <p:spPr bwMode="auto">
            <a:xfrm>
              <a:off x="4950679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1" name="Rectangle 87"/>
            <p:cNvSpPr>
              <a:spLocks noChangeArrowheads="1"/>
            </p:cNvSpPr>
            <p:nvPr/>
          </p:nvSpPr>
          <p:spPr bwMode="auto">
            <a:xfrm>
              <a:off x="4950679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2" name="Rectangle 88"/>
            <p:cNvSpPr>
              <a:spLocks noChangeArrowheads="1"/>
            </p:cNvSpPr>
            <p:nvPr/>
          </p:nvSpPr>
          <p:spPr bwMode="auto">
            <a:xfrm>
              <a:off x="4630792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3" name="Rectangle 89"/>
            <p:cNvSpPr>
              <a:spLocks noChangeArrowheads="1"/>
            </p:cNvSpPr>
            <p:nvPr/>
          </p:nvSpPr>
          <p:spPr bwMode="auto">
            <a:xfrm>
              <a:off x="4630792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4" name="Rectangle 90"/>
            <p:cNvSpPr>
              <a:spLocks noChangeArrowheads="1"/>
            </p:cNvSpPr>
            <p:nvPr/>
          </p:nvSpPr>
          <p:spPr bwMode="auto">
            <a:xfrm>
              <a:off x="4630792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5" name="Rectangle 91"/>
            <p:cNvSpPr>
              <a:spLocks noChangeArrowheads="1"/>
            </p:cNvSpPr>
            <p:nvPr/>
          </p:nvSpPr>
          <p:spPr bwMode="auto">
            <a:xfrm>
              <a:off x="2394181" y="1289888"/>
              <a:ext cx="3185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6" name="Rectangle 92"/>
            <p:cNvSpPr>
              <a:spLocks noChangeArrowheads="1"/>
            </p:cNvSpPr>
            <p:nvPr/>
          </p:nvSpPr>
          <p:spPr bwMode="auto">
            <a:xfrm>
              <a:off x="2394181" y="1609927"/>
              <a:ext cx="3185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7" name="Rectangle 93"/>
            <p:cNvSpPr>
              <a:spLocks noChangeArrowheads="1"/>
            </p:cNvSpPr>
            <p:nvPr/>
          </p:nvSpPr>
          <p:spPr bwMode="auto">
            <a:xfrm>
              <a:off x="2394181" y="1928664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8" name="Rectangle 94"/>
            <p:cNvSpPr>
              <a:spLocks noChangeArrowheads="1"/>
            </p:cNvSpPr>
            <p:nvPr/>
          </p:nvSpPr>
          <p:spPr bwMode="auto">
            <a:xfrm>
              <a:off x="2394181" y="2248701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9" name="Rectangle 95"/>
            <p:cNvSpPr>
              <a:spLocks noChangeArrowheads="1"/>
            </p:cNvSpPr>
            <p:nvPr/>
          </p:nvSpPr>
          <p:spPr bwMode="auto">
            <a:xfrm>
              <a:off x="2712768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0" name="Rectangle 96"/>
            <p:cNvSpPr>
              <a:spLocks noChangeArrowheads="1"/>
            </p:cNvSpPr>
            <p:nvPr/>
          </p:nvSpPr>
          <p:spPr bwMode="auto">
            <a:xfrm>
              <a:off x="2712768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1" name="Rectangle 97"/>
            <p:cNvSpPr>
              <a:spLocks noChangeArrowheads="1"/>
            </p:cNvSpPr>
            <p:nvPr/>
          </p:nvSpPr>
          <p:spPr bwMode="auto">
            <a:xfrm>
              <a:off x="2712768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2" name="Rectangle 98"/>
            <p:cNvSpPr>
              <a:spLocks noChangeArrowheads="1"/>
            </p:cNvSpPr>
            <p:nvPr/>
          </p:nvSpPr>
          <p:spPr bwMode="auto">
            <a:xfrm>
              <a:off x="2712768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3" name="Rectangle 99"/>
            <p:cNvSpPr>
              <a:spLocks noChangeArrowheads="1"/>
            </p:cNvSpPr>
            <p:nvPr/>
          </p:nvSpPr>
          <p:spPr bwMode="auto">
            <a:xfrm>
              <a:off x="3032656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4" name="Rectangle 100"/>
            <p:cNvSpPr>
              <a:spLocks noChangeArrowheads="1"/>
            </p:cNvSpPr>
            <p:nvPr/>
          </p:nvSpPr>
          <p:spPr bwMode="auto">
            <a:xfrm>
              <a:off x="3032656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5" name="Rectangle 101"/>
            <p:cNvSpPr>
              <a:spLocks noChangeArrowheads="1"/>
            </p:cNvSpPr>
            <p:nvPr/>
          </p:nvSpPr>
          <p:spPr bwMode="auto">
            <a:xfrm>
              <a:off x="3032656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6" name="Rectangle 102"/>
            <p:cNvSpPr>
              <a:spLocks noChangeArrowheads="1"/>
            </p:cNvSpPr>
            <p:nvPr/>
          </p:nvSpPr>
          <p:spPr bwMode="auto">
            <a:xfrm>
              <a:off x="3032656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7" name="Rectangle 103"/>
            <p:cNvSpPr>
              <a:spLocks noChangeArrowheads="1"/>
            </p:cNvSpPr>
            <p:nvPr/>
          </p:nvSpPr>
          <p:spPr bwMode="auto">
            <a:xfrm>
              <a:off x="3352542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8" name="Rectangle 104"/>
            <p:cNvSpPr>
              <a:spLocks noChangeArrowheads="1"/>
            </p:cNvSpPr>
            <p:nvPr/>
          </p:nvSpPr>
          <p:spPr bwMode="auto">
            <a:xfrm>
              <a:off x="3352542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9" name="Rectangle 105"/>
            <p:cNvSpPr>
              <a:spLocks noChangeArrowheads="1"/>
            </p:cNvSpPr>
            <p:nvPr/>
          </p:nvSpPr>
          <p:spPr bwMode="auto">
            <a:xfrm>
              <a:off x="3352542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0" name="Rectangle 106"/>
            <p:cNvSpPr>
              <a:spLocks noChangeArrowheads="1"/>
            </p:cNvSpPr>
            <p:nvPr/>
          </p:nvSpPr>
          <p:spPr bwMode="auto">
            <a:xfrm>
              <a:off x="3352542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1" name="Rectangle 107"/>
            <p:cNvSpPr>
              <a:spLocks noChangeArrowheads="1"/>
            </p:cNvSpPr>
            <p:nvPr/>
          </p:nvSpPr>
          <p:spPr bwMode="auto">
            <a:xfrm>
              <a:off x="3672429" y="1289888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2" name="Rectangle 108"/>
            <p:cNvSpPr>
              <a:spLocks noChangeArrowheads="1"/>
            </p:cNvSpPr>
            <p:nvPr/>
          </p:nvSpPr>
          <p:spPr bwMode="auto">
            <a:xfrm>
              <a:off x="3672429" y="1609927"/>
              <a:ext cx="3185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3" name="Rectangle 109"/>
            <p:cNvSpPr>
              <a:spLocks noChangeArrowheads="1"/>
            </p:cNvSpPr>
            <p:nvPr/>
          </p:nvSpPr>
          <p:spPr bwMode="auto">
            <a:xfrm>
              <a:off x="3672429" y="1928664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4" name="Rectangle 110"/>
            <p:cNvSpPr>
              <a:spLocks noChangeArrowheads="1"/>
            </p:cNvSpPr>
            <p:nvPr/>
          </p:nvSpPr>
          <p:spPr bwMode="auto">
            <a:xfrm>
              <a:off x="3672429" y="2248701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5" name="Rectangle 111"/>
            <p:cNvSpPr>
              <a:spLocks noChangeArrowheads="1"/>
            </p:cNvSpPr>
            <p:nvPr/>
          </p:nvSpPr>
          <p:spPr bwMode="auto">
            <a:xfrm>
              <a:off x="3991017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6" name="Rectangle 112"/>
            <p:cNvSpPr>
              <a:spLocks noChangeArrowheads="1"/>
            </p:cNvSpPr>
            <p:nvPr/>
          </p:nvSpPr>
          <p:spPr bwMode="auto">
            <a:xfrm>
              <a:off x="3991017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7" name="Rectangle 113"/>
            <p:cNvSpPr>
              <a:spLocks noChangeArrowheads="1"/>
            </p:cNvSpPr>
            <p:nvPr/>
          </p:nvSpPr>
          <p:spPr bwMode="auto">
            <a:xfrm>
              <a:off x="3991017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8" name="Rectangle 114"/>
            <p:cNvSpPr>
              <a:spLocks noChangeArrowheads="1"/>
            </p:cNvSpPr>
            <p:nvPr/>
          </p:nvSpPr>
          <p:spPr bwMode="auto">
            <a:xfrm>
              <a:off x="3991017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9" name="Rectangle 115"/>
            <p:cNvSpPr>
              <a:spLocks noChangeArrowheads="1"/>
            </p:cNvSpPr>
            <p:nvPr/>
          </p:nvSpPr>
          <p:spPr bwMode="auto">
            <a:xfrm>
              <a:off x="4310904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50" name="Rectangle 116"/>
            <p:cNvSpPr>
              <a:spLocks noChangeArrowheads="1"/>
            </p:cNvSpPr>
            <p:nvPr/>
          </p:nvSpPr>
          <p:spPr bwMode="auto">
            <a:xfrm>
              <a:off x="4310904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51" name="Rectangle 117"/>
            <p:cNvSpPr>
              <a:spLocks noChangeArrowheads="1"/>
            </p:cNvSpPr>
            <p:nvPr/>
          </p:nvSpPr>
          <p:spPr bwMode="auto">
            <a:xfrm>
              <a:off x="4310904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52" name="Rectangle 118"/>
            <p:cNvSpPr>
              <a:spLocks noChangeArrowheads="1"/>
            </p:cNvSpPr>
            <p:nvPr/>
          </p:nvSpPr>
          <p:spPr bwMode="auto">
            <a:xfrm>
              <a:off x="4310904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6615113" y="4368800"/>
            <a:ext cx="1235075" cy="19526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385763" y="309563"/>
            <a:ext cx="63341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B. To find the formula, given the name: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1047750" y="879475"/>
            <a:ext cx="6869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1. Write symbols for the two types of ions. 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1062038" y="1473200"/>
            <a:ext cx="5964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2. Balance charges to write formula. </a:t>
            </a: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1284288" y="4416425"/>
            <a:ext cx="3114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cobalt(III)</a:t>
            </a:r>
            <a:r>
              <a:rPr lang="en-US" b="0">
                <a:solidFill>
                  <a:srgbClr val="A50021"/>
                </a:solidFill>
              </a:rPr>
              <a:t> </a:t>
            </a:r>
            <a:r>
              <a:rPr lang="en-US" b="0">
                <a:solidFill>
                  <a:srgbClr val="000066"/>
                </a:solidFill>
              </a:rPr>
              <a:t>chloride</a:t>
            </a:r>
            <a:r>
              <a:rPr lang="en-US" b="0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1292225" y="5100638"/>
            <a:ext cx="2182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tin(IV) </a:t>
            </a:r>
            <a:r>
              <a:rPr lang="en-US" b="0">
                <a:solidFill>
                  <a:srgbClr val="000066"/>
                </a:solidFill>
              </a:rPr>
              <a:t>oxide</a:t>
            </a:r>
            <a:r>
              <a:rPr lang="en-US" b="0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1295400" y="5783263"/>
            <a:ext cx="2044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tin(II)</a:t>
            </a:r>
            <a:r>
              <a:rPr lang="en-US" b="0">
                <a:solidFill>
                  <a:srgbClr val="A50021"/>
                </a:solidFill>
              </a:rPr>
              <a:t> </a:t>
            </a:r>
            <a:r>
              <a:rPr lang="en-US" b="0">
                <a:solidFill>
                  <a:srgbClr val="000066"/>
                </a:solidFill>
              </a:rPr>
              <a:t>oxide</a:t>
            </a:r>
            <a:r>
              <a:rPr lang="en-US" b="0">
                <a:solidFill>
                  <a:srgbClr val="A50021"/>
                </a:solidFill>
              </a:rPr>
              <a:t> </a:t>
            </a:r>
          </a:p>
        </p:txBody>
      </p:sp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3992563" y="2008188"/>
            <a:ext cx="685800" cy="1017587"/>
            <a:chOff x="3776" y="396"/>
            <a:chExt cx="432" cy="641"/>
          </a:xfrm>
        </p:grpSpPr>
        <p:sp>
          <p:nvSpPr>
            <p:cNvPr id="39959" name="Rectangle 120"/>
            <p:cNvSpPr>
              <a:spLocks noChangeArrowheads="1"/>
            </p:cNvSpPr>
            <p:nvPr/>
          </p:nvSpPr>
          <p:spPr bwMode="auto">
            <a:xfrm>
              <a:off x="3776" y="39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Co</a:t>
              </a:r>
            </a:p>
          </p:txBody>
        </p:sp>
        <p:sp>
          <p:nvSpPr>
            <p:cNvPr id="39960" name="Line 121"/>
            <p:cNvSpPr>
              <a:spLocks noChangeShapeType="1"/>
            </p:cNvSpPr>
            <p:nvPr/>
          </p:nvSpPr>
          <p:spPr bwMode="auto">
            <a:xfrm>
              <a:off x="3991" y="681"/>
              <a:ext cx="19" cy="35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2"/>
          <p:cNvGrpSpPr>
            <a:grpSpLocks/>
          </p:cNvGrpSpPr>
          <p:nvPr/>
        </p:nvGrpSpPr>
        <p:grpSpPr bwMode="auto">
          <a:xfrm>
            <a:off x="5562600" y="3263900"/>
            <a:ext cx="1590675" cy="938213"/>
            <a:chOff x="3504" y="2056"/>
            <a:chExt cx="1002" cy="591"/>
          </a:xfrm>
        </p:grpSpPr>
        <p:sp>
          <p:nvSpPr>
            <p:cNvPr id="39957" name="Rectangle 123"/>
            <p:cNvSpPr>
              <a:spLocks noChangeArrowheads="1"/>
            </p:cNvSpPr>
            <p:nvPr/>
          </p:nvSpPr>
          <p:spPr bwMode="auto">
            <a:xfrm>
              <a:off x="4074" y="232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Sn</a:t>
              </a:r>
            </a:p>
          </p:txBody>
        </p:sp>
        <p:sp>
          <p:nvSpPr>
            <p:cNvPr id="39958" name="Line 124"/>
            <p:cNvSpPr>
              <a:spLocks noChangeShapeType="1"/>
            </p:cNvSpPr>
            <p:nvPr/>
          </p:nvSpPr>
          <p:spPr bwMode="auto">
            <a:xfrm flipH="1" flipV="1">
              <a:off x="3504" y="2056"/>
              <a:ext cx="611" cy="39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0653" name="Rectangle 125"/>
          <p:cNvSpPr>
            <a:spLocks noChangeArrowheads="1"/>
          </p:cNvSpPr>
          <p:nvPr/>
        </p:nvSpPr>
        <p:spPr bwMode="auto">
          <a:xfrm>
            <a:off x="4532313" y="4418013"/>
            <a:ext cx="1014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Co</a:t>
            </a:r>
            <a:r>
              <a:rPr lang="en-US" b="0" baseline="30000">
                <a:solidFill>
                  <a:srgbClr val="CC00FF"/>
                </a:solidFill>
              </a:rPr>
              <a:t>3+</a:t>
            </a:r>
            <a:r>
              <a:rPr lang="en-US">
                <a:solidFill>
                  <a:srgbClr val="CC00FF"/>
                </a:solidFill>
              </a:rPr>
              <a:t> </a:t>
            </a:r>
          </a:p>
        </p:txBody>
      </p:sp>
      <p:sp>
        <p:nvSpPr>
          <p:cNvPr id="150654" name="Rectangle 126"/>
          <p:cNvSpPr>
            <a:spLocks noChangeArrowheads="1"/>
          </p:cNvSpPr>
          <p:nvPr/>
        </p:nvSpPr>
        <p:spPr bwMode="auto">
          <a:xfrm>
            <a:off x="5592763" y="4418013"/>
            <a:ext cx="754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0066"/>
                </a:solidFill>
              </a:rPr>
              <a:t>Cl</a:t>
            </a:r>
            <a:r>
              <a:rPr lang="en-US" b="0" baseline="30000">
                <a:solidFill>
                  <a:srgbClr val="000066"/>
                </a:solidFill>
              </a:rPr>
              <a:t>–</a:t>
            </a:r>
            <a:r>
              <a:rPr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50655" name="Rectangle 127"/>
          <p:cNvSpPr>
            <a:spLocks noChangeArrowheads="1"/>
          </p:cNvSpPr>
          <p:nvPr/>
        </p:nvSpPr>
        <p:spPr bwMode="auto">
          <a:xfrm>
            <a:off x="6681788" y="4418013"/>
            <a:ext cx="1209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Co</a:t>
            </a:r>
            <a:r>
              <a:rPr lang="en-US" b="0">
                <a:solidFill>
                  <a:srgbClr val="000066"/>
                </a:solidFill>
              </a:rPr>
              <a:t>Cl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0656" name="Rectangle 128"/>
          <p:cNvSpPr>
            <a:spLocks noChangeArrowheads="1"/>
          </p:cNvSpPr>
          <p:nvPr/>
        </p:nvSpPr>
        <p:spPr bwMode="auto">
          <a:xfrm>
            <a:off x="4541838" y="5084763"/>
            <a:ext cx="993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Sn</a:t>
            </a:r>
            <a:r>
              <a:rPr lang="en-US" b="0" baseline="30000">
                <a:solidFill>
                  <a:srgbClr val="CC00FF"/>
                </a:solidFill>
              </a:rPr>
              <a:t>4+</a:t>
            </a:r>
            <a:r>
              <a:rPr lang="en-US">
                <a:solidFill>
                  <a:srgbClr val="CC00FF"/>
                </a:solidFill>
              </a:rPr>
              <a:t> </a:t>
            </a:r>
          </a:p>
        </p:txBody>
      </p:sp>
      <p:sp>
        <p:nvSpPr>
          <p:cNvPr id="150657" name="Rectangle 129"/>
          <p:cNvSpPr>
            <a:spLocks noChangeArrowheads="1"/>
          </p:cNvSpPr>
          <p:nvPr/>
        </p:nvSpPr>
        <p:spPr bwMode="auto">
          <a:xfrm>
            <a:off x="5592763" y="5783263"/>
            <a:ext cx="828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0066"/>
                </a:solidFill>
              </a:rPr>
              <a:t>O</a:t>
            </a:r>
            <a:r>
              <a:rPr lang="en-US" b="0" baseline="30000">
                <a:solidFill>
                  <a:srgbClr val="000066"/>
                </a:solidFill>
              </a:rPr>
              <a:t>2–</a:t>
            </a:r>
            <a:r>
              <a:rPr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50658" name="Rectangle 130"/>
          <p:cNvSpPr>
            <a:spLocks noChangeArrowheads="1"/>
          </p:cNvSpPr>
          <p:nvPr/>
        </p:nvSpPr>
        <p:spPr bwMode="auto">
          <a:xfrm>
            <a:off x="5597525" y="5084763"/>
            <a:ext cx="828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0066"/>
                </a:solidFill>
              </a:rPr>
              <a:t>O</a:t>
            </a:r>
            <a:r>
              <a:rPr lang="en-US" b="0" baseline="30000">
                <a:solidFill>
                  <a:srgbClr val="000066"/>
                </a:solidFill>
              </a:rPr>
              <a:t>2–</a:t>
            </a:r>
            <a:r>
              <a:rPr lang="en-US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50659" name="Rectangle 131"/>
          <p:cNvSpPr>
            <a:spLocks noChangeArrowheads="1"/>
          </p:cNvSpPr>
          <p:nvPr/>
        </p:nvSpPr>
        <p:spPr bwMode="auto">
          <a:xfrm>
            <a:off x="4538663" y="5781675"/>
            <a:ext cx="993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Sn</a:t>
            </a:r>
            <a:r>
              <a:rPr lang="en-US" b="0" baseline="30000">
                <a:solidFill>
                  <a:srgbClr val="CC00FF"/>
                </a:solidFill>
              </a:rPr>
              <a:t>2+</a:t>
            </a:r>
            <a:r>
              <a:rPr lang="en-US">
                <a:solidFill>
                  <a:srgbClr val="CC00FF"/>
                </a:solidFill>
              </a:rPr>
              <a:t> </a:t>
            </a:r>
          </a:p>
        </p:txBody>
      </p:sp>
      <p:sp>
        <p:nvSpPr>
          <p:cNvPr id="150660" name="Rectangle 132"/>
          <p:cNvSpPr>
            <a:spLocks noChangeArrowheads="1"/>
          </p:cNvSpPr>
          <p:nvPr/>
        </p:nvSpPr>
        <p:spPr bwMode="auto">
          <a:xfrm>
            <a:off x="6691313" y="5086350"/>
            <a:ext cx="1128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Sn</a:t>
            </a:r>
            <a:r>
              <a:rPr lang="en-US" b="0">
                <a:solidFill>
                  <a:srgbClr val="000066"/>
                </a:solidFill>
              </a:rPr>
              <a:t>O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0661" name="Rectangle 133"/>
          <p:cNvSpPr>
            <a:spLocks noChangeArrowheads="1"/>
          </p:cNvSpPr>
          <p:nvPr/>
        </p:nvSpPr>
        <p:spPr bwMode="auto">
          <a:xfrm>
            <a:off x="6677025" y="5784850"/>
            <a:ext cx="993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CC00FF"/>
                </a:solidFill>
              </a:rPr>
              <a:t>Sn</a:t>
            </a:r>
            <a:r>
              <a:rPr lang="en-US" b="0">
                <a:solidFill>
                  <a:srgbClr val="000066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06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0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0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06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0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0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06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0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0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06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06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06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06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06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0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0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06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nimBg="1"/>
      <p:bldP spid="150535" grpId="0"/>
      <p:bldP spid="150536" grpId="0"/>
      <p:bldP spid="150653" grpId="0"/>
      <p:bldP spid="150654" grpId="0"/>
      <p:bldP spid="150655" grpId="0"/>
      <p:bldP spid="150656" grpId="0"/>
      <p:bldP spid="150657" grpId="0"/>
      <p:bldP spid="150658" grpId="0"/>
      <p:bldP spid="150659" grpId="0"/>
      <p:bldP spid="150660" grpId="0"/>
      <p:bldP spid="1506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9"/>
          <p:cNvSpPr>
            <a:spLocks noChangeArrowheads="1"/>
          </p:cNvSpPr>
          <p:nvPr/>
        </p:nvSpPr>
        <p:spPr bwMode="auto">
          <a:xfrm>
            <a:off x="1054100" y="327025"/>
            <a:ext cx="7242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Compounds Containing  Polyatomic Ions </a:t>
            </a:r>
          </a:p>
        </p:txBody>
      </p:sp>
      <p:sp>
        <p:nvSpPr>
          <p:cNvPr id="40963" name="Rectangle 10"/>
          <p:cNvSpPr>
            <a:spLocks noChangeArrowheads="1"/>
          </p:cNvSpPr>
          <p:nvPr/>
        </p:nvSpPr>
        <p:spPr bwMode="auto">
          <a:xfrm>
            <a:off x="830263" y="944563"/>
            <a:ext cx="30765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Insert name of ion</a:t>
            </a:r>
          </a:p>
          <a:p>
            <a:pPr algn="l"/>
            <a:r>
              <a:rPr lang="en-US" b="0"/>
              <a:t>where it should go</a:t>
            </a:r>
          </a:p>
          <a:p>
            <a:pPr algn="l"/>
            <a:r>
              <a:rPr lang="en-US" b="0"/>
              <a:t>in the compound’s</a:t>
            </a:r>
          </a:p>
          <a:p>
            <a:pPr algn="l"/>
            <a:r>
              <a:rPr lang="en-US" b="0"/>
              <a:t>name.</a:t>
            </a:r>
          </a:p>
        </p:txBody>
      </p:sp>
      <p:sp>
        <p:nvSpPr>
          <p:cNvPr id="40964" name="Rectangle 121"/>
          <p:cNvSpPr>
            <a:spLocks noChangeArrowheads="1"/>
          </p:cNvSpPr>
          <p:nvPr/>
        </p:nvSpPr>
        <p:spPr bwMode="auto">
          <a:xfrm>
            <a:off x="373063" y="2849563"/>
            <a:ext cx="1782762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But first...</a:t>
            </a:r>
            <a:r>
              <a:rPr lang="en-US"/>
              <a:t> </a:t>
            </a:r>
          </a:p>
        </p:txBody>
      </p:sp>
      <p:sp>
        <p:nvSpPr>
          <p:cNvPr id="40965" name="Rectangle 122"/>
          <p:cNvSpPr>
            <a:spLocks noChangeArrowheads="1"/>
          </p:cNvSpPr>
          <p:nvPr/>
        </p:nvSpPr>
        <p:spPr bwMode="auto">
          <a:xfrm>
            <a:off x="874713" y="3403600"/>
            <a:ext cx="751205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oxyanions</a:t>
            </a:r>
            <a:r>
              <a:rPr lang="en-US" b="0"/>
              <a:t>: polyatomic ions containing oxygen</a:t>
            </a:r>
            <a:r>
              <a:rPr lang="en-US"/>
              <a:t> </a:t>
            </a:r>
          </a:p>
        </p:txBody>
      </p:sp>
      <p:sp>
        <p:nvSpPr>
          <p:cNvPr id="40966" name="Rectangle 123"/>
          <p:cNvSpPr>
            <a:spLocks noChangeArrowheads="1"/>
          </p:cNvSpPr>
          <p:nvPr/>
        </p:nvSpPr>
        <p:spPr bwMode="auto">
          <a:xfrm>
            <a:off x="862013" y="4010025"/>
            <a:ext cx="4610100" cy="522288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“Most common” oxyanions:</a:t>
            </a:r>
            <a:r>
              <a:rPr lang="en-US"/>
              <a:t> </a:t>
            </a:r>
          </a:p>
        </p:txBody>
      </p:sp>
      <p:sp>
        <p:nvSpPr>
          <p:cNvPr id="40967" name="Rectangle 124"/>
          <p:cNvSpPr>
            <a:spLocks noChangeArrowheads="1"/>
          </p:cNvSpPr>
          <p:nvPr/>
        </p:nvSpPr>
        <p:spPr bwMode="auto">
          <a:xfrm>
            <a:off x="1506538" y="4564063"/>
            <a:ext cx="118427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BrO</a:t>
            </a:r>
            <a:r>
              <a:rPr lang="en-US" b="0" baseline="-25000"/>
              <a:t>3</a:t>
            </a:r>
            <a:r>
              <a:rPr lang="en-US" b="0" baseline="30000"/>
              <a:t>–</a:t>
            </a:r>
            <a:r>
              <a:rPr lang="en-US"/>
              <a:t> </a:t>
            </a:r>
          </a:p>
        </p:txBody>
      </p:sp>
      <p:sp>
        <p:nvSpPr>
          <p:cNvPr id="40968" name="Rectangle 125"/>
          <p:cNvSpPr>
            <a:spLocks noChangeArrowheads="1"/>
          </p:cNvSpPr>
          <p:nvPr/>
        </p:nvSpPr>
        <p:spPr bwMode="auto">
          <a:xfrm>
            <a:off x="1720850" y="5070475"/>
            <a:ext cx="947738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latin typeface="Times New Roman" pitchFamily="18" charset="0"/>
              </a:rPr>
              <a:t>I</a:t>
            </a:r>
            <a:r>
              <a:rPr lang="en-US" b="0"/>
              <a:t>O</a:t>
            </a:r>
            <a:r>
              <a:rPr lang="en-US" b="0" baseline="-25000"/>
              <a:t>3</a:t>
            </a:r>
            <a:r>
              <a:rPr lang="en-US" b="0" baseline="30000"/>
              <a:t>–</a:t>
            </a:r>
            <a:r>
              <a:rPr lang="en-US"/>
              <a:t> </a:t>
            </a:r>
          </a:p>
        </p:txBody>
      </p:sp>
      <p:sp>
        <p:nvSpPr>
          <p:cNvPr id="40969" name="Rectangle 126"/>
          <p:cNvSpPr>
            <a:spLocks noChangeArrowheads="1"/>
          </p:cNvSpPr>
          <p:nvPr/>
        </p:nvSpPr>
        <p:spPr bwMode="auto">
          <a:xfrm>
            <a:off x="1506538" y="5605463"/>
            <a:ext cx="116522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ClO</a:t>
            </a:r>
            <a:r>
              <a:rPr lang="en-US" b="0" baseline="-25000"/>
              <a:t>3</a:t>
            </a:r>
            <a:r>
              <a:rPr lang="en-US" b="0" baseline="30000"/>
              <a:t>–</a:t>
            </a:r>
            <a:r>
              <a:rPr lang="en-US"/>
              <a:t> </a:t>
            </a:r>
          </a:p>
        </p:txBody>
      </p:sp>
      <p:sp>
        <p:nvSpPr>
          <p:cNvPr id="40970" name="Rectangle 127"/>
          <p:cNvSpPr>
            <a:spLocks noChangeArrowheads="1"/>
          </p:cNvSpPr>
          <p:nvPr/>
        </p:nvSpPr>
        <p:spPr bwMode="auto">
          <a:xfrm>
            <a:off x="1549400" y="6154738"/>
            <a:ext cx="108585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NO</a:t>
            </a:r>
            <a:r>
              <a:rPr lang="en-US" b="0" baseline="-25000"/>
              <a:t>3</a:t>
            </a:r>
            <a:r>
              <a:rPr lang="en-US" b="0" baseline="30000"/>
              <a:t>–</a:t>
            </a:r>
            <a:r>
              <a:rPr lang="en-US"/>
              <a:t> </a:t>
            </a:r>
          </a:p>
        </p:txBody>
      </p:sp>
      <p:sp>
        <p:nvSpPr>
          <p:cNvPr id="40971" name="Rectangle 128"/>
          <p:cNvSpPr>
            <a:spLocks noChangeArrowheads="1"/>
          </p:cNvSpPr>
          <p:nvPr/>
        </p:nvSpPr>
        <p:spPr bwMode="auto">
          <a:xfrm>
            <a:off x="4997450" y="4564063"/>
            <a:ext cx="120015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PO</a:t>
            </a:r>
            <a:r>
              <a:rPr lang="en-US" b="0" baseline="-25000"/>
              <a:t>4</a:t>
            </a:r>
            <a:r>
              <a:rPr lang="en-US" b="0" baseline="30000"/>
              <a:t>3–</a:t>
            </a:r>
            <a:r>
              <a:rPr lang="en-US"/>
              <a:t> </a:t>
            </a:r>
          </a:p>
        </p:txBody>
      </p:sp>
      <p:sp>
        <p:nvSpPr>
          <p:cNvPr id="40972" name="Rectangle 129"/>
          <p:cNvSpPr>
            <a:spLocks noChangeArrowheads="1"/>
          </p:cNvSpPr>
          <p:nvPr/>
        </p:nvSpPr>
        <p:spPr bwMode="auto">
          <a:xfrm>
            <a:off x="4983163" y="5070475"/>
            <a:ext cx="120015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SO</a:t>
            </a:r>
            <a:r>
              <a:rPr lang="en-US" b="0" baseline="-25000"/>
              <a:t>4</a:t>
            </a:r>
            <a:r>
              <a:rPr lang="en-US" b="0" baseline="30000"/>
              <a:t>2–</a:t>
            </a:r>
            <a:r>
              <a:rPr lang="en-US"/>
              <a:t> </a:t>
            </a:r>
          </a:p>
        </p:txBody>
      </p:sp>
      <p:sp>
        <p:nvSpPr>
          <p:cNvPr id="40973" name="Rectangle 130"/>
          <p:cNvSpPr>
            <a:spLocks noChangeArrowheads="1"/>
          </p:cNvSpPr>
          <p:nvPr/>
        </p:nvSpPr>
        <p:spPr bwMode="auto">
          <a:xfrm>
            <a:off x="4997450" y="5605463"/>
            <a:ext cx="1220788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CO</a:t>
            </a:r>
            <a:r>
              <a:rPr lang="en-US" b="0" baseline="-25000"/>
              <a:t>3</a:t>
            </a:r>
            <a:r>
              <a:rPr lang="en-US" b="0" baseline="30000"/>
              <a:t>2–</a:t>
            </a:r>
            <a:r>
              <a:rPr lang="en-US"/>
              <a:t> </a:t>
            </a:r>
          </a:p>
        </p:txBody>
      </p:sp>
      <p:sp>
        <p:nvSpPr>
          <p:cNvPr id="43022" name="Rectangle 131"/>
          <p:cNvSpPr>
            <a:spLocks noChangeArrowheads="1"/>
          </p:cNvSpPr>
          <p:nvPr/>
        </p:nvSpPr>
        <p:spPr bwMode="auto">
          <a:xfrm>
            <a:off x="2654300" y="4564063"/>
            <a:ext cx="159067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bromate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023" name="Rectangle 132"/>
          <p:cNvSpPr>
            <a:spLocks noChangeArrowheads="1"/>
          </p:cNvSpPr>
          <p:nvPr/>
        </p:nvSpPr>
        <p:spPr bwMode="auto">
          <a:xfrm>
            <a:off x="2654300" y="5070475"/>
            <a:ext cx="125412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iodate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024" name="Rectangle 133"/>
          <p:cNvSpPr>
            <a:spLocks noChangeArrowheads="1"/>
          </p:cNvSpPr>
          <p:nvPr/>
        </p:nvSpPr>
        <p:spPr bwMode="auto">
          <a:xfrm>
            <a:off x="2654300" y="5605463"/>
            <a:ext cx="1452563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chlorate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025" name="Rectangle 134"/>
          <p:cNvSpPr>
            <a:spLocks noChangeArrowheads="1"/>
          </p:cNvSpPr>
          <p:nvPr/>
        </p:nvSpPr>
        <p:spPr bwMode="auto">
          <a:xfrm>
            <a:off x="2654300" y="6154738"/>
            <a:ext cx="117475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nitrate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026" name="Rectangle 135"/>
          <p:cNvSpPr>
            <a:spLocks noChangeArrowheads="1"/>
          </p:cNvSpPr>
          <p:nvPr/>
        </p:nvSpPr>
        <p:spPr bwMode="auto">
          <a:xfrm>
            <a:off x="6148388" y="4564063"/>
            <a:ext cx="1947862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phosphate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027" name="Rectangle 136"/>
          <p:cNvSpPr>
            <a:spLocks noChangeArrowheads="1"/>
          </p:cNvSpPr>
          <p:nvPr/>
        </p:nvSpPr>
        <p:spPr bwMode="auto">
          <a:xfrm>
            <a:off x="6134100" y="5070475"/>
            <a:ext cx="1331913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sulfate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3028" name="Rectangle 137"/>
          <p:cNvSpPr>
            <a:spLocks noChangeArrowheads="1"/>
          </p:cNvSpPr>
          <p:nvPr/>
        </p:nvSpPr>
        <p:spPr bwMode="auto">
          <a:xfrm>
            <a:off x="6148388" y="5605463"/>
            <a:ext cx="1868487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carbonate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40981" name="Group 130"/>
          <p:cNvGrpSpPr>
            <a:grpSpLocks/>
          </p:cNvGrpSpPr>
          <p:nvPr/>
        </p:nvGrpSpPr>
        <p:grpSpPr bwMode="auto">
          <a:xfrm>
            <a:off x="4370388" y="1300163"/>
            <a:ext cx="4322762" cy="1682750"/>
            <a:chOff x="1754406" y="331075"/>
            <a:chExt cx="5752774" cy="2237665"/>
          </a:xfrm>
        </p:grpSpPr>
        <p:sp>
          <p:nvSpPr>
            <p:cNvPr id="40982" name="Rectangle 10"/>
            <p:cNvSpPr>
              <a:spLocks noChangeArrowheads="1"/>
            </p:cNvSpPr>
            <p:nvPr/>
          </p:nvSpPr>
          <p:spPr bwMode="auto">
            <a:xfrm>
              <a:off x="2712768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Rectangle 11"/>
            <p:cNvSpPr>
              <a:spLocks noChangeArrowheads="1"/>
            </p:cNvSpPr>
            <p:nvPr/>
          </p:nvSpPr>
          <p:spPr bwMode="auto">
            <a:xfrm>
              <a:off x="3032656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Rectangle 12"/>
            <p:cNvSpPr>
              <a:spLocks noChangeArrowheads="1"/>
            </p:cNvSpPr>
            <p:nvPr/>
          </p:nvSpPr>
          <p:spPr bwMode="auto">
            <a:xfrm>
              <a:off x="3352542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Rectangle 13"/>
            <p:cNvSpPr>
              <a:spLocks noChangeArrowheads="1"/>
            </p:cNvSpPr>
            <p:nvPr/>
          </p:nvSpPr>
          <p:spPr bwMode="auto">
            <a:xfrm>
              <a:off x="3672429" y="1289888"/>
              <a:ext cx="3185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Rectangle 14"/>
            <p:cNvSpPr>
              <a:spLocks noChangeArrowheads="1"/>
            </p:cNvSpPr>
            <p:nvPr/>
          </p:nvSpPr>
          <p:spPr bwMode="auto">
            <a:xfrm>
              <a:off x="2074293" y="651114"/>
              <a:ext cx="319887" cy="191762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Rectangle 15"/>
            <p:cNvSpPr>
              <a:spLocks noChangeArrowheads="1"/>
            </p:cNvSpPr>
            <p:nvPr/>
          </p:nvSpPr>
          <p:spPr bwMode="auto">
            <a:xfrm>
              <a:off x="1754406" y="331075"/>
              <a:ext cx="319887" cy="223766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Rectangle 16"/>
            <p:cNvSpPr>
              <a:spLocks noChangeArrowheads="1"/>
            </p:cNvSpPr>
            <p:nvPr/>
          </p:nvSpPr>
          <p:spPr bwMode="auto">
            <a:xfrm>
              <a:off x="3991017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Rectangle 17"/>
            <p:cNvSpPr>
              <a:spLocks noChangeArrowheads="1"/>
            </p:cNvSpPr>
            <p:nvPr/>
          </p:nvSpPr>
          <p:spPr bwMode="auto">
            <a:xfrm>
              <a:off x="4310904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Rectangle 18"/>
            <p:cNvSpPr>
              <a:spLocks noChangeArrowheads="1"/>
            </p:cNvSpPr>
            <p:nvPr/>
          </p:nvSpPr>
          <p:spPr bwMode="auto">
            <a:xfrm>
              <a:off x="5270566" y="1289888"/>
              <a:ext cx="318587" cy="9588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Rectangle 19"/>
            <p:cNvSpPr>
              <a:spLocks noChangeArrowheads="1"/>
            </p:cNvSpPr>
            <p:nvPr/>
          </p:nvSpPr>
          <p:spPr bwMode="auto">
            <a:xfrm>
              <a:off x="5589154" y="651114"/>
              <a:ext cx="319887" cy="159758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Rectangle 20"/>
            <p:cNvSpPr>
              <a:spLocks noChangeArrowheads="1"/>
            </p:cNvSpPr>
            <p:nvPr/>
          </p:nvSpPr>
          <p:spPr bwMode="auto">
            <a:xfrm>
              <a:off x="5909041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Rectangle 21"/>
            <p:cNvSpPr>
              <a:spLocks noChangeArrowheads="1"/>
            </p:cNvSpPr>
            <p:nvPr/>
          </p:nvSpPr>
          <p:spPr bwMode="auto">
            <a:xfrm>
              <a:off x="6228927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Rectangle 22"/>
            <p:cNvSpPr>
              <a:spLocks noChangeArrowheads="1"/>
            </p:cNvSpPr>
            <p:nvPr/>
          </p:nvSpPr>
          <p:spPr bwMode="auto">
            <a:xfrm>
              <a:off x="6548815" y="651114"/>
              <a:ext cx="3185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Rectangle 23"/>
            <p:cNvSpPr>
              <a:spLocks noChangeArrowheads="1"/>
            </p:cNvSpPr>
            <p:nvPr/>
          </p:nvSpPr>
          <p:spPr bwMode="auto">
            <a:xfrm>
              <a:off x="6867402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Rectangle 24"/>
            <p:cNvSpPr>
              <a:spLocks noChangeArrowheads="1"/>
            </p:cNvSpPr>
            <p:nvPr/>
          </p:nvSpPr>
          <p:spPr bwMode="auto">
            <a:xfrm>
              <a:off x="7187290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Rectangle 25"/>
            <p:cNvSpPr>
              <a:spLocks noChangeArrowheads="1"/>
            </p:cNvSpPr>
            <p:nvPr/>
          </p:nvSpPr>
          <p:spPr bwMode="auto">
            <a:xfrm>
              <a:off x="4950679" y="1289888"/>
              <a:ext cx="319887" cy="9588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Rectangle 26"/>
            <p:cNvSpPr>
              <a:spLocks noChangeArrowheads="1"/>
            </p:cNvSpPr>
            <p:nvPr/>
          </p:nvSpPr>
          <p:spPr bwMode="auto">
            <a:xfrm>
              <a:off x="4630792" y="1289888"/>
              <a:ext cx="319887" cy="958813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Rectangle 27"/>
            <p:cNvSpPr>
              <a:spLocks noChangeArrowheads="1"/>
            </p:cNvSpPr>
            <p:nvPr/>
          </p:nvSpPr>
          <p:spPr bwMode="auto">
            <a:xfrm>
              <a:off x="2074293" y="1289888"/>
              <a:ext cx="5432884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Rectangle 28"/>
            <p:cNvSpPr>
              <a:spLocks noChangeArrowheads="1"/>
            </p:cNvSpPr>
            <p:nvPr/>
          </p:nvSpPr>
          <p:spPr bwMode="auto">
            <a:xfrm>
              <a:off x="1754406" y="1609927"/>
              <a:ext cx="5752771" cy="318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Rectangle 29"/>
            <p:cNvSpPr>
              <a:spLocks noChangeArrowheads="1"/>
            </p:cNvSpPr>
            <p:nvPr/>
          </p:nvSpPr>
          <p:spPr bwMode="auto">
            <a:xfrm>
              <a:off x="2074293" y="1928664"/>
              <a:ext cx="5432884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Rectangle 30"/>
            <p:cNvSpPr>
              <a:spLocks noChangeArrowheads="1"/>
            </p:cNvSpPr>
            <p:nvPr/>
          </p:nvSpPr>
          <p:spPr bwMode="auto">
            <a:xfrm>
              <a:off x="5589154" y="969851"/>
              <a:ext cx="1918023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Rectangle 31"/>
            <p:cNvSpPr>
              <a:spLocks noChangeArrowheads="1"/>
            </p:cNvSpPr>
            <p:nvPr/>
          </p:nvSpPr>
          <p:spPr bwMode="auto">
            <a:xfrm>
              <a:off x="1754406" y="331075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4" name="Rectangle 32"/>
            <p:cNvSpPr>
              <a:spLocks noChangeArrowheads="1"/>
            </p:cNvSpPr>
            <p:nvPr/>
          </p:nvSpPr>
          <p:spPr bwMode="auto">
            <a:xfrm>
              <a:off x="1754406" y="651114"/>
              <a:ext cx="639775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Rectangle 33"/>
            <p:cNvSpPr>
              <a:spLocks noChangeArrowheads="1"/>
            </p:cNvSpPr>
            <p:nvPr/>
          </p:nvSpPr>
          <p:spPr bwMode="auto">
            <a:xfrm>
              <a:off x="2394181" y="1289888"/>
              <a:ext cx="3185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Rectangle 34"/>
            <p:cNvSpPr>
              <a:spLocks noChangeArrowheads="1"/>
            </p:cNvSpPr>
            <p:nvPr/>
          </p:nvSpPr>
          <p:spPr bwMode="auto">
            <a:xfrm>
              <a:off x="1754406" y="1289888"/>
              <a:ext cx="319887" cy="127885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Rectangle 35"/>
            <p:cNvSpPr>
              <a:spLocks noChangeArrowheads="1"/>
            </p:cNvSpPr>
            <p:nvPr/>
          </p:nvSpPr>
          <p:spPr bwMode="auto">
            <a:xfrm>
              <a:off x="1754406" y="224870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8" name="Rectangle 36"/>
            <p:cNvSpPr>
              <a:spLocks noChangeArrowheads="1"/>
            </p:cNvSpPr>
            <p:nvPr/>
          </p:nvSpPr>
          <p:spPr bwMode="auto">
            <a:xfrm>
              <a:off x="7187290" y="331075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9" name="Rectangle 37"/>
            <p:cNvSpPr>
              <a:spLocks noChangeArrowheads="1"/>
            </p:cNvSpPr>
            <p:nvPr/>
          </p:nvSpPr>
          <p:spPr bwMode="auto">
            <a:xfrm>
              <a:off x="1754406" y="224870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Rectangle 38"/>
            <p:cNvSpPr>
              <a:spLocks noChangeArrowheads="1"/>
            </p:cNvSpPr>
            <p:nvPr/>
          </p:nvSpPr>
          <p:spPr bwMode="auto">
            <a:xfrm>
              <a:off x="2074293" y="224870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Rectangle 39"/>
            <p:cNvSpPr>
              <a:spLocks noChangeArrowheads="1"/>
            </p:cNvSpPr>
            <p:nvPr/>
          </p:nvSpPr>
          <p:spPr bwMode="auto">
            <a:xfrm>
              <a:off x="2074293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Rectangle 40"/>
            <p:cNvSpPr>
              <a:spLocks noChangeArrowheads="1"/>
            </p:cNvSpPr>
            <p:nvPr/>
          </p:nvSpPr>
          <p:spPr bwMode="auto">
            <a:xfrm>
              <a:off x="1754406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Rectangle 41"/>
            <p:cNvSpPr>
              <a:spLocks noChangeArrowheads="1"/>
            </p:cNvSpPr>
            <p:nvPr/>
          </p:nvSpPr>
          <p:spPr bwMode="auto">
            <a:xfrm>
              <a:off x="2074293" y="1289888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4" name="Rectangle 42"/>
            <p:cNvSpPr>
              <a:spLocks noChangeArrowheads="1"/>
            </p:cNvSpPr>
            <p:nvPr/>
          </p:nvSpPr>
          <p:spPr bwMode="auto">
            <a:xfrm>
              <a:off x="1754406" y="96985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5" name="Rectangle 43"/>
            <p:cNvSpPr>
              <a:spLocks noChangeArrowheads="1"/>
            </p:cNvSpPr>
            <p:nvPr/>
          </p:nvSpPr>
          <p:spPr bwMode="auto">
            <a:xfrm>
              <a:off x="2074293" y="651114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6" name="Rectangle 44"/>
            <p:cNvSpPr>
              <a:spLocks noChangeArrowheads="1"/>
            </p:cNvSpPr>
            <p:nvPr/>
          </p:nvSpPr>
          <p:spPr bwMode="auto">
            <a:xfrm>
              <a:off x="1754406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7" name="Rectangle 45"/>
            <p:cNvSpPr>
              <a:spLocks noChangeArrowheads="1"/>
            </p:cNvSpPr>
            <p:nvPr/>
          </p:nvSpPr>
          <p:spPr bwMode="auto">
            <a:xfrm>
              <a:off x="2074293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8" name="Rectangle 46"/>
            <p:cNvSpPr>
              <a:spLocks noChangeArrowheads="1"/>
            </p:cNvSpPr>
            <p:nvPr/>
          </p:nvSpPr>
          <p:spPr bwMode="auto">
            <a:xfrm>
              <a:off x="1754406" y="1289888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Rectangle 47"/>
            <p:cNvSpPr>
              <a:spLocks noChangeArrowheads="1"/>
            </p:cNvSpPr>
            <p:nvPr/>
          </p:nvSpPr>
          <p:spPr bwMode="auto">
            <a:xfrm>
              <a:off x="2074293" y="96985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0" name="Rectangle 48"/>
            <p:cNvSpPr>
              <a:spLocks noChangeArrowheads="1"/>
            </p:cNvSpPr>
            <p:nvPr/>
          </p:nvSpPr>
          <p:spPr bwMode="auto">
            <a:xfrm>
              <a:off x="1754406" y="651114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1" name="Rectangle 49"/>
            <p:cNvSpPr>
              <a:spLocks noChangeArrowheads="1"/>
            </p:cNvSpPr>
            <p:nvPr/>
          </p:nvSpPr>
          <p:spPr bwMode="auto">
            <a:xfrm>
              <a:off x="5589154" y="651114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Rectangle 50"/>
            <p:cNvSpPr>
              <a:spLocks noChangeArrowheads="1"/>
            </p:cNvSpPr>
            <p:nvPr/>
          </p:nvSpPr>
          <p:spPr bwMode="auto">
            <a:xfrm>
              <a:off x="5589154" y="96985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Rectangle 51"/>
            <p:cNvSpPr>
              <a:spLocks noChangeArrowheads="1"/>
            </p:cNvSpPr>
            <p:nvPr/>
          </p:nvSpPr>
          <p:spPr bwMode="auto">
            <a:xfrm>
              <a:off x="5909041" y="969851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4" name="Rectangle 52"/>
            <p:cNvSpPr>
              <a:spLocks noChangeArrowheads="1"/>
            </p:cNvSpPr>
            <p:nvPr/>
          </p:nvSpPr>
          <p:spPr bwMode="auto">
            <a:xfrm>
              <a:off x="5589154" y="1289888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5" name="Rectangle 53"/>
            <p:cNvSpPr>
              <a:spLocks noChangeArrowheads="1"/>
            </p:cNvSpPr>
            <p:nvPr/>
          </p:nvSpPr>
          <p:spPr bwMode="auto">
            <a:xfrm>
              <a:off x="5589154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Rectangle 54"/>
            <p:cNvSpPr>
              <a:spLocks noChangeArrowheads="1"/>
            </p:cNvSpPr>
            <p:nvPr/>
          </p:nvSpPr>
          <p:spPr bwMode="auto">
            <a:xfrm>
              <a:off x="5589154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Rectangle 55"/>
            <p:cNvSpPr>
              <a:spLocks noChangeArrowheads="1"/>
            </p:cNvSpPr>
            <p:nvPr/>
          </p:nvSpPr>
          <p:spPr bwMode="auto">
            <a:xfrm>
              <a:off x="5909041" y="1289888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Rectangle 56"/>
            <p:cNvSpPr>
              <a:spLocks noChangeArrowheads="1"/>
            </p:cNvSpPr>
            <p:nvPr/>
          </p:nvSpPr>
          <p:spPr bwMode="auto">
            <a:xfrm>
              <a:off x="5909041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9" name="Rectangle 57"/>
            <p:cNvSpPr>
              <a:spLocks noChangeArrowheads="1"/>
            </p:cNvSpPr>
            <p:nvPr/>
          </p:nvSpPr>
          <p:spPr bwMode="auto">
            <a:xfrm>
              <a:off x="5909041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0" name="Rectangle 58"/>
            <p:cNvSpPr>
              <a:spLocks noChangeArrowheads="1"/>
            </p:cNvSpPr>
            <p:nvPr/>
          </p:nvSpPr>
          <p:spPr bwMode="auto">
            <a:xfrm>
              <a:off x="6228927" y="1289888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Rectangle 59"/>
            <p:cNvSpPr>
              <a:spLocks noChangeArrowheads="1"/>
            </p:cNvSpPr>
            <p:nvPr/>
          </p:nvSpPr>
          <p:spPr bwMode="auto">
            <a:xfrm>
              <a:off x="6228927" y="1609927"/>
              <a:ext cx="319887" cy="318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2" name="Rectangle 60"/>
            <p:cNvSpPr>
              <a:spLocks noChangeArrowheads="1"/>
            </p:cNvSpPr>
            <p:nvPr/>
          </p:nvSpPr>
          <p:spPr bwMode="auto">
            <a:xfrm>
              <a:off x="6228927" y="1928664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33" name="Group 61"/>
            <p:cNvGrpSpPr>
              <a:grpSpLocks/>
            </p:cNvGrpSpPr>
            <p:nvPr/>
          </p:nvGrpSpPr>
          <p:grpSpPr bwMode="auto">
            <a:xfrm>
              <a:off x="1754407" y="331071"/>
              <a:ext cx="5752783" cy="1917626"/>
              <a:chOff x="727" y="2262"/>
              <a:chExt cx="4424" cy="1474"/>
            </a:xfrm>
          </p:grpSpPr>
          <p:sp>
            <p:nvSpPr>
              <p:cNvPr id="41074" name="Rectangle 62"/>
              <p:cNvSpPr>
                <a:spLocks noChangeArrowheads="1"/>
              </p:cNvSpPr>
              <p:nvPr/>
            </p:nvSpPr>
            <p:spPr bwMode="auto">
              <a:xfrm>
                <a:off x="727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5" name="Rectangle 63"/>
              <p:cNvSpPr>
                <a:spLocks noChangeArrowheads="1"/>
              </p:cNvSpPr>
              <p:nvPr/>
            </p:nvSpPr>
            <p:spPr bwMode="auto">
              <a:xfrm>
                <a:off x="4905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6" name="Rectangle 64"/>
              <p:cNvSpPr>
                <a:spLocks noChangeArrowheads="1"/>
              </p:cNvSpPr>
              <p:nvPr/>
            </p:nvSpPr>
            <p:spPr bwMode="auto">
              <a:xfrm>
                <a:off x="3922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7" name="Rectangle 65"/>
              <p:cNvSpPr>
                <a:spLocks noChangeArrowheads="1"/>
              </p:cNvSpPr>
              <p:nvPr/>
            </p:nvSpPr>
            <p:spPr bwMode="auto">
              <a:xfrm>
                <a:off x="4168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8" name="Rectangle 66"/>
              <p:cNvSpPr>
                <a:spLocks noChangeArrowheads="1"/>
              </p:cNvSpPr>
              <p:nvPr/>
            </p:nvSpPr>
            <p:spPr bwMode="auto">
              <a:xfrm>
                <a:off x="4414" y="2508"/>
                <a:ext cx="245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9" name="Rectangle 67"/>
              <p:cNvSpPr>
                <a:spLocks noChangeArrowheads="1"/>
              </p:cNvSpPr>
              <p:nvPr/>
            </p:nvSpPr>
            <p:spPr bwMode="auto">
              <a:xfrm>
                <a:off x="4168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0" name="Rectangle 68"/>
              <p:cNvSpPr>
                <a:spLocks noChangeArrowheads="1"/>
              </p:cNvSpPr>
              <p:nvPr/>
            </p:nvSpPr>
            <p:spPr bwMode="auto">
              <a:xfrm>
                <a:off x="4905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1" name="Rectangle 69"/>
              <p:cNvSpPr>
                <a:spLocks noChangeArrowheads="1"/>
              </p:cNvSpPr>
              <p:nvPr/>
            </p:nvSpPr>
            <p:spPr bwMode="auto">
              <a:xfrm>
                <a:off x="4905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2" name="Rectangle 70"/>
              <p:cNvSpPr>
                <a:spLocks noChangeArrowheads="1"/>
              </p:cNvSpPr>
              <p:nvPr/>
            </p:nvSpPr>
            <p:spPr bwMode="auto">
              <a:xfrm>
                <a:off x="4905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3" name="Rectangle 71"/>
              <p:cNvSpPr>
                <a:spLocks noChangeArrowheads="1"/>
              </p:cNvSpPr>
              <p:nvPr/>
            </p:nvSpPr>
            <p:spPr bwMode="auto">
              <a:xfrm>
                <a:off x="4905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4" name="Rectangle 72"/>
              <p:cNvSpPr>
                <a:spLocks noChangeArrowheads="1"/>
              </p:cNvSpPr>
              <p:nvPr/>
            </p:nvSpPr>
            <p:spPr bwMode="auto">
              <a:xfrm>
                <a:off x="4905" y="3490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5" name="Rectangle 73"/>
              <p:cNvSpPr>
                <a:spLocks noChangeArrowheads="1"/>
              </p:cNvSpPr>
              <p:nvPr/>
            </p:nvSpPr>
            <p:spPr bwMode="auto">
              <a:xfrm>
                <a:off x="4659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6" name="Rectangle 74"/>
              <p:cNvSpPr>
                <a:spLocks noChangeArrowheads="1"/>
              </p:cNvSpPr>
              <p:nvPr/>
            </p:nvSpPr>
            <p:spPr bwMode="auto">
              <a:xfrm>
                <a:off x="4659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7" name="Rectangle 75"/>
              <p:cNvSpPr>
                <a:spLocks noChangeArrowheads="1"/>
              </p:cNvSpPr>
              <p:nvPr/>
            </p:nvSpPr>
            <p:spPr bwMode="auto">
              <a:xfrm>
                <a:off x="4414" y="2753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8" name="Rectangle 76"/>
              <p:cNvSpPr>
                <a:spLocks noChangeArrowheads="1"/>
              </p:cNvSpPr>
              <p:nvPr/>
            </p:nvSpPr>
            <p:spPr bwMode="auto">
              <a:xfrm>
                <a:off x="4659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9" name="Rectangle 77"/>
              <p:cNvSpPr>
                <a:spLocks noChangeArrowheads="1"/>
              </p:cNvSpPr>
              <p:nvPr/>
            </p:nvSpPr>
            <p:spPr bwMode="auto">
              <a:xfrm>
                <a:off x="4414" y="2999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0" name="Rectangle 78"/>
              <p:cNvSpPr>
                <a:spLocks noChangeArrowheads="1"/>
              </p:cNvSpPr>
              <p:nvPr/>
            </p:nvSpPr>
            <p:spPr bwMode="auto">
              <a:xfrm>
                <a:off x="4659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34" name="Rectangle 79"/>
            <p:cNvSpPr>
              <a:spLocks noChangeArrowheads="1"/>
            </p:cNvSpPr>
            <p:nvPr/>
          </p:nvSpPr>
          <p:spPr bwMode="auto">
            <a:xfrm>
              <a:off x="6867402" y="1928664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5" name="Rectangle 80"/>
            <p:cNvSpPr>
              <a:spLocks noChangeArrowheads="1"/>
            </p:cNvSpPr>
            <p:nvPr/>
          </p:nvSpPr>
          <p:spPr bwMode="auto">
            <a:xfrm>
              <a:off x="6548815" y="1609927"/>
              <a:ext cx="318587" cy="318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6" name="Rectangle 81"/>
            <p:cNvSpPr>
              <a:spLocks noChangeArrowheads="1"/>
            </p:cNvSpPr>
            <p:nvPr/>
          </p:nvSpPr>
          <p:spPr bwMode="auto">
            <a:xfrm>
              <a:off x="6548815" y="1928664"/>
              <a:ext cx="3185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7" name="Rectangle 82"/>
            <p:cNvSpPr>
              <a:spLocks noChangeArrowheads="1"/>
            </p:cNvSpPr>
            <p:nvPr/>
          </p:nvSpPr>
          <p:spPr bwMode="auto">
            <a:xfrm>
              <a:off x="5270566" y="1289888"/>
              <a:ext cx="3185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8" name="Rectangle 83"/>
            <p:cNvSpPr>
              <a:spLocks noChangeArrowheads="1"/>
            </p:cNvSpPr>
            <p:nvPr/>
          </p:nvSpPr>
          <p:spPr bwMode="auto">
            <a:xfrm>
              <a:off x="5270566" y="1609927"/>
              <a:ext cx="3185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9" name="Rectangle 84"/>
            <p:cNvSpPr>
              <a:spLocks noChangeArrowheads="1"/>
            </p:cNvSpPr>
            <p:nvPr/>
          </p:nvSpPr>
          <p:spPr bwMode="auto">
            <a:xfrm>
              <a:off x="5270566" y="1928664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0" name="Rectangle 85"/>
            <p:cNvSpPr>
              <a:spLocks noChangeArrowheads="1"/>
            </p:cNvSpPr>
            <p:nvPr/>
          </p:nvSpPr>
          <p:spPr bwMode="auto">
            <a:xfrm>
              <a:off x="4950679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1" name="Rectangle 86"/>
            <p:cNvSpPr>
              <a:spLocks noChangeArrowheads="1"/>
            </p:cNvSpPr>
            <p:nvPr/>
          </p:nvSpPr>
          <p:spPr bwMode="auto">
            <a:xfrm>
              <a:off x="4950679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2" name="Rectangle 87"/>
            <p:cNvSpPr>
              <a:spLocks noChangeArrowheads="1"/>
            </p:cNvSpPr>
            <p:nvPr/>
          </p:nvSpPr>
          <p:spPr bwMode="auto">
            <a:xfrm>
              <a:off x="4950679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3" name="Rectangle 88"/>
            <p:cNvSpPr>
              <a:spLocks noChangeArrowheads="1"/>
            </p:cNvSpPr>
            <p:nvPr/>
          </p:nvSpPr>
          <p:spPr bwMode="auto">
            <a:xfrm>
              <a:off x="4630792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4" name="Rectangle 89"/>
            <p:cNvSpPr>
              <a:spLocks noChangeArrowheads="1"/>
            </p:cNvSpPr>
            <p:nvPr/>
          </p:nvSpPr>
          <p:spPr bwMode="auto">
            <a:xfrm>
              <a:off x="4630792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5" name="Rectangle 90"/>
            <p:cNvSpPr>
              <a:spLocks noChangeArrowheads="1"/>
            </p:cNvSpPr>
            <p:nvPr/>
          </p:nvSpPr>
          <p:spPr bwMode="auto">
            <a:xfrm>
              <a:off x="4630792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6" name="Rectangle 91"/>
            <p:cNvSpPr>
              <a:spLocks noChangeArrowheads="1"/>
            </p:cNvSpPr>
            <p:nvPr/>
          </p:nvSpPr>
          <p:spPr bwMode="auto">
            <a:xfrm>
              <a:off x="2394181" y="1289888"/>
              <a:ext cx="3185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7" name="Rectangle 92"/>
            <p:cNvSpPr>
              <a:spLocks noChangeArrowheads="1"/>
            </p:cNvSpPr>
            <p:nvPr/>
          </p:nvSpPr>
          <p:spPr bwMode="auto">
            <a:xfrm>
              <a:off x="2394181" y="1609927"/>
              <a:ext cx="3185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8" name="Rectangle 93"/>
            <p:cNvSpPr>
              <a:spLocks noChangeArrowheads="1"/>
            </p:cNvSpPr>
            <p:nvPr/>
          </p:nvSpPr>
          <p:spPr bwMode="auto">
            <a:xfrm>
              <a:off x="2394181" y="1928664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9" name="Rectangle 94"/>
            <p:cNvSpPr>
              <a:spLocks noChangeArrowheads="1"/>
            </p:cNvSpPr>
            <p:nvPr/>
          </p:nvSpPr>
          <p:spPr bwMode="auto">
            <a:xfrm>
              <a:off x="2394181" y="2248701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0" name="Rectangle 95"/>
            <p:cNvSpPr>
              <a:spLocks noChangeArrowheads="1"/>
            </p:cNvSpPr>
            <p:nvPr/>
          </p:nvSpPr>
          <p:spPr bwMode="auto">
            <a:xfrm>
              <a:off x="2712768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1" name="Rectangle 96"/>
            <p:cNvSpPr>
              <a:spLocks noChangeArrowheads="1"/>
            </p:cNvSpPr>
            <p:nvPr/>
          </p:nvSpPr>
          <p:spPr bwMode="auto">
            <a:xfrm>
              <a:off x="2712768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2" name="Rectangle 97"/>
            <p:cNvSpPr>
              <a:spLocks noChangeArrowheads="1"/>
            </p:cNvSpPr>
            <p:nvPr/>
          </p:nvSpPr>
          <p:spPr bwMode="auto">
            <a:xfrm>
              <a:off x="2712768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3" name="Rectangle 98"/>
            <p:cNvSpPr>
              <a:spLocks noChangeArrowheads="1"/>
            </p:cNvSpPr>
            <p:nvPr/>
          </p:nvSpPr>
          <p:spPr bwMode="auto">
            <a:xfrm>
              <a:off x="2712768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4" name="Rectangle 99"/>
            <p:cNvSpPr>
              <a:spLocks noChangeArrowheads="1"/>
            </p:cNvSpPr>
            <p:nvPr/>
          </p:nvSpPr>
          <p:spPr bwMode="auto">
            <a:xfrm>
              <a:off x="3032656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5" name="Rectangle 100"/>
            <p:cNvSpPr>
              <a:spLocks noChangeArrowheads="1"/>
            </p:cNvSpPr>
            <p:nvPr/>
          </p:nvSpPr>
          <p:spPr bwMode="auto">
            <a:xfrm>
              <a:off x="3032656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6" name="Rectangle 101"/>
            <p:cNvSpPr>
              <a:spLocks noChangeArrowheads="1"/>
            </p:cNvSpPr>
            <p:nvPr/>
          </p:nvSpPr>
          <p:spPr bwMode="auto">
            <a:xfrm>
              <a:off x="3032656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7" name="Rectangle 102"/>
            <p:cNvSpPr>
              <a:spLocks noChangeArrowheads="1"/>
            </p:cNvSpPr>
            <p:nvPr/>
          </p:nvSpPr>
          <p:spPr bwMode="auto">
            <a:xfrm>
              <a:off x="3032656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8" name="Rectangle 103"/>
            <p:cNvSpPr>
              <a:spLocks noChangeArrowheads="1"/>
            </p:cNvSpPr>
            <p:nvPr/>
          </p:nvSpPr>
          <p:spPr bwMode="auto">
            <a:xfrm>
              <a:off x="3352542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9" name="Rectangle 104"/>
            <p:cNvSpPr>
              <a:spLocks noChangeArrowheads="1"/>
            </p:cNvSpPr>
            <p:nvPr/>
          </p:nvSpPr>
          <p:spPr bwMode="auto">
            <a:xfrm>
              <a:off x="3352542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0" name="Rectangle 105"/>
            <p:cNvSpPr>
              <a:spLocks noChangeArrowheads="1"/>
            </p:cNvSpPr>
            <p:nvPr/>
          </p:nvSpPr>
          <p:spPr bwMode="auto">
            <a:xfrm>
              <a:off x="3352542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1" name="Rectangle 106"/>
            <p:cNvSpPr>
              <a:spLocks noChangeArrowheads="1"/>
            </p:cNvSpPr>
            <p:nvPr/>
          </p:nvSpPr>
          <p:spPr bwMode="auto">
            <a:xfrm>
              <a:off x="3352542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2" name="Rectangle 107"/>
            <p:cNvSpPr>
              <a:spLocks noChangeArrowheads="1"/>
            </p:cNvSpPr>
            <p:nvPr/>
          </p:nvSpPr>
          <p:spPr bwMode="auto">
            <a:xfrm>
              <a:off x="3672429" y="1289888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3" name="Rectangle 108"/>
            <p:cNvSpPr>
              <a:spLocks noChangeArrowheads="1"/>
            </p:cNvSpPr>
            <p:nvPr/>
          </p:nvSpPr>
          <p:spPr bwMode="auto">
            <a:xfrm>
              <a:off x="3672429" y="1609927"/>
              <a:ext cx="3185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4" name="Rectangle 109"/>
            <p:cNvSpPr>
              <a:spLocks noChangeArrowheads="1"/>
            </p:cNvSpPr>
            <p:nvPr/>
          </p:nvSpPr>
          <p:spPr bwMode="auto">
            <a:xfrm>
              <a:off x="3672429" y="1928664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5" name="Rectangle 110"/>
            <p:cNvSpPr>
              <a:spLocks noChangeArrowheads="1"/>
            </p:cNvSpPr>
            <p:nvPr/>
          </p:nvSpPr>
          <p:spPr bwMode="auto">
            <a:xfrm>
              <a:off x="3672429" y="2248701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6" name="Rectangle 111"/>
            <p:cNvSpPr>
              <a:spLocks noChangeArrowheads="1"/>
            </p:cNvSpPr>
            <p:nvPr/>
          </p:nvSpPr>
          <p:spPr bwMode="auto">
            <a:xfrm>
              <a:off x="3991017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7" name="Rectangle 112"/>
            <p:cNvSpPr>
              <a:spLocks noChangeArrowheads="1"/>
            </p:cNvSpPr>
            <p:nvPr/>
          </p:nvSpPr>
          <p:spPr bwMode="auto">
            <a:xfrm>
              <a:off x="3991017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8" name="Rectangle 113"/>
            <p:cNvSpPr>
              <a:spLocks noChangeArrowheads="1"/>
            </p:cNvSpPr>
            <p:nvPr/>
          </p:nvSpPr>
          <p:spPr bwMode="auto">
            <a:xfrm>
              <a:off x="3991017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9" name="Rectangle 114"/>
            <p:cNvSpPr>
              <a:spLocks noChangeArrowheads="1"/>
            </p:cNvSpPr>
            <p:nvPr/>
          </p:nvSpPr>
          <p:spPr bwMode="auto">
            <a:xfrm>
              <a:off x="3991017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0" name="Rectangle 115"/>
            <p:cNvSpPr>
              <a:spLocks noChangeArrowheads="1"/>
            </p:cNvSpPr>
            <p:nvPr/>
          </p:nvSpPr>
          <p:spPr bwMode="auto">
            <a:xfrm>
              <a:off x="4310904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1" name="Rectangle 116"/>
            <p:cNvSpPr>
              <a:spLocks noChangeArrowheads="1"/>
            </p:cNvSpPr>
            <p:nvPr/>
          </p:nvSpPr>
          <p:spPr bwMode="auto">
            <a:xfrm>
              <a:off x="4310904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2" name="Rectangle 117"/>
            <p:cNvSpPr>
              <a:spLocks noChangeArrowheads="1"/>
            </p:cNvSpPr>
            <p:nvPr/>
          </p:nvSpPr>
          <p:spPr bwMode="auto">
            <a:xfrm>
              <a:off x="4310904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3" name="Rectangle 118"/>
            <p:cNvSpPr>
              <a:spLocks noChangeArrowheads="1"/>
            </p:cNvSpPr>
            <p:nvPr/>
          </p:nvSpPr>
          <p:spPr bwMode="auto">
            <a:xfrm>
              <a:off x="4310904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2" grpId="0"/>
      <p:bldP spid="43023" grpId="0"/>
      <p:bldP spid="43024" grpId="0"/>
      <p:bldP spid="43025" grpId="0"/>
      <p:bldP spid="43026" grpId="0"/>
      <p:bldP spid="43027" grpId="0"/>
      <p:bldP spid="430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ChangeArrowheads="1"/>
          </p:cNvSpPr>
          <p:nvPr/>
        </p:nvSpPr>
        <p:spPr bwMode="auto">
          <a:xfrm>
            <a:off x="387350" y="1458913"/>
            <a:ext cx="8397875" cy="954087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If an oxyanion differs from the above by the # of O</a:t>
            </a:r>
          </a:p>
          <a:p>
            <a:pPr algn="l"/>
            <a:r>
              <a:rPr lang="en-US" b="0"/>
              <a:t>atoms, the name changes are as follows: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2838450" y="3054350"/>
            <a:ext cx="457200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one more O = per_____ate</a:t>
            </a:r>
            <a:r>
              <a:rPr lang="en-US"/>
              <a:t> </a:t>
            </a: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823913" y="3649663"/>
            <a:ext cx="599122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“most common” # of O = _____ate</a:t>
            </a: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2806700" y="4286250"/>
            <a:ext cx="3995738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one fewer O = _____ite</a:t>
            </a:r>
            <a:r>
              <a:rPr lang="en-US"/>
              <a:t> </a:t>
            </a: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2720975" y="4897438"/>
            <a:ext cx="482600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 </a:t>
            </a:r>
            <a:r>
              <a:rPr lang="en-US" b="0"/>
              <a:t>two fewer O = hypo_____ite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4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3" grpId="0"/>
      <p:bldP spid="154634" grpId="0"/>
      <p:bldP spid="1546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501650" y="4554538"/>
            <a:ext cx="3294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dirty="0"/>
              <a:t>ammonium chlorite</a:t>
            </a:r>
            <a:r>
              <a:rPr lang="en-US" dirty="0"/>
              <a:t> 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482600" y="3249613"/>
            <a:ext cx="2381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iron(III) nitrite</a:t>
            </a:r>
            <a:r>
              <a:rPr lang="en-US"/>
              <a:t> 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503238" y="5791200"/>
            <a:ext cx="3692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lead(II) permanganate</a:t>
            </a:r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6751638" y="3216275"/>
            <a:ext cx="1885950" cy="3119438"/>
          </a:xfrm>
          <a:prstGeom prst="rect">
            <a:avLst/>
          </a:prstGeom>
          <a:solidFill>
            <a:srgbClr val="61F3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016" name="Rectangle 6"/>
          <p:cNvSpPr>
            <a:spLocks noChangeArrowheads="1"/>
          </p:cNvSpPr>
          <p:nvPr/>
        </p:nvSpPr>
        <p:spPr bwMode="auto">
          <a:xfrm>
            <a:off x="828675" y="1630363"/>
            <a:ext cx="2676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i="1" dirty="0"/>
              <a:t>Write formulas:</a:t>
            </a:r>
            <a:r>
              <a:rPr lang="en-US" i="1" dirty="0"/>
              <a:t> 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496888" y="3900488"/>
            <a:ext cx="379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ammonium phosphide</a:t>
            </a:r>
            <a:r>
              <a:rPr lang="en-US"/>
              <a:t> 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503238" y="5165725"/>
            <a:ext cx="2679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zinc phosphate</a:t>
            </a:r>
            <a:r>
              <a:rPr lang="en-US"/>
              <a:t> </a:t>
            </a:r>
          </a:p>
        </p:txBody>
      </p:sp>
      <p:sp>
        <p:nvSpPr>
          <p:cNvPr id="153727" name="Rectangle 127"/>
          <p:cNvSpPr>
            <a:spLocks noChangeArrowheads="1"/>
          </p:cNvSpPr>
          <p:nvPr/>
        </p:nvSpPr>
        <p:spPr bwMode="auto">
          <a:xfrm>
            <a:off x="4437063" y="3251200"/>
            <a:ext cx="974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Fe</a:t>
            </a:r>
            <a:r>
              <a:rPr lang="en-US" b="0" baseline="30000">
                <a:solidFill>
                  <a:schemeClr val="tx1"/>
                </a:solidFill>
              </a:rPr>
              <a:t>3+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728" name="Rectangle 128"/>
          <p:cNvSpPr>
            <a:spLocks noChangeArrowheads="1"/>
          </p:cNvSpPr>
          <p:nvPr/>
        </p:nvSpPr>
        <p:spPr bwMode="auto">
          <a:xfrm>
            <a:off x="5424488" y="3252788"/>
            <a:ext cx="108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NO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 baseline="30000">
                <a:solidFill>
                  <a:schemeClr val="tx1"/>
                </a:solidFill>
              </a:rPr>
              <a:t>–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729" name="Rectangle 129"/>
          <p:cNvSpPr>
            <a:spLocks noChangeArrowheads="1"/>
          </p:cNvSpPr>
          <p:nvPr/>
        </p:nvSpPr>
        <p:spPr bwMode="auto">
          <a:xfrm>
            <a:off x="6759575" y="3252788"/>
            <a:ext cx="1739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Fe(NO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)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730" name="Rectangle 130"/>
          <p:cNvSpPr>
            <a:spLocks noChangeArrowheads="1"/>
          </p:cNvSpPr>
          <p:nvPr/>
        </p:nvSpPr>
        <p:spPr bwMode="auto">
          <a:xfrm>
            <a:off x="4440238" y="3908425"/>
            <a:ext cx="1073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NH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r>
              <a:rPr lang="en-US" b="0" baseline="30000">
                <a:solidFill>
                  <a:schemeClr val="tx1"/>
                </a:solidFill>
              </a:rPr>
              <a:t>+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731" name="Rectangle 131"/>
          <p:cNvSpPr>
            <a:spLocks noChangeArrowheads="1"/>
          </p:cNvSpPr>
          <p:nvPr/>
        </p:nvSpPr>
        <p:spPr bwMode="auto">
          <a:xfrm>
            <a:off x="4440238" y="4546600"/>
            <a:ext cx="1073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NH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r>
              <a:rPr lang="en-US" b="0" baseline="30000">
                <a:solidFill>
                  <a:schemeClr val="tx1"/>
                </a:solidFill>
              </a:rPr>
              <a:t>+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732" name="Rectangle 132"/>
          <p:cNvSpPr>
            <a:spLocks noChangeArrowheads="1"/>
          </p:cNvSpPr>
          <p:nvPr/>
        </p:nvSpPr>
        <p:spPr bwMode="auto">
          <a:xfrm>
            <a:off x="5424488" y="3908425"/>
            <a:ext cx="788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P</a:t>
            </a:r>
            <a:r>
              <a:rPr lang="en-US" b="0" baseline="30000">
                <a:solidFill>
                  <a:schemeClr val="tx1"/>
                </a:solidFill>
              </a:rPr>
              <a:t>3–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733" name="Rectangle 133"/>
          <p:cNvSpPr>
            <a:spLocks noChangeArrowheads="1"/>
          </p:cNvSpPr>
          <p:nvPr/>
        </p:nvSpPr>
        <p:spPr bwMode="auto">
          <a:xfrm>
            <a:off x="6762750" y="3905250"/>
            <a:ext cx="1541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(NH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r>
              <a:rPr lang="en-US" b="0">
                <a:solidFill>
                  <a:schemeClr val="tx1"/>
                </a:solidFill>
              </a:rPr>
              <a:t>)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  <a:r>
              <a:rPr lang="en-US" b="0">
                <a:solidFill>
                  <a:schemeClr val="tx1"/>
                </a:solidFill>
              </a:rPr>
              <a:t>P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734" name="Rectangle 134"/>
          <p:cNvSpPr>
            <a:spLocks noChangeArrowheads="1"/>
          </p:cNvSpPr>
          <p:nvPr/>
        </p:nvSpPr>
        <p:spPr bwMode="auto">
          <a:xfrm>
            <a:off x="5441950" y="4545013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ClO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 baseline="30000">
                <a:solidFill>
                  <a:schemeClr val="tx1"/>
                </a:solidFill>
              </a:rPr>
              <a:t>–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735" name="Rectangle 135"/>
          <p:cNvSpPr>
            <a:spLocks noChangeArrowheads="1"/>
          </p:cNvSpPr>
          <p:nvPr/>
        </p:nvSpPr>
        <p:spPr bwMode="auto">
          <a:xfrm>
            <a:off x="6764338" y="4543425"/>
            <a:ext cx="1679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NH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r>
              <a:rPr lang="en-US" b="0">
                <a:solidFill>
                  <a:schemeClr val="tx1"/>
                </a:solidFill>
              </a:rPr>
              <a:t>ClO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736" name="Rectangle 136"/>
          <p:cNvSpPr>
            <a:spLocks noChangeArrowheads="1"/>
          </p:cNvSpPr>
          <p:nvPr/>
        </p:nvSpPr>
        <p:spPr bwMode="auto">
          <a:xfrm>
            <a:off x="4464050" y="5170488"/>
            <a:ext cx="974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Zn</a:t>
            </a:r>
            <a:r>
              <a:rPr lang="en-US" b="0" baseline="30000">
                <a:solidFill>
                  <a:schemeClr val="tx1"/>
                </a:solidFill>
              </a:rPr>
              <a:t>2+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737" name="Rectangle 137"/>
          <p:cNvSpPr>
            <a:spLocks noChangeArrowheads="1"/>
          </p:cNvSpPr>
          <p:nvPr/>
        </p:nvSpPr>
        <p:spPr bwMode="auto">
          <a:xfrm>
            <a:off x="5432425" y="5168900"/>
            <a:ext cx="1200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PO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r>
              <a:rPr lang="en-US" b="0" baseline="30000">
                <a:solidFill>
                  <a:schemeClr val="tx1"/>
                </a:solidFill>
              </a:rPr>
              <a:t>3–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738" name="Rectangle 138"/>
          <p:cNvSpPr>
            <a:spLocks noChangeArrowheads="1"/>
          </p:cNvSpPr>
          <p:nvPr/>
        </p:nvSpPr>
        <p:spPr bwMode="auto">
          <a:xfrm>
            <a:off x="6788150" y="5167313"/>
            <a:ext cx="185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Zn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  <a:r>
              <a:rPr lang="en-US" b="0">
                <a:solidFill>
                  <a:schemeClr val="tx1"/>
                </a:solidFill>
              </a:rPr>
              <a:t>(PO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r>
              <a:rPr lang="en-US" b="0">
                <a:solidFill>
                  <a:schemeClr val="tx1"/>
                </a:solidFill>
              </a:rPr>
              <a:t>)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739" name="Rectangle 139"/>
          <p:cNvSpPr>
            <a:spLocks noChangeArrowheads="1"/>
          </p:cNvSpPr>
          <p:nvPr/>
        </p:nvSpPr>
        <p:spPr bwMode="auto">
          <a:xfrm>
            <a:off x="4432300" y="5792788"/>
            <a:ext cx="993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Pb</a:t>
            </a:r>
            <a:r>
              <a:rPr lang="en-US" b="0" baseline="30000">
                <a:solidFill>
                  <a:schemeClr val="tx1"/>
                </a:solidFill>
              </a:rPr>
              <a:t>2+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740" name="Rectangle 140"/>
          <p:cNvSpPr>
            <a:spLocks noChangeArrowheads="1"/>
          </p:cNvSpPr>
          <p:nvPr/>
        </p:nvSpPr>
        <p:spPr bwMode="auto">
          <a:xfrm>
            <a:off x="5422900" y="5791200"/>
            <a:ext cx="1323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MnO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r>
              <a:rPr lang="en-US" b="0" baseline="30000">
                <a:solidFill>
                  <a:schemeClr val="tx1"/>
                </a:solidFill>
              </a:rPr>
              <a:t>–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741" name="Rectangle 141"/>
          <p:cNvSpPr>
            <a:spLocks noChangeArrowheads="1"/>
          </p:cNvSpPr>
          <p:nvPr/>
        </p:nvSpPr>
        <p:spPr bwMode="auto">
          <a:xfrm>
            <a:off x="6759575" y="5792788"/>
            <a:ext cx="2139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Pb(MnO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r>
              <a:rPr lang="en-US" b="0">
                <a:solidFill>
                  <a:schemeClr val="tx1"/>
                </a:solidFill>
              </a:rPr>
              <a:t>)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3037" name="Picture 1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6275" y="250825"/>
            <a:ext cx="4149725" cy="27654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3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3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3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9" grpId="0"/>
      <p:bldP spid="153607" grpId="0"/>
      <p:bldP spid="153611" grpId="0"/>
      <p:bldP spid="153602" grpId="0" animBg="1"/>
      <p:bldP spid="153608" grpId="0"/>
      <p:bldP spid="153610" grpId="0"/>
      <p:bldP spid="153727" grpId="0"/>
      <p:bldP spid="153728" grpId="0"/>
      <p:bldP spid="153729" grpId="0"/>
      <p:bldP spid="153730" grpId="0"/>
      <p:bldP spid="153731" grpId="0"/>
      <p:bldP spid="153732" grpId="0"/>
      <p:bldP spid="153733" grpId="0"/>
      <p:bldP spid="153734" grpId="0"/>
      <p:bldP spid="153735" grpId="0"/>
      <p:bldP spid="153736" grpId="0"/>
      <p:bldP spid="153737" grpId="0"/>
      <p:bldP spid="153738" grpId="0"/>
      <p:bldP spid="153739" grpId="0"/>
      <p:bldP spid="153740" grpId="0"/>
      <p:bldP spid="1537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812800" y="2443163"/>
            <a:ext cx="1952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(NH</a:t>
            </a:r>
            <a:r>
              <a:rPr lang="en-US" b="0" baseline="-25000"/>
              <a:t>4</a:t>
            </a:r>
            <a:r>
              <a:rPr lang="en-US" b="0"/>
              <a:t>)</a:t>
            </a:r>
            <a:r>
              <a:rPr lang="en-US" b="0" baseline="-25000"/>
              <a:t>2</a:t>
            </a:r>
            <a:r>
              <a:rPr lang="en-US" b="0"/>
              <a:t>SO</a:t>
            </a:r>
            <a:r>
              <a:rPr lang="en-US" b="0" baseline="-25000"/>
              <a:t>4</a:t>
            </a:r>
            <a:r>
              <a:rPr lang="en-US"/>
              <a:t> </a:t>
            </a:r>
          </a:p>
        </p:txBody>
      </p:sp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5195888" y="2422525"/>
            <a:ext cx="3683000" cy="3702050"/>
          </a:xfrm>
          <a:prstGeom prst="rect">
            <a:avLst/>
          </a:prstGeom>
          <a:solidFill>
            <a:srgbClr val="61F3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385763" y="1211263"/>
            <a:ext cx="2379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i="1" dirty="0"/>
              <a:t>Write names:</a:t>
            </a:r>
            <a:r>
              <a:rPr lang="en-US" i="1" dirty="0"/>
              <a:t> 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820738" y="3214688"/>
            <a:ext cx="1484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AgBrO</a:t>
            </a:r>
            <a:r>
              <a:rPr lang="en-US" b="0" baseline="-25000"/>
              <a:t>3</a:t>
            </a:r>
            <a:r>
              <a:rPr lang="en-US"/>
              <a:t> </a:t>
            </a: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812800" y="4022725"/>
            <a:ext cx="1619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/>
              <a:t>(NH</a:t>
            </a:r>
            <a:r>
              <a:rPr lang="en-US" b="0" baseline="-25000"/>
              <a:t>4</a:t>
            </a:r>
            <a:r>
              <a:rPr lang="en-US" b="0"/>
              <a:t>)</a:t>
            </a:r>
            <a:r>
              <a:rPr lang="en-US" b="0" baseline="-25000"/>
              <a:t>3</a:t>
            </a:r>
            <a:r>
              <a:rPr lang="en-US" b="0"/>
              <a:t>N</a:t>
            </a:r>
            <a:endParaRPr lang="en-US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804863" y="4827588"/>
            <a:ext cx="1700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U(CrO</a:t>
            </a:r>
            <a:r>
              <a:rPr lang="en-US" b="0" baseline="-25000"/>
              <a:t>4</a:t>
            </a:r>
            <a:r>
              <a:rPr lang="en-US" b="0"/>
              <a:t>)</a:t>
            </a:r>
            <a:r>
              <a:rPr lang="en-US" b="0" baseline="-25000"/>
              <a:t>3</a:t>
            </a:r>
            <a:r>
              <a:rPr lang="en-US"/>
              <a:t> </a:t>
            </a: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819150" y="5603875"/>
            <a:ext cx="1814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Cr</a:t>
            </a:r>
            <a:r>
              <a:rPr lang="en-US" b="0" baseline="-25000"/>
              <a:t>2</a:t>
            </a:r>
            <a:r>
              <a:rPr lang="en-US" b="0"/>
              <a:t>(SO</a:t>
            </a:r>
            <a:r>
              <a:rPr lang="en-US" b="0" baseline="-25000"/>
              <a:t>3</a:t>
            </a:r>
            <a:r>
              <a:rPr lang="en-US" b="0"/>
              <a:t>)</a:t>
            </a:r>
            <a:r>
              <a:rPr lang="en-US" b="0" baseline="-25000"/>
              <a:t>3</a:t>
            </a:r>
            <a:r>
              <a:rPr lang="en-US"/>
              <a:t> </a:t>
            </a:r>
          </a:p>
        </p:txBody>
      </p:sp>
      <p:sp>
        <p:nvSpPr>
          <p:cNvPr id="156796" name="Rectangle 124"/>
          <p:cNvSpPr>
            <a:spLocks noChangeArrowheads="1"/>
          </p:cNvSpPr>
          <p:nvPr/>
        </p:nvSpPr>
        <p:spPr bwMode="auto">
          <a:xfrm>
            <a:off x="5218113" y="2444750"/>
            <a:ext cx="3194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ammonium sulfate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6797" name="Rectangle 125"/>
          <p:cNvSpPr>
            <a:spLocks noChangeArrowheads="1"/>
          </p:cNvSpPr>
          <p:nvPr/>
        </p:nvSpPr>
        <p:spPr bwMode="auto">
          <a:xfrm>
            <a:off x="5227638" y="3213100"/>
            <a:ext cx="252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silver bromate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6798" name="Rectangle 126"/>
          <p:cNvSpPr>
            <a:spLocks noChangeArrowheads="1"/>
          </p:cNvSpPr>
          <p:nvPr/>
        </p:nvSpPr>
        <p:spPr bwMode="auto">
          <a:xfrm>
            <a:off x="5227638" y="4025900"/>
            <a:ext cx="311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ammonium nitride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6799" name="Rectangle 127"/>
          <p:cNvSpPr>
            <a:spLocks noChangeArrowheads="1"/>
          </p:cNvSpPr>
          <p:nvPr/>
        </p:nvSpPr>
        <p:spPr bwMode="auto">
          <a:xfrm>
            <a:off x="2733675" y="4824413"/>
            <a:ext cx="67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U</a:t>
            </a:r>
            <a:r>
              <a:rPr lang="en-US" b="0" baseline="30000">
                <a:solidFill>
                  <a:schemeClr val="tx1"/>
                </a:solidFill>
              </a:rPr>
              <a:t>?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6800" name="Rectangle 128"/>
          <p:cNvSpPr>
            <a:spLocks noChangeArrowheads="1"/>
          </p:cNvSpPr>
          <p:nvPr/>
        </p:nvSpPr>
        <p:spPr bwMode="auto">
          <a:xfrm>
            <a:off x="3289300" y="4826000"/>
            <a:ext cx="1339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CrO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r>
              <a:rPr lang="en-US" b="0" baseline="30000">
                <a:solidFill>
                  <a:schemeClr val="tx1"/>
                </a:solidFill>
              </a:rPr>
              <a:t>2–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6801" name="Rectangle 129"/>
          <p:cNvSpPr>
            <a:spLocks noChangeArrowheads="1"/>
          </p:cNvSpPr>
          <p:nvPr/>
        </p:nvSpPr>
        <p:spPr bwMode="auto">
          <a:xfrm>
            <a:off x="2917825" y="5187950"/>
            <a:ext cx="1339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CrO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r>
              <a:rPr lang="en-US" b="0" baseline="30000">
                <a:solidFill>
                  <a:schemeClr val="tx1"/>
                </a:solidFill>
              </a:rPr>
              <a:t>2–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6802" name="Rectangle 130"/>
          <p:cNvSpPr>
            <a:spLocks noChangeArrowheads="1"/>
          </p:cNvSpPr>
          <p:nvPr/>
        </p:nvSpPr>
        <p:spPr bwMode="auto">
          <a:xfrm>
            <a:off x="2900363" y="4475163"/>
            <a:ext cx="1339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CrO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r>
              <a:rPr lang="en-US" b="0" baseline="30000">
                <a:solidFill>
                  <a:schemeClr val="tx1"/>
                </a:solidFill>
              </a:rPr>
              <a:t>2–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6803" name="Rectangle 131"/>
          <p:cNvSpPr>
            <a:spLocks noChangeArrowheads="1"/>
          </p:cNvSpPr>
          <p:nvPr/>
        </p:nvSpPr>
        <p:spPr bwMode="auto">
          <a:xfrm>
            <a:off x="5203825" y="4822825"/>
            <a:ext cx="3729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uranium(VI) chromate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6804" name="Rectangle 132"/>
          <p:cNvSpPr>
            <a:spLocks noChangeArrowheads="1"/>
          </p:cNvSpPr>
          <p:nvPr/>
        </p:nvSpPr>
        <p:spPr bwMode="auto">
          <a:xfrm>
            <a:off x="2755900" y="56086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Cr</a:t>
            </a:r>
            <a:r>
              <a:rPr lang="en-US" b="0" baseline="30000">
                <a:solidFill>
                  <a:schemeClr val="tx1"/>
                </a:solidFill>
              </a:rPr>
              <a:t>?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6805" name="Rectangle 133"/>
          <p:cNvSpPr>
            <a:spLocks noChangeArrowheads="1"/>
          </p:cNvSpPr>
          <p:nvPr/>
        </p:nvSpPr>
        <p:spPr bwMode="auto">
          <a:xfrm>
            <a:off x="2481263" y="5959475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Cr</a:t>
            </a:r>
            <a:r>
              <a:rPr lang="en-US" b="0" baseline="30000">
                <a:solidFill>
                  <a:schemeClr val="tx1"/>
                </a:solidFill>
              </a:rPr>
              <a:t>?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6806" name="Rectangle 134"/>
          <p:cNvSpPr>
            <a:spLocks noChangeArrowheads="1"/>
          </p:cNvSpPr>
          <p:nvPr/>
        </p:nvSpPr>
        <p:spPr bwMode="auto">
          <a:xfrm>
            <a:off x="2755900" y="5610225"/>
            <a:ext cx="935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Cr</a:t>
            </a:r>
            <a:r>
              <a:rPr lang="en-US" b="0" baseline="30000">
                <a:solidFill>
                  <a:schemeClr val="tx1"/>
                </a:solidFill>
              </a:rPr>
              <a:t>3+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6807" name="Rectangle 135"/>
          <p:cNvSpPr>
            <a:spLocks noChangeArrowheads="1"/>
          </p:cNvSpPr>
          <p:nvPr/>
        </p:nvSpPr>
        <p:spPr bwMode="auto">
          <a:xfrm>
            <a:off x="2482850" y="5957888"/>
            <a:ext cx="935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Cr</a:t>
            </a:r>
            <a:r>
              <a:rPr lang="en-US" b="0" baseline="30000">
                <a:solidFill>
                  <a:schemeClr val="tx1"/>
                </a:solidFill>
              </a:rPr>
              <a:t>3+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6808" name="Rectangle 136"/>
          <p:cNvSpPr>
            <a:spLocks noChangeArrowheads="1"/>
          </p:cNvSpPr>
          <p:nvPr/>
        </p:nvSpPr>
        <p:spPr bwMode="auto">
          <a:xfrm>
            <a:off x="4049713" y="5984875"/>
            <a:ext cx="1200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SO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  <a:r>
              <a:rPr lang="en-US" b="0" baseline="30000">
                <a:solidFill>
                  <a:schemeClr val="tx1"/>
                </a:solidFill>
              </a:rPr>
              <a:t>2–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6809" name="Rectangle 137"/>
          <p:cNvSpPr>
            <a:spLocks noChangeArrowheads="1"/>
          </p:cNvSpPr>
          <p:nvPr/>
        </p:nvSpPr>
        <p:spPr bwMode="auto">
          <a:xfrm>
            <a:off x="3127375" y="5991225"/>
            <a:ext cx="1200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SO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  <a:r>
              <a:rPr lang="en-US" b="0" baseline="30000">
                <a:solidFill>
                  <a:schemeClr val="tx1"/>
                </a:solidFill>
              </a:rPr>
              <a:t>2–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6810" name="Rectangle 138"/>
          <p:cNvSpPr>
            <a:spLocks noChangeArrowheads="1"/>
          </p:cNvSpPr>
          <p:nvPr/>
        </p:nvSpPr>
        <p:spPr bwMode="auto">
          <a:xfrm>
            <a:off x="3478213" y="5610225"/>
            <a:ext cx="1200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SO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  <a:r>
              <a:rPr lang="en-US" b="0" baseline="30000">
                <a:solidFill>
                  <a:schemeClr val="tx1"/>
                </a:solidFill>
              </a:rPr>
              <a:t>2–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6811" name="Rectangle 139"/>
          <p:cNvSpPr>
            <a:spLocks noChangeArrowheads="1"/>
          </p:cNvSpPr>
          <p:nvPr/>
        </p:nvSpPr>
        <p:spPr bwMode="auto">
          <a:xfrm>
            <a:off x="5221288" y="5608638"/>
            <a:ext cx="3409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chromium(III) sulfite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6812" name="Rectangle 140"/>
          <p:cNvSpPr>
            <a:spLocks noChangeArrowheads="1"/>
          </p:cNvSpPr>
          <p:nvPr/>
        </p:nvSpPr>
        <p:spPr bwMode="auto">
          <a:xfrm>
            <a:off x="2732088" y="4824413"/>
            <a:ext cx="815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U</a:t>
            </a:r>
            <a:r>
              <a:rPr lang="en-US" b="0" baseline="30000">
                <a:solidFill>
                  <a:schemeClr val="tx1"/>
                </a:solidFill>
              </a:rPr>
              <a:t>6+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45088" name="Group 141"/>
          <p:cNvGrpSpPr>
            <a:grpSpLocks/>
          </p:cNvGrpSpPr>
          <p:nvPr/>
        </p:nvGrpSpPr>
        <p:grpSpPr bwMode="auto">
          <a:xfrm>
            <a:off x="4548188" y="363538"/>
            <a:ext cx="4324350" cy="1681162"/>
            <a:chOff x="1754406" y="331075"/>
            <a:chExt cx="5752774" cy="2237665"/>
          </a:xfrm>
        </p:grpSpPr>
        <p:sp>
          <p:nvSpPr>
            <p:cNvPr id="45089" name="Rectangle 10"/>
            <p:cNvSpPr>
              <a:spLocks noChangeArrowheads="1"/>
            </p:cNvSpPr>
            <p:nvPr/>
          </p:nvSpPr>
          <p:spPr bwMode="auto">
            <a:xfrm>
              <a:off x="2712768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0" name="Rectangle 11"/>
            <p:cNvSpPr>
              <a:spLocks noChangeArrowheads="1"/>
            </p:cNvSpPr>
            <p:nvPr/>
          </p:nvSpPr>
          <p:spPr bwMode="auto">
            <a:xfrm>
              <a:off x="3032656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Rectangle 12"/>
            <p:cNvSpPr>
              <a:spLocks noChangeArrowheads="1"/>
            </p:cNvSpPr>
            <p:nvPr/>
          </p:nvSpPr>
          <p:spPr bwMode="auto">
            <a:xfrm>
              <a:off x="3352542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2" name="Rectangle 13"/>
            <p:cNvSpPr>
              <a:spLocks noChangeArrowheads="1"/>
            </p:cNvSpPr>
            <p:nvPr/>
          </p:nvSpPr>
          <p:spPr bwMode="auto">
            <a:xfrm>
              <a:off x="3672429" y="1289888"/>
              <a:ext cx="3185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Rectangle 14"/>
            <p:cNvSpPr>
              <a:spLocks noChangeArrowheads="1"/>
            </p:cNvSpPr>
            <p:nvPr/>
          </p:nvSpPr>
          <p:spPr bwMode="auto">
            <a:xfrm>
              <a:off x="2074293" y="651114"/>
              <a:ext cx="319887" cy="191762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Rectangle 15"/>
            <p:cNvSpPr>
              <a:spLocks noChangeArrowheads="1"/>
            </p:cNvSpPr>
            <p:nvPr/>
          </p:nvSpPr>
          <p:spPr bwMode="auto">
            <a:xfrm>
              <a:off x="1754406" y="331075"/>
              <a:ext cx="319887" cy="223766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5" name="Rectangle 16"/>
            <p:cNvSpPr>
              <a:spLocks noChangeArrowheads="1"/>
            </p:cNvSpPr>
            <p:nvPr/>
          </p:nvSpPr>
          <p:spPr bwMode="auto">
            <a:xfrm>
              <a:off x="3991017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6" name="Rectangle 17"/>
            <p:cNvSpPr>
              <a:spLocks noChangeArrowheads="1"/>
            </p:cNvSpPr>
            <p:nvPr/>
          </p:nvSpPr>
          <p:spPr bwMode="auto">
            <a:xfrm>
              <a:off x="4310904" y="1289888"/>
              <a:ext cx="3198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7" name="Rectangle 18"/>
            <p:cNvSpPr>
              <a:spLocks noChangeArrowheads="1"/>
            </p:cNvSpPr>
            <p:nvPr/>
          </p:nvSpPr>
          <p:spPr bwMode="auto">
            <a:xfrm>
              <a:off x="5270566" y="1289888"/>
              <a:ext cx="318587" cy="9588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8" name="Rectangle 19"/>
            <p:cNvSpPr>
              <a:spLocks noChangeArrowheads="1"/>
            </p:cNvSpPr>
            <p:nvPr/>
          </p:nvSpPr>
          <p:spPr bwMode="auto">
            <a:xfrm>
              <a:off x="5589154" y="651114"/>
              <a:ext cx="319887" cy="159758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9" name="Rectangle 20"/>
            <p:cNvSpPr>
              <a:spLocks noChangeArrowheads="1"/>
            </p:cNvSpPr>
            <p:nvPr/>
          </p:nvSpPr>
          <p:spPr bwMode="auto">
            <a:xfrm>
              <a:off x="5909041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0" name="Rectangle 21"/>
            <p:cNvSpPr>
              <a:spLocks noChangeArrowheads="1"/>
            </p:cNvSpPr>
            <p:nvPr/>
          </p:nvSpPr>
          <p:spPr bwMode="auto">
            <a:xfrm>
              <a:off x="6228927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1" name="Rectangle 22"/>
            <p:cNvSpPr>
              <a:spLocks noChangeArrowheads="1"/>
            </p:cNvSpPr>
            <p:nvPr/>
          </p:nvSpPr>
          <p:spPr bwMode="auto">
            <a:xfrm>
              <a:off x="6548815" y="651114"/>
              <a:ext cx="3185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2" name="Rectangle 23"/>
            <p:cNvSpPr>
              <a:spLocks noChangeArrowheads="1"/>
            </p:cNvSpPr>
            <p:nvPr/>
          </p:nvSpPr>
          <p:spPr bwMode="auto">
            <a:xfrm>
              <a:off x="6867402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3" name="Rectangle 24"/>
            <p:cNvSpPr>
              <a:spLocks noChangeArrowheads="1"/>
            </p:cNvSpPr>
            <p:nvPr/>
          </p:nvSpPr>
          <p:spPr bwMode="auto">
            <a:xfrm>
              <a:off x="7187290" y="651114"/>
              <a:ext cx="319887" cy="15975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4" name="Rectangle 25"/>
            <p:cNvSpPr>
              <a:spLocks noChangeArrowheads="1"/>
            </p:cNvSpPr>
            <p:nvPr/>
          </p:nvSpPr>
          <p:spPr bwMode="auto">
            <a:xfrm>
              <a:off x="4950679" y="1289888"/>
              <a:ext cx="319887" cy="9588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5" name="Rectangle 26"/>
            <p:cNvSpPr>
              <a:spLocks noChangeArrowheads="1"/>
            </p:cNvSpPr>
            <p:nvPr/>
          </p:nvSpPr>
          <p:spPr bwMode="auto">
            <a:xfrm>
              <a:off x="4630792" y="1289888"/>
              <a:ext cx="319887" cy="958813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Rectangle 27"/>
            <p:cNvSpPr>
              <a:spLocks noChangeArrowheads="1"/>
            </p:cNvSpPr>
            <p:nvPr/>
          </p:nvSpPr>
          <p:spPr bwMode="auto">
            <a:xfrm>
              <a:off x="2074293" y="1289888"/>
              <a:ext cx="5432884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7" name="Rectangle 28"/>
            <p:cNvSpPr>
              <a:spLocks noChangeArrowheads="1"/>
            </p:cNvSpPr>
            <p:nvPr/>
          </p:nvSpPr>
          <p:spPr bwMode="auto">
            <a:xfrm>
              <a:off x="1754406" y="1609927"/>
              <a:ext cx="5752771" cy="318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8" name="Rectangle 29"/>
            <p:cNvSpPr>
              <a:spLocks noChangeArrowheads="1"/>
            </p:cNvSpPr>
            <p:nvPr/>
          </p:nvSpPr>
          <p:spPr bwMode="auto">
            <a:xfrm>
              <a:off x="2074293" y="1928664"/>
              <a:ext cx="5432884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9" name="Rectangle 30"/>
            <p:cNvSpPr>
              <a:spLocks noChangeArrowheads="1"/>
            </p:cNvSpPr>
            <p:nvPr/>
          </p:nvSpPr>
          <p:spPr bwMode="auto">
            <a:xfrm>
              <a:off x="5589154" y="969851"/>
              <a:ext cx="1918023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0" name="Rectangle 31"/>
            <p:cNvSpPr>
              <a:spLocks noChangeArrowheads="1"/>
            </p:cNvSpPr>
            <p:nvPr/>
          </p:nvSpPr>
          <p:spPr bwMode="auto">
            <a:xfrm>
              <a:off x="1754406" y="331075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1" name="Rectangle 32"/>
            <p:cNvSpPr>
              <a:spLocks noChangeArrowheads="1"/>
            </p:cNvSpPr>
            <p:nvPr/>
          </p:nvSpPr>
          <p:spPr bwMode="auto">
            <a:xfrm>
              <a:off x="1754406" y="651114"/>
              <a:ext cx="639775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2" name="Rectangle 33"/>
            <p:cNvSpPr>
              <a:spLocks noChangeArrowheads="1"/>
            </p:cNvSpPr>
            <p:nvPr/>
          </p:nvSpPr>
          <p:spPr bwMode="auto">
            <a:xfrm>
              <a:off x="2394181" y="1289888"/>
              <a:ext cx="318587" cy="1278852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3" name="Rectangle 34"/>
            <p:cNvSpPr>
              <a:spLocks noChangeArrowheads="1"/>
            </p:cNvSpPr>
            <p:nvPr/>
          </p:nvSpPr>
          <p:spPr bwMode="auto">
            <a:xfrm>
              <a:off x="1754406" y="1289888"/>
              <a:ext cx="319887" cy="127885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4" name="Rectangle 35"/>
            <p:cNvSpPr>
              <a:spLocks noChangeArrowheads="1"/>
            </p:cNvSpPr>
            <p:nvPr/>
          </p:nvSpPr>
          <p:spPr bwMode="auto">
            <a:xfrm>
              <a:off x="1754406" y="224870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5" name="Rectangle 36"/>
            <p:cNvSpPr>
              <a:spLocks noChangeArrowheads="1"/>
            </p:cNvSpPr>
            <p:nvPr/>
          </p:nvSpPr>
          <p:spPr bwMode="auto">
            <a:xfrm>
              <a:off x="7187290" y="331075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6" name="Rectangle 37"/>
            <p:cNvSpPr>
              <a:spLocks noChangeArrowheads="1"/>
            </p:cNvSpPr>
            <p:nvPr/>
          </p:nvSpPr>
          <p:spPr bwMode="auto">
            <a:xfrm>
              <a:off x="1754406" y="224870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7" name="Rectangle 38"/>
            <p:cNvSpPr>
              <a:spLocks noChangeArrowheads="1"/>
            </p:cNvSpPr>
            <p:nvPr/>
          </p:nvSpPr>
          <p:spPr bwMode="auto">
            <a:xfrm>
              <a:off x="2074293" y="224870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8" name="Rectangle 39"/>
            <p:cNvSpPr>
              <a:spLocks noChangeArrowheads="1"/>
            </p:cNvSpPr>
            <p:nvPr/>
          </p:nvSpPr>
          <p:spPr bwMode="auto">
            <a:xfrm>
              <a:off x="2074293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9" name="Rectangle 40"/>
            <p:cNvSpPr>
              <a:spLocks noChangeArrowheads="1"/>
            </p:cNvSpPr>
            <p:nvPr/>
          </p:nvSpPr>
          <p:spPr bwMode="auto">
            <a:xfrm>
              <a:off x="1754406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0" name="Rectangle 41"/>
            <p:cNvSpPr>
              <a:spLocks noChangeArrowheads="1"/>
            </p:cNvSpPr>
            <p:nvPr/>
          </p:nvSpPr>
          <p:spPr bwMode="auto">
            <a:xfrm>
              <a:off x="2074293" y="1289888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1" name="Rectangle 42"/>
            <p:cNvSpPr>
              <a:spLocks noChangeArrowheads="1"/>
            </p:cNvSpPr>
            <p:nvPr/>
          </p:nvSpPr>
          <p:spPr bwMode="auto">
            <a:xfrm>
              <a:off x="1754406" y="96985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2" name="Rectangle 43"/>
            <p:cNvSpPr>
              <a:spLocks noChangeArrowheads="1"/>
            </p:cNvSpPr>
            <p:nvPr/>
          </p:nvSpPr>
          <p:spPr bwMode="auto">
            <a:xfrm>
              <a:off x="2074293" y="651114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3" name="Rectangle 44"/>
            <p:cNvSpPr>
              <a:spLocks noChangeArrowheads="1"/>
            </p:cNvSpPr>
            <p:nvPr/>
          </p:nvSpPr>
          <p:spPr bwMode="auto">
            <a:xfrm>
              <a:off x="1754406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4" name="Rectangle 45"/>
            <p:cNvSpPr>
              <a:spLocks noChangeArrowheads="1"/>
            </p:cNvSpPr>
            <p:nvPr/>
          </p:nvSpPr>
          <p:spPr bwMode="auto">
            <a:xfrm>
              <a:off x="2074293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5" name="Rectangle 46"/>
            <p:cNvSpPr>
              <a:spLocks noChangeArrowheads="1"/>
            </p:cNvSpPr>
            <p:nvPr/>
          </p:nvSpPr>
          <p:spPr bwMode="auto">
            <a:xfrm>
              <a:off x="1754406" y="1289888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6" name="Rectangle 47"/>
            <p:cNvSpPr>
              <a:spLocks noChangeArrowheads="1"/>
            </p:cNvSpPr>
            <p:nvPr/>
          </p:nvSpPr>
          <p:spPr bwMode="auto">
            <a:xfrm>
              <a:off x="2074293" y="96985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7" name="Rectangle 48"/>
            <p:cNvSpPr>
              <a:spLocks noChangeArrowheads="1"/>
            </p:cNvSpPr>
            <p:nvPr/>
          </p:nvSpPr>
          <p:spPr bwMode="auto">
            <a:xfrm>
              <a:off x="1754406" y="651114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8" name="Rectangle 49"/>
            <p:cNvSpPr>
              <a:spLocks noChangeArrowheads="1"/>
            </p:cNvSpPr>
            <p:nvPr/>
          </p:nvSpPr>
          <p:spPr bwMode="auto">
            <a:xfrm>
              <a:off x="5589154" y="651114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29" name="Rectangle 50"/>
            <p:cNvSpPr>
              <a:spLocks noChangeArrowheads="1"/>
            </p:cNvSpPr>
            <p:nvPr/>
          </p:nvSpPr>
          <p:spPr bwMode="auto">
            <a:xfrm>
              <a:off x="5589154" y="969851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30" name="Rectangle 51"/>
            <p:cNvSpPr>
              <a:spLocks noChangeArrowheads="1"/>
            </p:cNvSpPr>
            <p:nvPr/>
          </p:nvSpPr>
          <p:spPr bwMode="auto">
            <a:xfrm>
              <a:off x="5909041" y="969851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31" name="Rectangle 52"/>
            <p:cNvSpPr>
              <a:spLocks noChangeArrowheads="1"/>
            </p:cNvSpPr>
            <p:nvPr/>
          </p:nvSpPr>
          <p:spPr bwMode="auto">
            <a:xfrm>
              <a:off x="5589154" y="1289888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32" name="Rectangle 53"/>
            <p:cNvSpPr>
              <a:spLocks noChangeArrowheads="1"/>
            </p:cNvSpPr>
            <p:nvPr/>
          </p:nvSpPr>
          <p:spPr bwMode="auto">
            <a:xfrm>
              <a:off x="5589154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33" name="Rectangle 54"/>
            <p:cNvSpPr>
              <a:spLocks noChangeArrowheads="1"/>
            </p:cNvSpPr>
            <p:nvPr/>
          </p:nvSpPr>
          <p:spPr bwMode="auto">
            <a:xfrm>
              <a:off x="5589154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34" name="Rectangle 55"/>
            <p:cNvSpPr>
              <a:spLocks noChangeArrowheads="1"/>
            </p:cNvSpPr>
            <p:nvPr/>
          </p:nvSpPr>
          <p:spPr bwMode="auto">
            <a:xfrm>
              <a:off x="5909041" y="1289888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35" name="Rectangle 56"/>
            <p:cNvSpPr>
              <a:spLocks noChangeArrowheads="1"/>
            </p:cNvSpPr>
            <p:nvPr/>
          </p:nvSpPr>
          <p:spPr bwMode="auto">
            <a:xfrm>
              <a:off x="5909041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36" name="Rectangle 57"/>
            <p:cNvSpPr>
              <a:spLocks noChangeArrowheads="1"/>
            </p:cNvSpPr>
            <p:nvPr/>
          </p:nvSpPr>
          <p:spPr bwMode="auto">
            <a:xfrm>
              <a:off x="5909041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37" name="Rectangle 58"/>
            <p:cNvSpPr>
              <a:spLocks noChangeArrowheads="1"/>
            </p:cNvSpPr>
            <p:nvPr/>
          </p:nvSpPr>
          <p:spPr bwMode="auto">
            <a:xfrm>
              <a:off x="6228927" y="1289888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38" name="Rectangle 59"/>
            <p:cNvSpPr>
              <a:spLocks noChangeArrowheads="1"/>
            </p:cNvSpPr>
            <p:nvPr/>
          </p:nvSpPr>
          <p:spPr bwMode="auto">
            <a:xfrm>
              <a:off x="6228927" y="1609927"/>
              <a:ext cx="319887" cy="318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39" name="Rectangle 60"/>
            <p:cNvSpPr>
              <a:spLocks noChangeArrowheads="1"/>
            </p:cNvSpPr>
            <p:nvPr/>
          </p:nvSpPr>
          <p:spPr bwMode="auto">
            <a:xfrm>
              <a:off x="6228927" y="1928664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40" name="Group 61"/>
            <p:cNvGrpSpPr>
              <a:grpSpLocks/>
            </p:cNvGrpSpPr>
            <p:nvPr/>
          </p:nvGrpSpPr>
          <p:grpSpPr bwMode="auto">
            <a:xfrm>
              <a:off x="1754407" y="331071"/>
              <a:ext cx="5752783" cy="1917626"/>
              <a:chOff x="727" y="2262"/>
              <a:chExt cx="4424" cy="1474"/>
            </a:xfrm>
          </p:grpSpPr>
          <p:sp>
            <p:nvSpPr>
              <p:cNvPr id="45181" name="Rectangle 62"/>
              <p:cNvSpPr>
                <a:spLocks noChangeArrowheads="1"/>
              </p:cNvSpPr>
              <p:nvPr/>
            </p:nvSpPr>
            <p:spPr bwMode="auto">
              <a:xfrm>
                <a:off x="727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2" name="Rectangle 63"/>
              <p:cNvSpPr>
                <a:spLocks noChangeArrowheads="1"/>
              </p:cNvSpPr>
              <p:nvPr/>
            </p:nvSpPr>
            <p:spPr bwMode="auto">
              <a:xfrm>
                <a:off x="4905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3" name="Rectangle 64"/>
              <p:cNvSpPr>
                <a:spLocks noChangeArrowheads="1"/>
              </p:cNvSpPr>
              <p:nvPr/>
            </p:nvSpPr>
            <p:spPr bwMode="auto">
              <a:xfrm>
                <a:off x="3922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4" name="Rectangle 65"/>
              <p:cNvSpPr>
                <a:spLocks noChangeArrowheads="1"/>
              </p:cNvSpPr>
              <p:nvPr/>
            </p:nvSpPr>
            <p:spPr bwMode="auto">
              <a:xfrm>
                <a:off x="4168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5" name="Rectangle 66"/>
              <p:cNvSpPr>
                <a:spLocks noChangeArrowheads="1"/>
              </p:cNvSpPr>
              <p:nvPr/>
            </p:nvSpPr>
            <p:spPr bwMode="auto">
              <a:xfrm>
                <a:off x="4414" y="2508"/>
                <a:ext cx="245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6" name="Rectangle 67"/>
              <p:cNvSpPr>
                <a:spLocks noChangeArrowheads="1"/>
              </p:cNvSpPr>
              <p:nvPr/>
            </p:nvSpPr>
            <p:spPr bwMode="auto">
              <a:xfrm>
                <a:off x="4168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7" name="Rectangle 68"/>
              <p:cNvSpPr>
                <a:spLocks noChangeArrowheads="1"/>
              </p:cNvSpPr>
              <p:nvPr/>
            </p:nvSpPr>
            <p:spPr bwMode="auto">
              <a:xfrm>
                <a:off x="4905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8" name="Rectangle 69"/>
              <p:cNvSpPr>
                <a:spLocks noChangeArrowheads="1"/>
              </p:cNvSpPr>
              <p:nvPr/>
            </p:nvSpPr>
            <p:spPr bwMode="auto">
              <a:xfrm>
                <a:off x="4905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89" name="Rectangle 70"/>
              <p:cNvSpPr>
                <a:spLocks noChangeArrowheads="1"/>
              </p:cNvSpPr>
              <p:nvPr/>
            </p:nvSpPr>
            <p:spPr bwMode="auto">
              <a:xfrm>
                <a:off x="4905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0" name="Rectangle 71"/>
              <p:cNvSpPr>
                <a:spLocks noChangeArrowheads="1"/>
              </p:cNvSpPr>
              <p:nvPr/>
            </p:nvSpPr>
            <p:spPr bwMode="auto">
              <a:xfrm>
                <a:off x="4905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1" name="Rectangle 72"/>
              <p:cNvSpPr>
                <a:spLocks noChangeArrowheads="1"/>
              </p:cNvSpPr>
              <p:nvPr/>
            </p:nvSpPr>
            <p:spPr bwMode="auto">
              <a:xfrm>
                <a:off x="4905" y="3490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2" name="Rectangle 73"/>
              <p:cNvSpPr>
                <a:spLocks noChangeArrowheads="1"/>
              </p:cNvSpPr>
              <p:nvPr/>
            </p:nvSpPr>
            <p:spPr bwMode="auto">
              <a:xfrm>
                <a:off x="4659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3" name="Rectangle 74"/>
              <p:cNvSpPr>
                <a:spLocks noChangeArrowheads="1"/>
              </p:cNvSpPr>
              <p:nvPr/>
            </p:nvSpPr>
            <p:spPr bwMode="auto">
              <a:xfrm>
                <a:off x="4659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4" name="Rectangle 75"/>
              <p:cNvSpPr>
                <a:spLocks noChangeArrowheads="1"/>
              </p:cNvSpPr>
              <p:nvPr/>
            </p:nvSpPr>
            <p:spPr bwMode="auto">
              <a:xfrm>
                <a:off x="4414" y="2753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5" name="Rectangle 76"/>
              <p:cNvSpPr>
                <a:spLocks noChangeArrowheads="1"/>
              </p:cNvSpPr>
              <p:nvPr/>
            </p:nvSpPr>
            <p:spPr bwMode="auto">
              <a:xfrm>
                <a:off x="4659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6" name="Rectangle 77"/>
              <p:cNvSpPr>
                <a:spLocks noChangeArrowheads="1"/>
              </p:cNvSpPr>
              <p:nvPr/>
            </p:nvSpPr>
            <p:spPr bwMode="auto">
              <a:xfrm>
                <a:off x="4414" y="2999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7" name="Rectangle 78"/>
              <p:cNvSpPr>
                <a:spLocks noChangeArrowheads="1"/>
              </p:cNvSpPr>
              <p:nvPr/>
            </p:nvSpPr>
            <p:spPr bwMode="auto">
              <a:xfrm>
                <a:off x="4659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141" name="Rectangle 79"/>
            <p:cNvSpPr>
              <a:spLocks noChangeArrowheads="1"/>
            </p:cNvSpPr>
            <p:nvPr/>
          </p:nvSpPr>
          <p:spPr bwMode="auto">
            <a:xfrm>
              <a:off x="6867402" y="1928664"/>
              <a:ext cx="3198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42" name="Rectangle 80"/>
            <p:cNvSpPr>
              <a:spLocks noChangeArrowheads="1"/>
            </p:cNvSpPr>
            <p:nvPr/>
          </p:nvSpPr>
          <p:spPr bwMode="auto">
            <a:xfrm>
              <a:off x="6548815" y="1609927"/>
              <a:ext cx="318587" cy="3187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43" name="Rectangle 81"/>
            <p:cNvSpPr>
              <a:spLocks noChangeArrowheads="1"/>
            </p:cNvSpPr>
            <p:nvPr/>
          </p:nvSpPr>
          <p:spPr bwMode="auto">
            <a:xfrm>
              <a:off x="6548815" y="1928664"/>
              <a:ext cx="318587" cy="32003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44" name="Rectangle 82"/>
            <p:cNvSpPr>
              <a:spLocks noChangeArrowheads="1"/>
            </p:cNvSpPr>
            <p:nvPr/>
          </p:nvSpPr>
          <p:spPr bwMode="auto">
            <a:xfrm>
              <a:off x="5270566" y="1289888"/>
              <a:ext cx="3185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45" name="Rectangle 83"/>
            <p:cNvSpPr>
              <a:spLocks noChangeArrowheads="1"/>
            </p:cNvSpPr>
            <p:nvPr/>
          </p:nvSpPr>
          <p:spPr bwMode="auto">
            <a:xfrm>
              <a:off x="5270566" y="1609927"/>
              <a:ext cx="3185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46" name="Rectangle 84"/>
            <p:cNvSpPr>
              <a:spLocks noChangeArrowheads="1"/>
            </p:cNvSpPr>
            <p:nvPr/>
          </p:nvSpPr>
          <p:spPr bwMode="auto">
            <a:xfrm>
              <a:off x="5270566" y="1928664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47" name="Rectangle 85"/>
            <p:cNvSpPr>
              <a:spLocks noChangeArrowheads="1"/>
            </p:cNvSpPr>
            <p:nvPr/>
          </p:nvSpPr>
          <p:spPr bwMode="auto">
            <a:xfrm>
              <a:off x="4950679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48" name="Rectangle 86"/>
            <p:cNvSpPr>
              <a:spLocks noChangeArrowheads="1"/>
            </p:cNvSpPr>
            <p:nvPr/>
          </p:nvSpPr>
          <p:spPr bwMode="auto">
            <a:xfrm>
              <a:off x="4950679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49" name="Rectangle 87"/>
            <p:cNvSpPr>
              <a:spLocks noChangeArrowheads="1"/>
            </p:cNvSpPr>
            <p:nvPr/>
          </p:nvSpPr>
          <p:spPr bwMode="auto">
            <a:xfrm>
              <a:off x="4950679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0" name="Rectangle 88"/>
            <p:cNvSpPr>
              <a:spLocks noChangeArrowheads="1"/>
            </p:cNvSpPr>
            <p:nvPr/>
          </p:nvSpPr>
          <p:spPr bwMode="auto">
            <a:xfrm>
              <a:off x="4630792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1" name="Rectangle 89"/>
            <p:cNvSpPr>
              <a:spLocks noChangeArrowheads="1"/>
            </p:cNvSpPr>
            <p:nvPr/>
          </p:nvSpPr>
          <p:spPr bwMode="auto">
            <a:xfrm>
              <a:off x="4630792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2" name="Rectangle 90"/>
            <p:cNvSpPr>
              <a:spLocks noChangeArrowheads="1"/>
            </p:cNvSpPr>
            <p:nvPr/>
          </p:nvSpPr>
          <p:spPr bwMode="auto">
            <a:xfrm>
              <a:off x="4630792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3" name="Rectangle 91"/>
            <p:cNvSpPr>
              <a:spLocks noChangeArrowheads="1"/>
            </p:cNvSpPr>
            <p:nvPr/>
          </p:nvSpPr>
          <p:spPr bwMode="auto">
            <a:xfrm>
              <a:off x="2394181" y="1289888"/>
              <a:ext cx="3185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4" name="Rectangle 92"/>
            <p:cNvSpPr>
              <a:spLocks noChangeArrowheads="1"/>
            </p:cNvSpPr>
            <p:nvPr/>
          </p:nvSpPr>
          <p:spPr bwMode="auto">
            <a:xfrm>
              <a:off x="2394181" y="1609927"/>
              <a:ext cx="3185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5" name="Rectangle 93"/>
            <p:cNvSpPr>
              <a:spLocks noChangeArrowheads="1"/>
            </p:cNvSpPr>
            <p:nvPr/>
          </p:nvSpPr>
          <p:spPr bwMode="auto">
            <a:xfrm>
              <a:off x="2394181" y="1928664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6" name="Rectangle 94"/>
            <p:cNvSpPr>
              <a:spLocks noChangeArrowheads="1"/>
            </p:cNvSpPr>
            <p:nvPr/>
          </p:nvSpPr>
          <p:spPr bwMode="auto">
            <a:xfrm>
              <a:off x="2394181" y="2248701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7" name="Rectangle 95"/>
            <p:cNvSpPr>
              <a:spLocks noChangeArrowheads="1"/>
            </p:cNvSpPr>
            <p:nvPr/>
          </p:nvSpPr>
          <p:spPr bwMode="auto">
            <a:xfrm>
              <a:off x="2712768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8" name="Rectangle 96"/>
            <p:cNvSpPr>
              <a:spLocks noChangeArrowheads="1"/>
            </p:cNvSpPr>
            <p:nvPr/>
          </p:nvSpPr>
          <p:spPr bwMode="auto">
            <a:xfrm>
              <a:off x="2712768" y="1609927"/>
              <a:ext cx="319887" cy="3187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" name="Rectangle 97"/>
            <p:cNvSpPr>
              <a:spLocks noChangeArrowheads="1"/>
            </p:cNvSpPr>
            <p:nvPr/>
          </p:nvSpPr>
          <p:spPr bwMode="auto">
            <a:xfrm>
              <a:off x="2712768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0" name="Rectangle 98"/>
            <p:cNvSpPr>
              <a:spLocks noChangeArrowheads="1"/>
            </p:cNvSpPr>
            <p:nvPr/>
          </p:nvSpPr>
          <p:spPr bwMode="auto">
            <a:xfrm>
              <a:off x="2712768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1" name="Rectangle 99"/>
            <p:cNvSpPr>
              <a:spLocks noChangeArrowheads="1"/>
            </p:cNvSpPr>
            <p:nvPr/>
          </p:nvSpPr>
          <p:spPr bwMode="auto">
            <a:xfrm>
              <a:off x="3032656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2" name="Rectangle 100"/>
            <p:cNvSpPr>
              <a:spLocks noChangeArrowheads="1"/>
            </p:cNvSpPr>
            <p:nvPr/>
          </p:nvSpPr>
          <p:spPr bwMode="auto">
            <a:xfrm>
              <a:off x="3032656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3" name="Rectangle 101"/>
            <p:cNvSpPr>
              <a:spLocks noChangeArrowheads="1"/>
            </p:cNvSpPr>
            <p:nvPr/>
          </p:nvSpPr>
          <p:spPr bwMode="auto">
            <a:xfrm>
              <a:off x="3032656" y="1928664"/>
              <a:ext cx="319887" cy="320039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4" name="Rectangle 102"/>
            <p:cNvSpPr>
              <a:spLocks noChangeArrowheads="1"/>
            </p:cNvSpPr>
            <p:nvPr/>
          </p:nvSpPr>
          <p:spPr bwMode="auto">
            <a:xfrm>
              <a:off x="3032656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5" name="Rectangle 103"/>
            <p:cNvSpPr>
              <a:spLocks noChangeArrowheads="1"/>
            </p:cNvSpPr>
            <p:nvPr/>
          </p:nvSpPr>
          <p:spPr bwMode="auto">
            <a:xfrm>
              <a:off x="3352542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6" name="Rectangle 104"/>
            <p:cNvSpPr>
              <a:spLocks noChangeArrowheads="1"/>
            </p:cNvSpPr>
            <p:nvPr/>
          </p:nvSpPr>
          <p:spPr bwMode="auto">
            <a:xfrm>
              <a:off x="3352542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7" name="Rectangle 105"/>
            <p:cNvSpPr>
              <a:spLocks noChangeArrowheads="1"/>
            </p:cNvSpPr>
            <p:nvPr/>
          </p:nvSpPr>
          <p:spPr bwMode="auto">
            <a:xfrm>
              <a:off x="3352542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8" name="Rectangle 106"/>
            <p:cNvSpPr>
              <a:spLocks noChangeArrowheads="1"/>
            </p:cNvSpPr>
            <p:nvPr/>
          </p:nvSpPr>
          <p:spPr bwMode="auto">
            <a:xfrm>
              <a:off x="3352542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69" name="Rectangle 107"/>
            <p:cNvSpPr>
              <a:spLocks noChangeArrowheads="1"/>
            </p:cNvSpPr>
            <p:nvPr/>
          </p:nvSpPr>
          <p:spPr bwMode="auto">
            <a:xfrm>
              <a:off x="3672429" y="1289888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0" name="Rectangle 108"/>
            <p:cNvSpPr>
              <a:spLocks noChangeArrowheads="1"/>
            </p:cNvSpPr>
            <p:nvPr/>
          </p:nvSpPr>
          <p:spPr bwMode="auto">
            <a:xfrm>
              <a:off x="3672429" y="1609927"/>
              <a:ext cx="3185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1" name="Rectangle 109"/>
            <p:cNvSpPr>
              <a:spLocks noChangeArrowheads="1"/>
            </p:cNvSpPr>
            <p:nvPr/>
          </p:nvSpPr>
          <p:spPr bwMode="auto">
            <a:xfrm>
              <a:off x="3672429" y="1928664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2" name="Rectangle 110"/>
            <p:cNvSpPr>
              <a:spLocks noChangeArrowheads="1"/>
            </p:cNvSpPr>
            <p:nvPr/>
          </p:nvSpPr>
          <p:spPr bwMode="auto">
            <a:xfrm>
              <a:off x="3672429" y="2248701"/>
              <a:ext cx="3185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3" name="Rectangle 111"/>
            <p:cNvSpPr>
              <a:spLocks noChangeArrowheads="1"/>
            </p:cNvSpPr>
            <p:nvPr/>
          </p:nvSpPr>
          <p:spPr bwMode="auto">
            <a:xfrm>
              <a:off x="3991017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4" name="Rectangle 112"/>
            <p:cNvSpPr>
              <a:spLocks noChangeArrowheads="1"/>
            </p:cNvSpPr>
            <p:nvPr/>
          </p:nvSpPr>
          <p:spPr bwMode="auto">
            <a:xfrm>
              <a:off x="3991017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5" name="Rectangle 113"/>
            <p:cNvSpPr>
              <a:spLocks noChangeArrowheads="1"/>
            </p:cNvSpPr>
            <p:nvPr/>
          </p:nvSpPr>
          <p:spPr bwMode="auto">
            <a:xfrm>
              <a:off x="3991017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6" name="Rectangle 114"/>
            <p:cNvSpPr>
              <a:spLocks noChangeArrowheads="1"/>
            </p:cNvSpPr>
            <p:nvPr/>
          </p:nvSpPr>
          <p:spPr bwMode="auto">
            <a:xfrm>
              <a:off x="3991017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7" name="Rectangle 115"/>
            <p:cNvSpPr>
              <a:spLocks noChangeArrowheads="1"/>
            </p:cNvSpPr>
            <p:nvPr/>
          </p:nvSpPr>
          <p:spPr bwMode="auto">
            <a:xfrm>
              <a:off x="4310904" y="1289888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8" name="Rectangle 116"/>
            <p:cNvSpPr>
              <a:spLocks noChangeArrowheads="1"/>
            </p:cNvSpPr>
            <p:nvPr/>
          </p:nvSpPr>
          <p:spPr bwMode="auto">
            <a:xfrm>
              <a:off x="4310904" y="1609927"/>
              <a:ext cx="319887" cy="31873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79" name="Rectangle 117"/>
            <p:cNvSpPr>
              <a:spLocks noChangeArrowheads="1"/>
            </p:cNvSpPr>
            <p:nvPr/>
          </p:nvSpPr>
          <p:spPr bwMode="auto">
            <a:xfrm>
              <a:off x="4310904" y="1928664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80" name="Rectangle 118"/>
            <p:cNvSpPr>
              <a:spLocks noChangeArrowheads="1"/>
            </p:cNvSpPr>
            <p:nvPr/>
          </p:nvSpPr>
          <p:spPr bwMode="auto">
            <a:xfrm>
              <a:off x="4310904" y="2248701"/>
              <a:ext cx="319887" cy="320039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67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6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6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156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5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9" dur="1000"/>
                                        <p:tgtEl>
                                          <p:spTgt spid="15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68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68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68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68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68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2" dur="2000"/>
                                        <p:tgtEl>
                                          <p:spTgt spid="156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5" dur="2000"/>
                                        <p:tgtEl>
                                          <p:spTgt spid="156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15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15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56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56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9" dur="1000"/>
                                        <p:tgtEl>
                                          <p:spTgt spid="15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  <p:bldP spid="156676" grpId="1"/>
      <p:bldP spid="156674" grpId="0" animBg="1"/>
      <p:bldP spid="156677" grpId="0"/>
      <p:bldP spid="156677" grpId="1"/>
      <p:bldP spid="156678" grpId="0"/>
      <p:bldP spid="156678" grpId="1"/>
      <p:bldP spid="156679" grpId="0"/>
      <p:bldP spid="156679" grpId="1"/>
      <p:bldP spid="156680" grpId="0"/>
      <p:bldP spid="156680" grpId="1"/>
      <p:bldP spid="156796" grpId="0"/>
      <p:bldP spid="156797" grpId="0"/>
      <p:bldP spid="156798" grpId="0"/>
      <p:bldP spid="156799" grpId="0"/>
      <p:bldP spid="156799" grpId="1"/>
      <p:bldP spid="156800" grpId="0"/>
      <p:bldP spid="156801" grpId="0"/>
      <p:bldP spid="156802" grpId="0"/>
      <p:bldP spid="156803" grpId="0"/>
      <p:bldP spid="156804" grpId="0"/>
      <p:bldP spid="156804" grpId="1"/>
      <p:bldP spid="156805" grpId="0"/>
      <p:bldP spid="156805" grpId="1"/>
      <p:bldP spid="156806" grpId="0"/>
      <p:bldP spid="156807" grpId="0"/>
      <p:bldP spid="156808" grpId="0"/>
      <p:bldP spid="156809" grpId="0"/>
      <p:bldP spid="156810" grpId="0"/>
      <p:bldP spid="156811" grpId="0"/>
      <p:bldP spid="1568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 descr="j0434912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20399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236788" y="381000"/>
            <a:ext cx="4953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Hydrogen hydroxide:</a:t>
            </a:r>
          </a:p>
          <a:p>
            <a:r>
              <a:rPr lang="en-US" b="0" i="1">
                <a:solidFill>
                  <a:schemeClr val="tx1"/>
                </a:solidFill>
              </a:rPr>
              <a:t>A Tale of Danger and Irresponsibility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357187" y="1819275"/>
            <a:ext cx="693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-- </a:t>
            </a:r>
            <a:r>
              <a:rPr lang="en-US" b="0" dirty="0" smtClean="0">
                <a:solidFill>
                  <a:schemeClr val="tx1"/>
                </a:solidFill>
              </a:rPr>
              <a:t>THE major </a:t>
            </a:r>
            <a:r>
              <a:rPr lang="en-US" b="0" dirty="0">
                <a:solidFill>
                  <a:schemeClr val="tx1"/>
                </a:solidFill>
              </a:rPr>
              <a:t>component of acid rain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360363" y="2390775"/>
            <a:ext cx="4633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-- found in all cancer cells</a:t>
            </a: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358775" y="2943225"/>
            <a:ext cx="4676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-- inhalation can be deadly</a:t>
            </a: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358775" y="3479800"/>
            <a:ext cx="5867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-- excessive ingestion results in 	acute physical symptoms: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885825" y="4359275"/>
            <a:ext cx="38639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e.g., frequent urination,</a:t>
            </a:r>
          </a:p>
          <a:p>
            <a:pPr algn="l"/>
            <a:r>
              <a:rPr lang="en-US" b="0">
                <a:solidFill>
                  <a:schemeClr val="tx1"/>
                </a:solidFill>
              </a:rPr>
              <a:t>        bloated sensation,</a:t>
            </a:r>
          </a:p>
          <a:p>
            <a:pPr algn="l"/>
            <a:r>
              <a:rPr lang="en-US" b="0">
                <a:solidFill>
                  <a:schemeClr val="tx1"/>
                </a:solidFill>
              </a:rPr>
              <a:t>        profuse sweating</a:t>
            </a: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350838" y="5648325"/>
            <a:ext cx="85820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-- often an industrial byproduct of chemical</a:t>
            </a:r>
          </a:p>
          <a:p>
            <a:pPr algn="l"/>
            <a:r>
              <a:rPr lang="en-US" b="0">
                <a:solidFill>
                  <a:schemeClr val="tx1"/>
                </a:solidFill>
              </a:rPr>
              <a:t>   reactions; dumped wholesale into rivers and lakes</a:t>
            </a:r>
          </a:p>
        </p:txBody>
      </p:sp>
      <p:pic>
        <p:nvPicPr>
          <p:cNvPr id="140298" name="Picture 10" descr="j0217318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13" y="258763"/>
            <a:ext cx="2022475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99" name="Picture 11" descr="j0404353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8975" y="2306638"/>
            <a:ext cx="28638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300" name="Picture 12" descr="j031112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88213" y="1954213"/>
            <a:ext cx="1479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301" name="Picture 13" descr="000B473F-1837-1346-93390C01AC1BF8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79169" y="1882932"/>
            <a:ext cx="84455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302" name="Picture 14" descr="j0424442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37263" y="4438650"/>
            <a:ext cx="949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303" name="Picture 15" descr="j0312078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26313" y="4648200"/>
            <a:ext cx="12827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304" name="Picture 16" descr="pe03017_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19750" y="3078163"/>
            <a:ext cx="8096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305" name="Picture 17" descr="j0423840[1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95350" y="219075"/>
            <a:ext cx="13747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306" name="Picture 18" descr="j0424466[1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986588" y="290513"/>
            <a:ext cx="17018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307" name="Picture 19" descr="toxic_chemical_storage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72325" y="3005138"/>
            <a:ext cx="10572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ChangeArrowheads="1"/>
          </p:cNvSpPr>
          <p:nvPr/>
        </p:nvSpPr>
        <p:spPr bwMode="auto">
          <a:xfrm>
            <a:off x="2967038" y="211138"/>
            <a:ext cx="342900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Acid Nomenclature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660400" y="836613"/>
            <a:ext cx="7507288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binary acids</a:t>
            </a:r>
            <a:r>
              <a:rPr lang="en-US" b="0"/>
              <a:t>: acids </a:t>
            </a:r>
            <a:r>
              <a:rPr lang="en-US" b="0" baseline="30000"/>
              <a:t>w</a:t>
            </a:r>
            <a:r>
              <a:rPr lang="en-US" b="0"/>
              <a:t>/H and one other element</a:t>
            </a:r>
            <a:r>
              <a:rPr lang="en-US"/>
              <a:t> </a:t>
            </a:r>
          </a:p>
        </p:txBody>
      </p:sp>
      <p:sp>
        <p:nvSpPr>
          <p:cNvPr id="155661" name="Rectangle 13"/>
          <p:cNvSpPr>
            <a:spLocks noChangeArrowheads="1"/>
          </p:cNvSpPr>
          <p:nvPr/>
        </p:nvSpPr>
        <p:spPr bwMode="auto">
          <a:xfrm>
            <a:off x="3667125" y="3703638"/>
            <a:ext cx="757238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HF</a:t>
            </a:r>
            <a:r>
              <a:rPr lang="en-US"/>
              <a:t> </a:t>
            </a:r>
          </a:p>
        </p:txBody>
      </p:sp>
      <p:sp>
        <p:nvSpPr>
          <p:cNvPr id="155662" name="Rectangle 14"/>
          <p:cNvSpPr>
            <a:spLocks noChangeArrowheads="1"/>
          </p:cNvSpPr>
          <p:nvPr/>
        </p:nvSpPr>
        <p:spPr bwMode="auto">
          <a:xfrm>
            <a:off x="3524250" y="4298950"/>
            <a:ext cx="87630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HCl</a:t>
            </a:r>
            <a:r>
              <a:rPr lang="en-US"/>
              <a:t> </a:t>
            </a: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3524250" y="4951413"/>
            <a:ext cx="89535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HBr</a:t>
            </a:r>
            <a:r>
              <a:rPr lang="en-US"/>
              <a:t> </a:t>
            </a:r>
          </a:p>
        </p:txBody>
      </p:sp>
      <p:sp>
        <p:nvSpPr>
          <p:cNvPr id="155664" name="Rectangle 16"/>
          <p:cNvSpPr>
            <a:spLocks noChangeArrowheads="1"/>
          </p:cNvSpPr>
          <p:nvPr/>
        </p:nvSpPr>
        <p:spPr bwMode="auto">
          <a:xfrm>
            <a:off x="1720850" y="5561013"/>
            <a:ext cx="266065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hydroiodic acid</a:t>
            </a:r>
            <a:r>
              <a:rPr lang="en-US"/>
              <a:t> </a:t>
            </a:r>
          </a:p>
        </p:txBody>
      </p:sp>
      <p:sp>
        <p:nvSpPr>
          <p:cNvPr id="155665" name="Rectangle 17"/>
          <p:cNvSpPr>
            <a:spLocks noChangeArrowheads="1"/>
          </p:cNvSpPr>
          <p:nvPr/>
        </p:nvSpPr>
        <p:spPr bwMode="auto">
          <a:xfrm>
            <a:off x="1320800" y="6172200"/>
            <a:ext cx="3055938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hydrosulfuric acid</a:t>
            </a:r>
            <a:r>
              <a:rPr lang="en-US"/>
              <a:t> </a:t>
            </a:r>
          </a:p>
        </p:txBody>
      </p: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4699000" y="3703638"/>
            <a:ext cx="2779713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hydrofluoric acid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5669" name="Rectangle 21"/>
          <p:cNvSpPr>
            <a:spLocks noChangeArrowheads="1"/>
          </p:cNvSpPr>
          <p:nvPr/>
        </p:nvSpPr>
        <p:spPr bwMode="auto">
          <a:xfrm>
            <a:off x="4687888" y="5561013"/>
            <a:ext cx="63817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HI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5670" name="Rectangle 22"/>
          <p:cNvSpPr>
            <a:spLocks noChangeArrowheads="1"/>
          </p:cNvSpPr>
          <p:nvPr/>
        </p:nvSpPr>
        <p:spPr bwMode="auto">
          <a:xfrm>
            <a:off x="4673600" y="6172200"/>
            <a:ext cx="812800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H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5671" name="Rectangle 23"/>
          <p:cNvSpPr>
            <a:spLocks noChangeArrowheads="1"/>
          </p:cNvSpPr>
          <p:nvPr/>
        </p:nvSpPr>
        <p:spPr bwMode="auto">
          <a:xfrm>
            <a:off x="4699000" y="4311650"/>
            <a:ext cx="2859088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hydrochloric acid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5672" name="Rectangle 24"/>
          <p:cNvSpPr>
            <a:spLocks noChangeArrowheads="1"/>
          </p:cNvSpPr>
          <p:nvPr/>
        </p:nvSpPr>
        <p:spPr bwMode="auto">
          <a:xfrm>
            <a:off x="4699000" y="4935538"/>
            <a:ext cx="289877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hydrobromic acid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63538" y="1435100"/>
            <a:ext cx="8358187" cy="2216150"/>
            <a:chOff x="229" y="904"/>
            <a:chExt cx="5265" cy="1396"/>
          </a:xfrm>
        </p:grpSpPr>
        <p:sp>
          <p:nvSpPr>
            <p:cNvPr id="46095" name="Rectangle 11"/>
            <p:cNvSpPr>
              <a:spLocks noChangeArrowheads="1"/>
            </p:cNvSpPr>
            <p:nvPr/>
          </p:nvSpPr>
          <p:spPr bwMode="auto">
            <a:xfrm>
              <a:off x="264" y="1327"/>
              <a:ext cx="1786" cy="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/>
                <a:t>1. Write “hydro.”</a:t>
              </a:r>
              <a:r>
                <a:rPr lang="en-US"/>
                <a:t> </a:t>
              </a:r>
            </a:p>
          </p:txBody>
        </p:sp>
        <p:sp>
          <p:nvSpPr>
            <p:cNvPr id="46096" name="Rectangle 12"/>
            <p:cNvSpPr>
              <a:spLocks noChangeArrowheads="1"/>
            </p:cNvSpPr>
            <p:nvPr/>
          </p:nvSpPr>
          <p:spPr bwMode="auto">
            <a:xfrm>
              <a:off x="279" y="1639"/>
              <a:ext cx="3619" cy="596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/>
                <a:t>2. Write prefix of the other element,</a:t>
              </a:r>
            </a:p>
            <a:p>
              <a:pPr algn="l"/>
              <a:r>
                <a:rPr lang="en-US" b="0"/>
                <a:t>    followed by “-ic acid.”</a:t>
              </a:r>
              <a:r>
                <a:rPr lang="en-US"/>
                <a:t> </a:t>
              </a:r>
            </a:p>
          </p:txBody>
        </p:sp>
        <p:sp>
          <p:nvSpPr>
            <p:cNvPr id="46097" name="Rectangle 25"/>
            <p:cNvSpPr>
              <a:spLocks noChangeArrowheads="1"/>
            </p:cNvSpPr>
            <p:nvPr/>
          </p:nvSpPr>
          <p:spPr bwMode="auto">
            <a:xfrm>
              <a:off x="815" y="991"/>
              <a:ext cx="2982" cy="327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/>
                <a:t>Binary Acid Nomenclature</a:t>
              </a:r>
              <a:r>
                <a:rPr lang="en-US" b="0" i="1"/>
                <a:t> </a:t>
              </a:r>
            </a:p>
          </p:txBody>
        </p:sp>
        <p:sp>
          <p:nvSpPr>
            <p:cNvPr id="46098" name="Rectangle 26"/>
            <p:cNvSpPr>
              <a:spLocks noChangeArrowheads="1"/>
            </p:cNvSpPr>
            <p:nvPr/>
          </p:nvSpPr>
          <p:spPr bwMode="auto">
            <a:xfrm>
              <a:off x="229" y="997"/>
              <a:ext cx="3739" cy="1243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46099" name="Picture 27" descr="pe02849_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216" y="904"/>
              <a:ext cx="1278" cy="1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15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 tmFilter="0,0; .5, 1; 1, 1"/>
                                        <p:tgtEl>
                                          <p:spTgt spid="15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5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5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5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5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1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 tmFilter="0,0; .5, 1; 1, 1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 tmFilter="0,0; .5, 1; 1, 1"/>
                                        <p:tgtEl>
                                          <p:spTgt spid="15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7" grpId="0"/>
      <p:bldP spid="155661" grpId="0"/>
      <p:bldP spid="155662" grpId="0"/>
      <p:bldP spid="155663" grpId="0"/>
      <p:bldP spid="155664" grpId="0"/>
      <p:bldP spid="155665" grpId="0"/>
      <p:bldP spid="155666" grpId="0"/>
      <p:bldP spid="155669" grpId="0"/>
      <p:bldP spid="155670" grpId="0"/>
      <p:bldP spid="155671" grpId="0"/>
      <p:bldP spid="1556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 descr="j0434912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0"/>
            <a:ext cx="20399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236788" y="381000"/>
            <a:ext cx="4953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Hydrooxic</a:t>
            </a:r>
            <a:r>
              <a:rPr lang="en-US" dirty="0" smtClean="0">
                <a:solidFill>
                  <a:schemeClr val="tx1"/>
                </a:solidFill>
              </a:rPr>
              <a:t> Acid: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0" i="1" dirty="0">
                <a:solidFill>
                  <a:schemeClr val="tx1"/>
                </a:solidFill>
              </a:rPr>
              <a:t>A Tale of Danger and Irresponsibility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357187" y="1819275"/>
            <a:ext cx="63431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-- </a:t>
            </a:r>
            <a:r>
              <a:rPr lang="en-US" b="0" dirty="0" smtClean="0">
                <a:solidFill>
                  <a:schemeClr val="tx1"/>
                </a:solidFill>
              </a:rPr>
              <a:t>THE major </a:t>
            </a:r>
            <a:r>
              <a:rPr lang="en-US" b="0" dirty="0">
                <a:solidFill>
                  <a:schemeClr val="tx1"/>
                </a:solidFill>
              </a:rPr>
              <a:t>component of acid rain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360363" y="2390775"/>
            <a:ext cx="4633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-- found in all cancer cells</a:t>
            </a: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358775" y="2943225"/>
            <a:ext cx="4676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-- inhalation can be deadly</a:t>
            </a: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358775" y="3479800"/>
            <a:ext cx="5867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-- excessive ingestion results in 	acute physical symptoms: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885825" y="4359275"/>
            <a:ext cx="38639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e.g., frequent urination,</a:t>
            </a:r>
          </a:p>
          <a:p>
            <a:pPr algn="l"/>
            <a:r>
              <a:rPr lang="en-US" b="0">
                <a:solidFill>
                  <a:schemeClr val="tx1"/>
                </a:solidFill>
              </a:rPr>
              <a:t>        bloated sensation,</a:t>
            </a:r>
          </a:p>
          <a:p>
            <a:pPr algn="l"/>
            <a:r>
              <a:rPr lang="en-US" b="0">
                <a:solidFill>
                  <a:schemeClr val="tx1"/>
                </a:solidFill>
              </a:rPr>
              <a:t>        profuse sweating</a:t>
            </a: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350838" y="5648325"/>
            <a:ext cx="85820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-- often an industrial byproduct of chemical</a:t>
            </a:r>
          </a:p>
          <a:p>
            <a:pPr algn="l"/>
            <a:r>
              <a:rPr lang="en-US" b="0">
                <a:solidFill>
                  <a:schemeClr val="tx1"/>
                </a:solidFill>
              </a:rPr>
              <a:t>   reactions; dumped wholesale into rivers and lakes</a:t>
            </a:r>
          </a:p>
        </p:txBody>
      </p:sp>
      <p:pic>
        <p:nvPicPr>
          <p:cNvPr id="140298" name="Picture 10" descr="j0217318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13" y="258763"/>
            <a:ext cx="2022475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99" name="Picture 11" descr="j0404353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8975" y="2306638"/>
            <a:ext cx="28638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300" name="Picture 12" descr="j031112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88213" y="1954213"/>
            <a:ext cx="1479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301" name="Picture 13" descr="000B473F-1837-1346-93390C01AC1BF8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6467" y="2103656"/>
            <a:ext cx="84455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302" name="Picture 14" descr="j0424442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37263" y="4438650"/>
            <a:ext cx="949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303" name="Picture 15" descr="j0312078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26313" y="4648200"/>
            <a:ext cx="12827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304" name="Picture 16" descr="pe03017_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19750" y="3078163"/>
            <a:ext cx="8096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305" name="Picture 17" descr="j0423840[1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95350" y="219075"/>
            <a:ext cx="13747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306" name="Picture 18" descr="j0424466[1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986588" y="290513"/>
            <a:ext cx="17018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307" name="Picture 19" descr="toxic_chemical_storage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72325" y="3005138"/>
            <a:ext cx="10572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299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ChangeArrowheads="1"/>
          </p:cNvSpPr>
          <p:nvPr/>
        </p:nvSpPr>
        <p:spPr bwMode="auto">
          <a:xfrm>
            <a:off x="696913" y="373063"/>
            <a:ext cx="5453062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oxyacids</a:t>
            </a:r>
            <a:r>
              <a:rPr lang="en-US" b="0"/>
              <a:t>: acids containing H, O,</a:t>
            </a:r>
          </a:p>
          <a:p>
            <a:pPr algn="l"/>
            <a:r>
              <a:rPr lang="en-US" b="0"/>
              <a:t>	       and one other element</a:t>
            </a:r>
            <a:r>
              <a:rPr lang="en-US"/>
              <a:t> </a:t>
            </a: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1733550" y="1778000"/>
            <a:ext cx="4141788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Oxyacid Nomenclature 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814388" y="2738438"/>
            <a:ext cx="7469187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For “most common” forms of the oxyanions,</a:t>
            </a:r>
          </a:p>
          <a:p>
            <a:pPr algn="l"/>
            <a:r>
              <a:rPr lang="en-US" b="0"/>
              <a:t>write prefix of oxyanion, followed by “-ic acid.”</a:t>
            </a:r>
            <a:r>
              <a:rPr lang="en-US"/>
              <a:t> </a:t>
            </a:r>
          </a:p>
        </p:txBody>
      </p:sp>
      <p:pic>
        <p:nvPicPr>
          <p:cNvPr id="88075" name="Picture 11" descr="pe02748_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0950" y="144463"/>
            <a:ext cx="248920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3081338" y="3703638"/>
            <a:ext cx="1306512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HBrO</a:t>
            </a:r>
            <a:r>
              <a:rPr lang="en-US" b="0" baseline="-25000"/>
              <a:t>3</a:t>
            </a:r>
            <a:r>
              <a:rPr lang="en-US"/>
              <a:t> </a:t>
            </a:r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3081338" y="4298950"/>
            <a:ext cx="1287462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HClO</a:t>
            </a:r>
            <a:r>
              <a:rPr lang="en-US" b="0" baseline="-25000"/>
              <a:t>3</a:t>
            </a:r>
            <a:r>
              <a:rPr lang="en-US"/>
              <a:t> </a:t>
            </a:r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3038475" y="4951413"/>
            <a:ext cx="134302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H</a:t>
            </a:r>
            <a:r>
              <a:rPr lang="en-US" b="0" baseline="-25000"/>
              <a:t>2</a:t>
            </a:r>
            <a:r>
              <a:rPr lang="en-US" b="0"/>
              <a:t>CO</a:t>
            </a:r>
            <a:r>
              <a:rPr lang="en-US" b="0" baseline="-25000"/>
              <a:t>3</a:t>
            </a:r>
            <a:r>
              <a:rPr lang="en-US"/>
              <a:t> </a:t>
            </a:r>
          </a:p>
        </p:txBody>
      </p:sp>
      <p:sp>
        <p:nvSpPr>
          <p:cNvPr id="88079" name="Rectangle 15"/>
          <p:cNvSpPr>
            <a:spLocks noChangeArrowheads="1"/>
          </p:cNvSpPr>
          <p:nvPr/>
        </p:nvSpPr>
        <p:spPr bwMode="auto">
          <a:xfrm>
            <a:off x="2192338" y="5561013"/>
            <a:ext cx="2163762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sulfuric acid</a:t>
            </a:r>
            <a:r>
              <a:rPr lang="en-US"/>
              <a:t> </a:t>
            </a:r>
          </a:p>
        </p:txBody>
      </p:sp>
      <p:sp>
        <p:nvSpPr>
          <p:cNvPr id="88080" name="Rectangle 16"/>
          <p:cNvSpPr>
            <a:spLocks noChangeArrowheads="1"/>
          </p:cNvSpPr>
          <p:nvPr/>
        </p:nvSpPr>
        <p:spPr bwMode="auto">
          <a:xfrm>
            <a:off x="1577975" y="6172200"/>
            <a:ext cx="2779713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phosphoric acid</a:t>
            </a:r>
            <a:r>
              <a:rPr lang="en-US"/>
              <a:t> </a:t>
            </a:r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4699000" y="3703638"/>
            <a:ext cx="200660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bromic acid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8082" name="Rectangle 18"/>
          <p:cNvSpPr>
            <a:spLocks noChangeArrowheads="1"/>
          </p:cNvSpPr>
          <p:nvPr/>
        </p:nvSpPr>
        <p:spPr bwMode="auto">
          <a:xfrm>
            <a:off x="4687888" y="5561013"/>
            <a:ext cx="1322387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H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SO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8083" name="Rectangle 19"/>
          <p:cNvSpPr>
            <a:spLocks noChangeArrowheads="1"/>
          </p:cNvSpPr>
          <p:nvPr/>
        </p:nvSpPr>
        <p:spPr bwMode="auto">
          <a:xfrm>
            <a:off x="4673600" y="6172200"/>
            <a:ext cx="1223963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H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  <a:r>
              <a:rPr lang="en-US" b="0">
                <a:solidFill>
                  <a:schemeClr val="tx1"/>
                </a:solidFill>
              </a:rPr>
              <a:t>PO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4699000" y="4311650"/>
            <a:ext cx="1966913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chloric acid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4699000" y="4935538"/>
            <a:ext cx="2284413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carbonic acid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8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8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tmFilter="0,0; .5, 1; 1, 1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8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8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 tmFilter="0,0; .5, 1; 1, 1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3" grpId="0"/>
      <p:bldP spid="88074" grpId="0"/>
      <p:bldP spid="88076" grpId="0"/>
      <p:bldP spid="88077" grpId="0"/>
      <p:bldP spid="88078" grpId="0"/>
      <p:bldP spid="88079" grpId="0"/>
      <p:bldP spid="88080" grpId="0"/>
      <p:bldP spid="88081" grpId="0"/>
      <p:bldP spid="88082" grpId="0"/>
      <p:bldP spid="88083" grpId="0"/>
      <p:bldP spid="88084" grpId="0"/>
      <p:bldP spid="880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ChangeArrowheads="1"/>
          </p:cNvSpPr>
          <p:nvPr/>
        </p:nvSpPr>
        <p:spPr bwMode="auto">
          <a:xfrm>
            <a:off x="395288" y="268288"/>
            <a:ext cx="6818312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/>
              <a:t>polyatomic ion</a:t>
            </a:r>
            <a:r>
              <a:rPr lang="en-US" b="0"/>
              <a:t>: a charged group of atoms</a:t>
            </a:r>
            <a:r>
              <a:rPr lang="en-US"/>
              <a:t> </a:t>
            </a:r>
          </a:p>
        </p:txBody>
      </p:sp>
      <p:sp>
        <p:nvSpPr>
          <p:cNvPr id="30723" name="Text Box 9"/>
          <p:cNvSpPr txBox="1">
            <a:spLocks noChangeArrowheads="1"/>
          </p:cNvSpPr>
          <p:nvPr/>
        </p:nvSpPr>
        <p:spPr bwMode="auto">
          <a:xfrm>
            <a:off x="920750" y="949325"/>
            <a:ext cx="186531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Memorize:</a:t>
            </a:r>
          </a:p>
          <a:p>
            <a:pPr algn="l"/>
            <a:endParaRPr lang="en-US" sz="1000" b="0"/>
          </a:p>
          <a:p>
            <a:pPr algn="l"/>
            <a:r>
              <a:rPr lang="en-US" b="0"/>
              <a:t>NH</a:t>
            </a:r>
            <a:r>
              <a:rPr lang="en-US" b="0" baseline="-25000"/>
              <a:t>4</a:t>
            </a:r>
            <a:r>
              <a:rPr lang="en-US" b="0" baseline="30000"/>
              <a:t>+</a:t>
            </a:r>
          </a:p>
          <a:p>
            <a:pPr algn="l"/>
            <a:r>
              <a:rPr lang="en-US" b="0"/>
              <a:t>CH</a:t>
            </a:r>
            <a:r>
              <a:rPr lang="en-US" b="0" baseline="-25000"/>
              <a:t>3</a:t>
            </a:r>
            <a:r>
              <a:rPr lang="en-US" b="0"/>
              <a:t>COO</a:t>
            </a:r>
            <a:r>
              <a:rPr lang="en-US" b="0" baseline="30000"/>
              <a:t>–</a:t>
            </a:r>
          </a:p>
          <a:p>
            <a:pPr algn="l"/>
            <a:r>
              <a:rPr lang="en-US" b="0"/>
              <a:t>PO</a:t>
            </a:r>
            <a:r>
              <a:rPr lang="en-US" b="0" baseline="-25000"/>
              <a:t>4</a:t>
            </a:r>
            <a:r>
              <a:rPr lang="en-US" b="0" baseline="30000"/>
              <a:t>3–</a:t>
            </a:r>
          </a:p>
          <a:p>
            <a:pPr algn="l"/>
            <a:r>
              <a:rPr lang="en-US" b="0"/>
              <a:t>MnO</a:t>
            </a:r>
            <a:r>
              <a:rPr lang="en-US" b="0" baseline="-25000"/>
              <a:t>4</a:t>
            </a:r>
            <a:r>
              <a:rPr lang="en-US" b="0" baseline="30000"/>
              <a:t>–</a:t>
            </a:r>
          </a:p>
        </p:txBody>
      </p:sp>
      <p:sp>
        <p:nvSpPr>
          <p:cNvPr id="30724" name="Text Box 10"/>
          <p:cNvSpPr txBox="1">
            <a:spLocks noChangeArrowheads="1"/>
          </p:cNvSpPr>
          <p:nvPr/>
        </p:nvSpPr>
        <p:spPr bwMode="auto">
          <a:xfrm>
            <a:off x="5710238" y="1520825"/>
            <a:ext cx="10858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NO</a:t>
            </a:r>
            <a:r>
              <a:rPr lang="en-US" b="0" baseline="-25000"/>
              <a:t>3</a:t>
            </a:r>
            <a:r>
              <a:rPr lang="en-US" b="0" baseline="30000"/>
              <a:t>–</a:t>
            </a:r>
          </a:p>
          <a:p>
            <a:pPr algn="l"/>
            <a:r>
              <a:rPr lang="en-US" b="0"/>
              <a:t>ClO</a:t>
            </a:r>
            <a:r>
              <a:rPr lang="en-US" b="0" baseline="-25000"/>
              <a:t>3</a:t>
            </a:r>
            <a:r>
              <a:rPr lang="en-US" b="0" baseline="30000"/>
              <a:t>–</a:t>
            </a:r>
          </a:p>
          <a:p>
            <a:pPr algn="l"/>
            <a:r>
              <a:rPr lang="en-US" b="0"/>
              <a:t>BrO</a:t>
            </a:r>
            <a:r>
              <a:rPr lang="en-US" b="0" baseline="-25000"/>
              <a:t>3</a:t>
            </a:r>
            <a:r>
              <a:rPr lang="en-US" b="0" baseline="30000"/>
              <a:t>–</a:t>
            </a:r>
          </a:p>
          <a:p>
            <a:pPr algn="l"/>
            <a:r>
              <a:rPr lang="en-US" b="0"/>
              <a:t>IO</a:t>
            </a:r>
            <a:r>
              <a:rPr lang="en-US" b="0" baseline="-25000"/>
              <a:t>3</a:t>
            </a:r>
            <a:r>
              <a:rPr lang="en-US" b="0" baseline="30000"/>
              <a:t>–</a:t>
            </a:r>
          </a:p>
        </p:txBody>
      </p:sp>
      <p:sp>
        <p:nvSpPr>
          <p:cNvPr id="30725" name="Text Box 11"/>
          <p:cNvSpPr txBox="1">
            <a:spLocks noChangeArrowheads="1"/>
          </p:cNvSpPr>
          <p:nvPr/>
        </p:nvSpPr>
        <p:spPr bwMode="auto">
          <a:xfrm>
            <a:off x="5741988" y="3494088"/>
            <a:ext cx="8524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CN</a:t>
            </a:r>
            <a:r>
              <a:rPr lang="en-US" b="0" baseline="30000"/>
              <a:t>–</a:t>
            </a:r>
          </a:p>
          <a:p>
            <a:pPr algn="l"/>
            <a:r>
              <a:rPr lang="en-US" b="0"/>
              <a:t>OH</a:t>
            </a:r>
            <a:r>
              <a:rPr lang="en-US" b="0" baseline="30000"/>
              <a:t>–</a:t>
            </a:r>
          </a:p>
        </p:txBody>
      </p:sp>
      <p:sp>
        <p:nvSpPr>
          <p:cNvPr id="30726" name="Text Box 12"/>
          <p:cNvSpPr txBox="1">
            <a:spLocks noChangeArrowheads="1"/>
          </p:cNvSpPr>
          <p:nvPr/>
        </p:nvSpPr>
        <p:spPr bwMode="auto">
          <a:xfrm>
            <a:off x="936625" y="3529013"/>
            <a:ext cx="13763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CrO</a:t>
            </a:r>
            <a:r>
              <a:rPr lang="en-US" b="0" baseline="-25000"/>
              <a:t>4</a:t>
            </a:r>
            <a:r>
              <a:rPr lang="en-US" b="0" baseline="30000"/>
              <a:t>2–</a:t>
            </a:r>
          </a:p>
          <a:p>
            <a:pPr algn="l"/>
            <a:r>
              <a:rPr lang="en-US" b="0"/>
              <a:t>Cr</a:t>
            </a:r>
            <a:r>
              <a:rPr lang="en-US" b="0" baseline="-25000"/>
              <a:t>2</a:t>
            </a:r>
            <a:r>
              <a:rPr lang="en-US" b="0"/>
              <a:t>O</a:t>
            </a:r>
            <a:r>
              <a:rPr lang="en-US" b="0" baseline="-25000"/>
              <a:t>7</a:t>
            </a:r>
            <a:r>
              <a:rPr lang="en-US" b="0" baseline="30000"/>
              <a:t>2–</a:t>
            </a:r>
          </a:p>
        </p:txBody>
      </p:sp>
      <p:sp>
        <p:nvSpPr>
          <p:cNvPr id="30727" name="Text Box 13"/>
          <p:cNvSpPr txBox="1">
            <a:spLocks noChangeArrowheads="1"/>
          </p:cNvSpPr>
          <p:nvPr/>
        </p:nvSpPr>
        <p:spPr bwMode="auto">
          <a:xfrm>
            <a:off x="936625" y="4706938"/>
            <a:ext cx="124936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CO</a:t>
            </a:r>
            <a:r>
              <a:rPr lang="en-US" b="0" baseline="-25000"/>
              <a:t>3</a:t>
            </a:r>
            <a:r>
              <a:rPr lang="en-US" b="0" baseline="30000"/>
              <a:t>2–</a:t>
            </a:r>
          </a:p>
          <a:p>
            <a:pPr algn="l"/>
            <a:r>
              <a:rPr lang="en-US" b="0"/>
              <a:t>HCO</a:t>
            </a:r>
            <a:r>
              <a:rPr lang="en-US" b="0" baseline="-25000"/>
              <a:t>3</a:t>
            </a:r>
            <a:r>
              <a:rPr lang="en-US" b="0" baseline="30000"/>
              <a:t>–</a:t>
            </a:r>
            <a:endParaRPr lang="en-US" b="0"/>
          </a:p>
          <a:p>
            <a:pPr algn="l"/>
            <a:r>
              <a:rPr lang="en-US" b="0"/>
              <a:t>SO</a:t>
            </a:r>
            <a:r>
              <a:rPr lang="en-US" b="0" baseline="-25000"/>
              <a:t>4</a:t>
            </a:r>
            <a:r>
              <a:rPr lang="en-US" b="0" baseline="30000"/>
              <a:t>2–</a:t>
            </a:r>
          </a:p>
          <a:p>
            <a:pPr algn="l"/>
            <a:r>
              <a:rPr lang="en-US" b="0"/>
              <a:t>HSO</a:t>
            </a:r>
            <a:r>
              <a:rPr lang="en-US" b="0" baseline="-25000"/>
              <a:t>4</a:t>
            </a:r>
            <a:r>
              <a:rPr lang="en-US" b="0" baseline="30000"/>
              <a:t>–</a:t>
            </a:r>
          </a:p>
        </p:txBody>
      </p:sp>
      <p:sp>
        <p:nvSpPr>
          <p:cNvPr id="30728" name="Text Box 14"/>
          <p:cNvSpPr txBox="1">
            <a:spLocks noChangeArrowheads="1"/>
          </p:cNvSpPr>
          <p:nvPr/>
        </p:nvSpPr>
        <p:spPr bwMode="auto">
          <a:xfrm>
            <a:off x="7016750" y="1520825"/>
            <a:ext cx="14922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nitrate</a:t>
            </a:r>
          </a:p>
          <a:p>
            <a:pPr algn="l"/>
            <a:r>
              <a:rPr lang="en-US" b="0"/>
              <a:t>chlorate</a:t>
            </a:r>
            <a:endParaRPr lang="en-US" b="0" baseline="30000"/>
          </a:p>
          <a:p>
            <a:pPr algn="l"/>
            <a:r>
              <a:rPr lang="en-US" b="0"/>
              <a:t>bromate</a:t>
            </a:r>
            <a:endParaRPr lang="en-US" b="0" baseline="30000"/>
          </a:p>
          <a:p>
            <a:pPr algn="l"/>
            <a:r>
              <a:rPr lang="en-US" b="0"/>
              <a:t>iodate</a:t>
            </a:r>
            <a:endParaRPr lang="en-US" b="0" baseline="30000"/>
          </a:p>
        </p:txBody>
      </p:sp>
      <p:sp>
        <p:nvSpPr>
          <p:cNvPr id="30729" name="Text Box 15"/>
          <p:cNvSpPr txBox="1">
            <a:spLocks noChangeArrowheads="1"/>
          </p:cNvSpPr>
          <p:nvPr/>
        </p:nvSpPr>
        <p:spPr bwMode="auto">
          <a:xfrm>
            <a:off x="7048500" y="3494088"/>
            <a:ext cx="1730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cyanide</a:t>
            </a:r>
            <a:endParaRPr lang="en-US" b="0" baseline="30000"/>
          </a:p>
          <a:p>
            <a:pPr algn="l"/>
            <a:r>
              <a:rPr lang="en-US" b="0"/>
              <a:t>hydroxide</a:t>
            </a:r>
            <a:endParaRPr lang="en-US" b="0" baseline="30000"/>
          </a:p>
        </p:txBody>
      </p:sp>
      <p:sp>
        <p:nvSpPr>
          <p:cNvPr id="30730" name="Text Box 16"/>
          <p:cNvSpPr txBox="1">
            <a:spLocks noChangeArrowheads="1"/>
          </p:cNvSpPr>
          <p:nvPr/>
        </p:nvSpPr>
        <p:spPr bwMode="auto">
          <a:xfrm>
            <a:off x="2851150" y="1520825"/>
            <a:ext cx="250666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ammonium</a:t>
            </a:r>
            <a:endParaRPr lang="en-US" b="0" baseline="30000"/>
          </a:p>
          <a:p>
            <a:pPr algn="l"/>
            <a:r>
              <a:rPr lang="en-US" b="0"/>
              <a:t>acetate</a:t>
            </a:r>
            <a:endParaRPr lang="en-US" b="0" baseline="30000"/>
          </a:p>
          <a:p>
            <a:pPr algn="l"/>
            <a:r>
              <a:rPr lang="en-US" b="0"/>
              <a:t>phosphate</a:t>
            </a:r>
            <a:endParaRPr lang="en-US" b="0" baseline="30000"/>
          </a:p>
          <a:p>
            <a:pPr algn="l"/>
            <a:r>
              <a:rPr lang="en-US" b="0"/>
              <a:t>permanganate</a:t>
            </a:r>
            <a:endParaRPr lang="en-US" b="0" baseline="30000"/>
          </a:p>
        </p:txBody>
      </p:sp>
      <p:sp>
        <p:nvSpPr>
          <p:cNvPr id="30731" name="Text Box 17"/>
          <p:cNvSpPr txBox="1">
            <a:spLocks noChangeArrowheads="1"/>
          </p:cNvSpPr>
          <p:nvPr/>
        </p:nvSpPr>
        <p:spPr bwMode="auto">
          <a:xfrm>
            <a:off x="2882900" y="3494088"/>
            <a:ext cx="19478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chromate</a:t>
            </a:r>
            <a:endParaRPr lang="en-US" b="0" baseline="30000"/>
          </a:p>
          <a:p>
            <a:pPr algn="l"/>
            <a:r>
              <a:rPr lang="en-US" b="0"/>
              <a:t>dichromate</a:t>
            </a:r>
            <a:endParaRPr lang="en-US" b="0" baseline="30000"/>
          </a:p>
        </p:txBody>
      </p:sp>
      <p:sp>
        <p:nvSpPr>
          <p:cNvPr id="30732" name="Text Box 18"/>
          <p:cNvSpPr txBox="1">
            <a:spLocks noChangeArrowheads="1"/>
          </p:cNvSpPr>
          <p:nvPr/>
        </p:nvSpPr>
        <p:spPr bwMode="auto">
          <a:xfrm>
            <a:off x="2884488" y="4699000"/>
            <a:ext cx="20669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carbonate</a:t>
            </a:r>
            <a:endParaRPr lang="en-US" b="0" baseline="30000"/>
          </a:p>
          <a:p>
            <a:pPr algn="l"/>
            <a:r>
              <a:rPr lang="en-US" b="0"/>
              <a:t>bicarbonate</a:t>
            </a:r>
          </a:p>
          <a:p>
            <a:pPr algn="l"/>
            <a:r>
              <a:rPr lang="en-US" b="0"/>
              <a:t>sulfate</a:t>
            </a:r>
          </a:p>
          <a:p>
            <a:pPr algn="l"/>
            <a:r>
              <a:rPr lang="en-US" b="0"/>
              <a:t>bisulfate</a:t>
            </a:r>
          </a:p>
        </p:txBody>
      </p:sp>
      <p:pic>
        <p:nvPicPr>
          <p:cNvPr id="30733" name="Picture 19" descr="j0429827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86790">
            <a:off x="6356350" y="4938713"/>
            <a:ext cx="14192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4" name="Rectangle 20"/>
          <p:cNvSpPr>
            <a:spLocks noChangeArrowheads="1"/>
          </p:cNvSpPr>
          <p:nvPr/>
        </p:nvSpPr>
        <p:spPr bwMode="auto">
          <a:xfrm>
            <a:off x="915988" y="1527175"/>
            <a:ext cx="4356100" cy="178593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5" name="Rectangle 21"/>
          <p:cNvSpPr>
            <a:spLocks noChangeArrowheads="1"/>
          </p:cNvSpPr>
          <p:nvPr/>
        </p:nvSpPr>
        <p:spPr bwMode="auto">
          <a:xfrm>
            <a:off x="915988" y="3500438"/>
            <a:ext cx="4033837" cy="104616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6" name="Rectangle 22"/>
          <p:cNvSpPr>
            <a:spLocks noChangeArrowheads="1"/>
          </p:cNvSpPr>
          <p:nvPr/>
        </p:nvSpPr>
        <p:spPr bwMode="auto">
          <a:xfrm>
            <a:off x="915988" y="4721225"/>
            <a:ext cx="4484687" cy="181133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7" name="Rectangle 23"/>
          <p:cNvSpPr>
            <a:spLocks noChangeArrowheads="1"/>
          </p:cNvSpPr>
          <p:nvPr/>
        </p:nvSpPr>
        <p:spPr bwMode="auto">
          <a:xfrm>
            <a:off x="5619750" y="1527175"/>
            <a:ext cx="3235325" cy="178593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8" name="Rectangle 24"/>
          <p:cNvSpPr>
            <a:spLocks noChangeArrowheads="1"/>
          </p:cNvSpPr>
          <p:nvPr/>
        </p:nvSpPr>
        <p:spPr bwMode="auto">
          <a:xfrm>
            <a:off x="5621338" y="3500438"/>
            <a:ext cx="3233737" cy="104616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ChangeArrowheads="1"/>
          </p:cNvSpPr>
          <p:nvPr/>
        </p:nvSpPr>
        <p:spPr bwMode="auto">
          <a:xfrm>
            <a:off x="561975" y="155575"/>
            <a:ext cx="6754813" cy="946150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If an oxyacid differs from the above by</a:t>
            </a:r>
          </a:p>
          <a:p>
            <a:pPr algn="l"/>
            <a:r>
              <a:rPr lang="en-US" b="0"/>
              <a:t>the # of O atoms, the name changes are:</a:t>
            </a:r>
            <a:r>
              <a:rPr lang="en-US"/>
              <a:t> </a:t>
            </a:r>
          </a:p>
        </p:txBody>
      </p:sp>
      <p:pic>
        <p:nvPicPr>
          <p:cNvPr id="89097" name="Picture 9" descr="pe02748_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3871472">
            <a:off x="8246641" y="-347663"/>
            <a:ext cx="3054350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2379663" y="1071563"/>
            <a:ext cx="508635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one more O = per_____ic acid</a:t>
            </a:r>
            <a:r>
              <a:rPr lang="en-US"/>
              <a:t> 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365125" y="1481138"/>
            <a:ext cx="6583363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“most common” # of O = _____ic</a:t>
            </a:r>
            <a:r>
              <a:rPr lang="en-US" b="0"/>
              <a:t> </a:t>
            </a:r>
            <a:r>
              <a:rPr lang="en-US"/>
              <a:t>acid</a:t>
            </a: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2335213" y="1874838"/>
            <a:ext cx="494665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one fewer O = _____ous acid</a:t>
            </a:r>
            <a:r>
              <a:rPr lang="en-US"/>
              <a:t> 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2262188" y="2314575"/>
            <a:ext cx="5776912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 </a:t>
            </a:r>
            <a:r>
              <a:rPr lang="en-US" b="0"/>
              <a:t>two fewer O = hypo_____ous acid</a:t>
            </a:r>
            <a:r>
              <a:rPr lang="en-US"/>
              <a:t> </a:t>
            </a:r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3252788" y="2960688"/>
            <a:ext cx="1287462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HClO</a:t>
            </a:r>
            <a:r>
              <a:rPr lang="en-US" b="0" baseline="-25000"/>
              <a:t>4</a:t>
            </a:r>
            <a:r>
              <a:rPr lang="en-US"/>
              <a:t> </a:t>
            </a:r>
          </a:p>
        </p:txBody>
      </p:sp>
      <p:sp>
        <p:nvSpPr>
          <p:cNvPr id="89103" name="Rectangle 15"/>
          <p:cNvSpPr>
            <a:spLocks noChangeArrowheads="1"/>
          </p:cNvSpPr>
          <p:nvPr/>
        </p:nvSpPr>
        <p:spPr bwMode="auto">
          <a:xfrm>
            <a:off x="3252788" y="3455988"/>
            <a:ext cx="1287462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HClO</a:t>
            </a:r>
            <a:r>
              <a:rPr lang="en-US" b="0" baseline="-25000"/>
              <a:t>3</a:t>
            </a:r>
            <a:r>
              <a:rPr lang="en-US"/>
              <a:t> </a:t>
            </a:r>
          </a:p>
        </p:txBody>
      </p:sp>
      <p:sp>
        <p:nvSpPr>
          <p:cNvPr id="89104" name="Rectangle 16"/>
          <p:cNvSpPr>
            <a:spLocks noChangeArrowheads="1"/>
          </p:cNvSpPr>
          <p:nvPr/>
        </p:nvSpPr>
        <p:spPr bwMode="auto">
          <a:xfrm>
            <a:off x="3209925" y="4008438"/>
            <a:ext cx="1287463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HClO</a:t>
            </a:r>
            <a:r>
              <a:rPr lang="en-US" b="0" baseline="-25000"/>
              <a:t>2</a:t>
            </a:r>
            <a:r>
              <a:rPr lang="en-US"/>
              <a:t> </a:t>
            </a:r>
          </a:p>
        </p:txBody>
      </p:sp>
      <p:sp>
        <p:nvSpPr>
          <p:cNvPr id="89105" name="Rectangle 17"/>
          <p:cNvSpPr>
            <a:spLocks noChangeArrowheads="1"/>
          </p:cNvSpPr>
          <p:nvPr/>
        </p:nvSpPr>
        <p:spPr bwMode="auto">
          <a:xfrm>
            <a:off x="3321050" y="4518025"/>
            <a:ext cx="115252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HClO</a:t>
            </a:r>
            <a:r>
              <a:rPr lang="en-US"/>
              <a:t> </a:t>
            </a:r>
          </a:p>
        </p:txBody>
      </p:sp>
      <p:sp>
        <p:nvSpPr>
          <p:cNvPr id="89106" name="Rectangle 18"/>
          <p:cNvSpPr>
            <a:spLocks noChangeArrowheads="1"/>
          </p:cNvSpPr>
          <p:nvPr/>
        </p:nvSpPr>
        <p:spPr bwMode="auto">
          <a:xfrm>
            <a:off x="1377950" y="5029200"/>
            <a:ext cx="3097213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phosphorous acid</a:t>
            </a:r>
            <a:r>
              <a:rPr lang="en-US"/>
              <a:t> </a:t>
            </a:r>
          </a:p>
        </p:txBody>
      </p:sp>
      <p:sp>
        <p:nvSpPr>
          <p:cNvPr id="89107" name="Rectangle 19"/>
          <p:cNvSpPr>
            <a:spLocks noChangeArrowheads="1"/>
          </p:cNvSpPr>
          <p:nvPr/>
        </p:nvSpPr>
        <p:spPr bwMode="auto">
          <a:xfrm>
            <a:off x="4870450" y="2960688"/>
            <a:ext cx="248285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perchloric acid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9108" name="Rectangle 20"/>
          <p:cNvSpPr>
            <a:spLocks noChangeArrowheads="1"/>
          </p:cNvSpPr>
          <p:nvPr/>
        </p:nvSpPr>
        <p:spPr bwMode="auto">
          <a:xfrm>
            <a:off x="4859338" y="4518025"/>
            <a:ext cx="3057525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hypochlorous acid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9109" name="Rectangle 21"/>
          <p:cNvSpPr>
            <a:spLocks noChangeArrowheads="1"/>
          </p:cNvSpPr>
          <p:nvPr/>
        </p:nvSpPr>
        <p:spPr bwMode="auto">
          <a:xfrm>
            <a:off x="4845050" y="5029200"/>
            <a:ext cx="1223963" cy="519113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H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  <a:r>
              <a:rPr lang="en-US" b="0">
                <a:solidFill>
                  <a:schemeClr val="tx1"/>
                </a:solidFill>
              </a:rPr>
              <a:t>PO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4870450" y="3468688"/>
            <a:ext cx="1966913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chloric acid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9111" name="Rectangle 23"/>
          <p:cNvSpPr>
            <a:spLocks noChangeArrowheads="1"/>
          </p:cNvSpPr>
          <p:nvPr/>
        </p:nvSpPr>
        <p:spPr bwMode="auto">
          <a:xfrm>
            <a:off x="4870450" y="3992563"/>
            <a:ext cx="2284413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chlorous acid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9112" name="Rectangle 24"/>
          <p:cNvSpPr>
            <a:spLocks noChangeArrowheads="1"/>
          </p:cNvSpPr>
          <p:nvPr/>
        </p:nvSpPr>
        <p:spPr bwMode="auto">
          <a:xfrm>
            <a:off x="1277938" y="5551488"/>
            <a:ext cx="3195637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hypobromous acid</a:t>
            </a:r>
            <a:r>
              <a:rPr lang="en-US"/>
              <a:t> </a:t>
            </a:r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1778000" y="6062663"/>
            <a:ext cx="2679700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persulfuric acid</a:t>
            </a:r>
            <a:r>
              <a:rPr lang="en-US"/>
              <a:t> 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4859338" y="5551488"/>
            <a:ext cx="1171575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HBrO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115" name="Rectangle 27"/>
          <p:cNvSpPr>
            <a:spLocks noChangeArrowheads="1"/>
          </p:cNvSpPr>
          <p:nvPr/>
        </p:nvSpPr>
        <p:spPr bwMode="auto">
          <a:xfrm>
            <a:off x="4845050" y="6062663"/>
            <a:ext cx="1223963" cy="519112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H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SO</a:t>
            </a:r>
            <a:r>
              <a:rPr lang="en-US" b="0" baseline="-25000">
                <a:solidFill>
                  <a:schemeClr val="tx1"/>
                </a:solidFill>
              </a:rPr>
              <a:t>5</a:t>
            </a:r>
            <a:endParaRPr lang="en-US" baseline="-25000">
              <a:solidFill>
                <a:schemeClr val="tx1"/>
              </a:solidFill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80963" y="3467100"/>
            <a:ext cx="3233737" cy="522288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“most common”  </a:t>
            </a:r>
            <a:r>
              <a:rPr lang="en-US" b="0">
                <a:solidFill>
                  <a:schemeClr val="tx1"/>
                </a:solidFill>
                <a:sym typeface="Wingdings" pitchFamily="2" charset="2"/>
              </a:rPr>
              <a:t>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9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9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9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9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9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9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9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9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 tmFilter="0,0; .5, 1; 1, 1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 tmFilter="0,0; .5, 1; 1, 1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9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9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9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9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 tmFilter="0,0; .5, 1; 1, 1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9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9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9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9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 tmFilter="0,0; .5, 1; 1, 1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 tmFilter="0,0; .5, 1; 1, 1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9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9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 tmFilter="0,0; .5, 1; 1, 1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/>
      <p:bldP spid="89099" grpId="0"/>
      <p:bldP spid="89100" grpId="0"/>
      <p:bldP spid="89102" grpId="0"/>
      <p:bldP spid="89103" grpId="0"/>
      <p:bldP spid="89104" grpId="0"/>
      <p:bldP spid="89105" grpId="0"/>
      <p:bldP spid="89106" grpId="0"/>
      <p:bldP spid="89107" grpId="0"/>
      <p:bldP spid="89108" grpId="0"/>
      <p:bldP spid="89109" grpId="0"/>
      <p:bldP spid="89110" grpId="0"/>
      <p:bldP spid="89111" grpId="0"/>
      <p:bldP spid="89112" grpId="0"/>
      <p:bldP spid="89113" grpId="0"/>
      <p:bldP spid="89114" grpId="0"/>
      <p:bldP spid="89115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ChangeArrowheads="1"/>
          </p:cNvSpPr>
          <p:nvPr/>
        </p:nvSpPr>
        <p:spPr bwMode="auto">
          <a:xfrm>
            <a:off x="31750" y="1884363"/>
            <a:ext cx="4845050" cy="3108325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0" u="sng">
                <a:solidFill>
                  <a:srgbClr val="0066FF"/>
                </a:solidFill>
              </a:rPr>
              <a:t>Ionic compounds</a:t>
            </a:r>
            <a:r>
              <a:rPr lang="en-US" b="0">
                <a:solidFill>
                  <a:srgbClr val="0066FF"/>
                </a:solidFill>
              </a:rPr>
              <a:t>, or </a:t>
            </a:r>
            <a:r>
              <a:rPr lang="en-US" b="0" u="sng">
                <a:solidFill>
                  <a:srgbClr val="0066FF"/>
                </a:solidFill>
              </a:rPr>
              <a:t>salts</a:t>
            </a:r>
            <a:r>
              <a:rPr lang="en-US" b="0">
                <a:solidFill>
                  <a:srgbClr val="0066FF"/>
                </a:solidFill>
              </a:rPr>
              <a:t>, </a:t>
            </a:r>
          </a:p>
          <a:p>
            <a:r>
              <a:rPr lang="en-US" b="0">
                <a:solidFill>
                  <a:srgbClr val="0066FF"/>
                </a:solidFill>
              </a:rPr>
              <a:t>consist of oppositely-charged</a:t>
            </a:r>
          </a:p>
          <a:p>
            <a:r>
              <a:rPr lang="en-US" b="0">
                <a:solidFill>
                  <a:srgbClr val="0066FF"/>
                </a:solidFill>
              </a:rPr>
              <a:t>species bonded by</a:t>
            </a:r>
          </a:p>
          <a:p>
            <a:r>
              <a:rPr lang="en-US" b="0">
                <a:solidFill>
                  <a:srgbClr val="0066FF"/>
                </a:solidFill>
              </a:rPr>
              <a:t>electrostatic forces.</a:t>
            </a:r>
          </a:p>
          <a:p>
            <a:r>
              <a:rPr lang="en-US" b="0">
                <a:solidFill>
                  <a:srgbClr val="0066FF"/>
                </a:solidFill>
              </a:rPr>
              <a:t>You can describe salts as</a:t>
            </a:r>
          </a:p>
          <a:p>
            <a:r>
              <a:rPr lang="en-US" b="0">
                <a:solidFill>
                  <a:srgbClr val="0066FF"/>
                </a:solidFill>
              </a:rPr>
              <a:t>“metal-nonmetal,” but </a:t>
            </a:r>
          </a:p>
          <a:p>
            <a:r>
              <a:rPr lang="en-US" b="0">
                <a:solidFill>
                  <a:srgbClr val="0066FF"/>
                </a:solidFill>
              </a:rPr>
              <a:t>“cation-anion” is better.</a:t>
            </a:r>
          </a:p>
        </p:txBody>
      </p:sp>
      <p:pic>
        <p:nvPicPr>
          <p:cNvPr id="3174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9663" y="190500"/>
            <a:ext cx="4048125" cy="6491288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5949950" y="4208463"/>
            <a:ext cx="1176338" cy="235108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598613" y="311150"/>
            <a:ext cx="6196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/>
              <a:t>Nomenclature of Ionic Compounds</a:t>
            </a:r>
            <a:r>
              <a:rPr lang="en-US" b="0"/>
              <a:t> 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88925" y="974725"/>
            <a:ext cx="3030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 u="sng"/>
              <a:t>chemical formula</a:t>
            </a:r>
            <a:r>
              <a:rPr lang="en-US" b="0"/>
              <a:t>: 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592138" y="2482850"/>
            <a:ext cx="77295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To write an ionic compound’s formula, we need:</a:t>
            </a: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885825" y="3049588"/>
            <a:ext cx="3922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1. the two types of ions 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879475" y="3557588"/>
            <a:ext cx="4303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2. the charge on each ion </a:t>
            </a: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1895475" y="4267200"/>
            <a:ext cx="2614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Na</a:t>
            </a:r>
            <a:r>
              <a:rPr lang="en-US" b="0" baseline="30000"/>
              <a:t>+</a:t>
            </a:r>
            <a:r>
              <a:rPr lang="en-US" b="0"/>
              <a:t>    and     F</a:t>
            </a:r>
            <a:r>
              <a:rPr lang="en-US" b="0" baseline="30000"/>
              <a:t>–</a:t>
            </a: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1873250" y="4879975"/>
            <a:ext cx="292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Ba</a:t>
            </a:r>
            <a:r>
              <a:rPr lang="en-US" b="0" baseline="30000"/>
              <a:t>2+</a:t>
            </a:r>
            <a:r>
              <a:rPr lang="en-US" b="0"/>
              <a:t>   and     O</a:t>
            </a:r>
            <a:r>
              <a:rPr lang="en-US" b="0" baseline="30000"/>
              <a:t>2–</a:t>
            </a:r>
            <a:r>
              <a:rPr lang="en-US" b="0"/>
              <a:t> 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1865313" y="5445125"/>
            <a:ext cx="2906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Na</a:t>
            </a:r>
            <a:r>
              <a:rPr lang="en-US" b="0" baseline="30000"/>
              <a:t>+</a:t>
            </a:r>
            <a:r>
              <a:rPr lang="en-US" b="0"/>
              <a:t>    and     O</a:t>
            </a:r>
            <a:r>
              <a:rPr lang="en-US" b="0" baseline="30000"/>
              <a:t>2–</a:t>
            </a:r>
            <a:r>
              <a:rPr lang="en-US" b="0"/>
              <a:t> </a:t>
            </a:r>
          </a:p>
        </p:txBody>
      </p:sp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1862138" y="5994400"/>
            <a:ext cx="2728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Ba</a:t>
            </a:r>
            <a:r>
              <a:rPr lang="en-US" b="0" baseline="30000"/>
              <a:t>2+</a:t>
            </a:r>
            <a:r>
              <a:rPr lang="en-US" b="0"/>
              <a:t>   and     F</a:t>
            </a:r>
            <a:r>
              <a:rPr lang="en-US" b="0" baseline="30000"/>
              <a:t>–</a:t>
            </a:r>
            <a:r>
              <a:rPr lang="en-US" b="0"/>
              <a:t> </a:t>
            </a:r>
          </a:p>
        </p:txBody>
      </p: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3259138" y="1398588"/>
            <a:ext cx="3768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shows types of atoms</a:t>
            </a:r>
          </a:p>
          <a:p>
            <a:pPr algn="l"/>
            <a:r>
              <a:rPr lang="en-US" b="0"/>
              <a:t>and how many of each</a:t>
            </a: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5907088" y="4265613"/>
            <a:ext cx="1222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NaF</a:t>
            </a: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5976938" y="4875213"/>
            <a:ext cx="1062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BaO</a:t>
            </a:r>
          </a:p>
        </p:txBody>
      </p:sp>
      <p:sp>
        <p:nvSpPr>
          <p:cNvPr id="142351" name="Rectangle 15"/>
          <p:cNvSpPr>
            <a:spLocks noChangeArrowheads="1"/>
          </p:cNvSpPr>
          <p:nvPr/>
        </p:nvSpPr>
        <p:spPr bwMode="auto">
          <a:xfrm>
            <a:off x="5862638" y="5440363"/>
            <a:ext cx="1323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Na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5978525" y="5992813"/>
            <a:ext cx="109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BaF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244850" y="949325"/>
            <a:ext cx="5526088" cy="1362075"/>
            <a:chOff x="2044" y="598"/>
            <a:chExt cx="3481" cy="858"/>
          </a:xfrm>
        </p:grpSpPr>
        <p:sp>
          <p:nvSpPr>
            <p:cNvPr id="32786" name="Rectangle 19"/>
            <p:cNvSpPr>
              <a:spLocks noChangeArrowheads="1"/>
            </p:cNvSpPr>
            <p:nvPr/>
          </p:nvSpPr>
          <p:spPr bwMode="auto">
            <a:xfrm>
              <a:off x="2044" y="614"/>
              <a:ext cx="2100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/>
                <a:t>has neutral charge; </a:t>
              </a:r>
            </a:p>
          </p:txBody>
        </p:sp>
        <p:pic>
          <p:nvPicPr>
            <p:cNvPr id="32787" name="Picture 20" descr="j042574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301" y="598"/>
              <a:ext cx="1224" cy="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nimBg="1"/>
      <p:bldP spid="142341" grpId="0"/>
      <p:bldP spid="142342" grpId="0"/>
      <p:bldP spid="142343" grpId="0"/>
      <p:bldP spid="142344" grpId="0"/>
      <p:bldP spid="142345" grpId="0"/>
      <p:bldP spid="142346" grpId="0"/>
      <p:bldP spid="142347" grpId="0"/>
      <p:bldP spid="142348" grpId="0"/>
      <p:bldP spid="142349" grpId="0"/>
      <p:bldP spid="142350" grpId="0"/>
      <p:bldP spid="142351" grpId="0"/>
      <p:bldP spid="1423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5821363" y="2155825"/>
            <a:ext cx="2074862" cy="36861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225550" y="608013"/>
            <a:ext cx="6662738" cy="95408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Parentheses are req’d only with </a:t>
            </a:r>
            <a:r>
              <a:rPr lang="en-US" b="0" u="sng"/>
              <a:t>multiple</a:t>
            </a:r>
          </a:p>
          <a:p>
            <a:pPr algn="l"/>
            <a:r>
              <a:rPr lang="en-US" b="0"/>
              <a:t>“bunches” of a particular polyatomic ion. 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547813" y="2182813"/>
            <a:ext cx="3324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Ba</a:t>
            </a:r>
            <a:r>
              <a:rPr lang="en-US" b="0" baseline="30000"/>
              <a:t>2+</a:t>
            </a:r>
            <a:r>
              <a:rPr lang="en-US" b="0"/>
              <a:t>	 and	   SO</a:t>
            </a:r>
            <a:r>
              <a:rPr lang="en-US" b="0" baseline="-25000"/>
              <a:t>4</a:t>
            </a:r>
            <a:r>
              <a:rPr lang="en-US" b="0" baseline="30000"/>
              <a:t>2–</a:t>
            </a:r>
            <a:r>
              <a:rPr lang="en-US" b="0"/>
              <a:t>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1541463" y="2833688"/>
            <a:ext cx="3209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Mg</a:t>
            </a:r>
            <a:r>
              <a:rPr lang="en-US" b="0" baseline="30000"/>
              <a:t>2+</a:t>
            </a:r>
            <a:r>
              <a:rPr lang="en-US" b="0"/>
              <a:t>	 and	   NO</a:t>
            </a:r>
            <a:r>
              <a:rPr lang="en-US" b="0" baseline="-25000"/>
              <a:t>2</a:t>
            </a:r>
            <a:r>
              <a:rPr lang="en-US" b="0" baseline="30000"/>
              <a:t>–</a:t>
            </a:r>
            <a:r>
              <a:rPr lang="en-US" b="0"/>
              <a:t> </a:t>
            </a:r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1543050" y="3473450"/>
            <a:ext cx="3289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NH</a:t>
            </a:r>
            <a:r>
              <a:rPr lang="en-US" b="0" baseline="-25000"/>
              <a:t>4</a:t>
            </a:r>
            <a:r>
              <a:rPr lang="en-US" b="0" baseline="30000"/>
              <a:t>+</a:t>
            </a:r>
            <a:r>
              <a:rPr lang="en-US" b="0"/>
              <a:t>  and	   ClO</a:t>
            </a:r>
            <a:r>
              <a:rPr lang="en-US" b="0" baseline="-25000"/>
              <a:t>3</a:t>
            </a:r>
            <a:r>
              <a:rPr lang="en-US" b="0" baseline="30000"/>
              <a:t>–</a:t>
            </a:r>
            <a:r>
              <a:rPr lang="en-US" b="0"/>
              <a:t> </a:t>
            </a: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1562100" y="4067175"/>
            <a:ext cx="322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Sn</a:t>
            </a:r>
            <a:r>
              <a:rPr lang="en-US" b="0" baseline="30000"/>
              <a:t>4+</a:t>
            </a:r>
            <a:r>
              <a:rPr lang="en-US" b="0"/>
              <a:t>	 and	   SO</a:t>
            </a:r>
            <a:r>
              <a:rPr lang="en-US" b="0" baseline="-25000"/>
              <a:t>4</a:t>
            </a:r>
            <a:r>
              <a:rPr lang="en-US" b="0" baseline="30000"/>
              <a:t>2–</a:t>
            </a:r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1552575" y="4681538"/>
            <a:ext cx="3598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Fe</a:t>
            </a:r>
            <a:r>
              <a:rPr lang="en-US" b="0" baseline="30000"/>
              <a:t>3+</a:t>
            </a:r>
            <a:r>
              <a:rPr lang="en-US" b="0"/>
              <a:t>	 and	   Cr</a:t>
            </a:r>
            <a:r>
              <a:rPr lang="en-US" b="0" baseline="-25000"/>
              <a:t>2</a:t>
            </a:r>
            <a:r>
              <a:rPr lang="en-US" b="0"/>
              <a:t>O</a:t>
            </a:r>
            <a:r>
              <a:rPr lang="en-US" b="0" baseline="-25000"/>
              <a:t>7</a:t>
            </a:r>
            <a:r>
              <a:rPr lang="en-US" b="0" baseline="30000"/>
              <a:t>2–</a:t>
            </a:r>
            <a:r>
              <a:rPr lang="en-US" b="0"/>
              <a:t> </a:t>
            </a:r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1546225" y="5264150"/>
            <a:ext cx="2933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NH</a:t>
            </a:r>
            <a:r>
              <a:rPr lang="en-US" b="0" baseline="-25000"/>
              <a:t>4</a:t>
            </a:r>
            <a:r>
              <a:rPr lang="en-US" b="0" baseline="30000"/>
              <a:t>+   </a:t>
            </a:r>
            <a:r>
              <a:rPr lang="en-US" b="0"/>
              <a:t>and	   N</a:t>
            </a:r>
            <a:r>
              <a:rPr lang="en-US" b="0" baseline="30000"/>
              <a:t>3–</a:t>
            </a:r>
            <a:r>
              <a:rPr lang="en-US" b="0"/>
              <a:t> </a:t>
            </a:r>
          </a:p>
        </p:txBody>
      </p:sp>
      <p:sp>
        <p:nvSpPr>
          <p:cNvPr id="144395" name="Rectangle 11"/>
          <p:cNvSpPr>
            <a:spLocks noChangeArrowheads="1"/>
          </p:cNvSpPr>
          <p:nvPr/>
        </p:nvSpPr>
        <p:spPr bwMode="auto">
          <a:xfrm>
            <a:off x="5870575" y="2187575"/>
            <a:ext cx="1365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BaSO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r>
              <a:rPr lang="en-US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4396" name="Rectangle 12"/>
          <p:cNvSpPr>
            <a:spLocks noChangeArrowheads="1"/>
          </p:cNvSpPr>
          <p:nvPr/>
        </p:nvSpPr>
        <p:spPr bwMode="auto">
          <a:xfrm>
            <a:off x="5878513" y="284003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Mg(NO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)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5867400" y="3478213"/>
            <a:ext cx="1581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NH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r>
              <a:rPr lang="en-US" b="0">
                <a:solidFill>
                  <a:schemeClr val="tx1"/>
                </a:solidFill>
              </a:rPr>
              <a:t>ClO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4398" name="Rectangle 14"/>
          <p:cNvSpPr>
            <a:spLocks noChangeArrowheads="1"/>
          </p:cNvSpPr>
          <p:nvPr/>
        </p:nvSpPr>
        <p:spPr bwMode="auto">
          <a:xfrm>
            <a:off x="5862638" y="4073525"/>
            <a:ext cx="1738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Sn(SO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r>
              <a:rPr lang="en-US" b="0">
                <a:solidFill>
                  <a:schemeClr val="tx1"/>
                </a:solidFill>
              </a:rPr>
              <a:t>)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4399" name="Rectangle 15"/>
          <p:cNvSpPr>
            <a:spLocks noChangeArrowheads="1"/>
          </p:cNvSpPr>
          <p:nvPr/>
        </p:nvSpPr>
        <p:spPr bwMode="auto">
          <a:xfrm>
            <a:off x="5840413" y="4684713"/>
            <a:ext cx="2128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Fe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(Cr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O</a:t>
            </a:r>
            <a:r>
              <a:rPr lang="en-US" b="0" baseline="-25000">
                <a:solidFill>
                  <a:schemeClr val="tx1"/>
                </a:solidFill>
              </a:rPr>
              <a:t>7</a:t>
            </a:r>
            <a:r>
              <a:rPr lang="en-US" b="0">
                <a:solidFill>
                  <a:schemeClr val="tx1"/>
                </a:solidFill>
              </a:rPr>
              <a:t>)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  <a:r>
              <a:rPr lang="en-US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4400" name="Rectangle 16"/>
          <p:cNvSpPr>
            <a:spLocks noChangeArrowheads="1"/>
          </p:cNvSpPr>
          <p:nvPr/>
        </p:nvSpPr>
        <p:spPr bwMode="auto">
          <a:xfrm>
            <a:off x="5840413" y="5264150"/>
            <a:ext cx="1562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(NH</a:t>
            </a:r>
            <a:r>
              <a:rPr lang="en-US" b="0" baseline="-25000">
                <a:solidFill>
                  <a:schemeClr val="tx1"/>
                </a:solidFill>
              </a:rPr>
              <a:t>4</a:t>
            </a:r>
            <a:r>
              <a:rPr lang="en-US" b="0">
                <a:solidFill>
                  <a:schemeClr val="tx1"/>
                </a:solidFill>
              </a:rPr>
              <a:t>)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  <a:r>
              <a:rPr lang="en-US" b="0">
                <a:solidFill>
                  <a:schemeClr val="tx1"/>
                </a:solidFill>
              </a:rPr>
              <a:t>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nimBg="1"/>
      <p:bldP spid="144389" grpId="0"/>
      <p:bldP spid="144390" grpId="0"/>
      <p:bldP spid="144392" grpId="0"/>
      <p:bldP spid="144393" grpId="0"/>
      <p:bldP spid="144394" grpId="0"/>
      <p:bldP spid="144395" grpId="0"/>
      <p:bldP spid="144396" grpId="0"/>
      <p:bldP spid="144397" grpId="0"/>
      <p:bldP spid="144398" grpId="0"/>
      <p:bldP spid="144399" grpId="0"/>
      <p:bldP spid="1444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769938" y="303213"/>
            <a:ext cx="73025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>
                <a:solidFill>
                  <a:srgbClr val="FF3399"/>
                </a:solidFill>
              </a:rPr>
              <a:t>Fixed-Charge Cations </a:t>
            </a:r>
            <a:r>
              <a:rPr lang="en-US" b="0" u="sng">
                <a:solidFill>
                  <a:schemeClr val="tx2"/>
                </a:solidFill>
              </a:rPr>
              <a:t>with</a:t>
            </a:r>
            <a:r>
              <a:rPr lang="en-US" b="0" u="sng"/>
              <a:t> </a:t>
            </a:r>
            <a:r>
              <a:rPr lang="en-US" b="0" u="sng">
                <a:solidFill>
                  <a:srgbClr val="000066"/>
                </a:solidFill>
              </a:rPr>
              <a:t>Elemental Anions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546100" y="2327275"/>
            <a:ext cx="70405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For this class, the</a:t>
            </a:r>
            <a:r>
              <a:rPr lang="en-US" b="0">
                <a:solidFill>
                  <a:srgbClr val="969696"/>
                </a:solidFill>
              </a:rPr>
              <a:t> </a:t>
            </a:r>
            <a:r>
              <a:rPr lang="en-US" b="0">
                <a:solidFill>
                  <a:srgbClr val="FF3399"/>
                </a:solidFill>
              </a:rPr>
              <a:t>fixed-charge cations </a:t>
            </a:r>
            <a:r>
              <a:rPr lang="en-US" b="0">
                <a:solidFill>
                  <a:schemeClr val="tx1"/>
                </a:solidFill>
              </a:rPr>
              <a:t>are</a:t>
            </a:r>
            <a:r>
              <a:rPr lang="en-US" b="0">
                <a:solidFill>
                  <a:srgbClr val="969696"/>
                </a:solidFill>
              </a:rPr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96963" y="3605213"/>
            <a:ext cx="7023100" cy="2730500"/>
            <a:chOff x="1096963" y="3605213"/>
            <a:chExt cx="7023100" cy="2730500"/>
          </a:xfrm>
        </p:grpSpPr>
        <p:sp>
          <p:nvSpPr>
            <p:cNvPr id="145413" name="Rectangle 5"/>
            <p:cNvSpPr>
              <a:spLocks noChangeArrowheads="1"/>
            </p:cNvSpPr>
            <p:nvPr/>
          </p:nvSpPr>
          <p:spPr bwMode="auto">
            <a:xfrm>
              <a:off x="2266950" y="4775200"/>
              <a:ext cx="390525" cy="1560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14" name="Rectangle 6"/>
            <p:cNvSpPr>
              <a:spLocks noChangeArrowheads="1"/>
            </p:cNvSpPr>
            <p:nvPr/>
          </p:nvSpPr>
          <p:spPr bwMode="auto">
            <a:xfrm>
              <a:off x="2657475" y="4775200"/>
              <a:ext cx="390525" cy="1560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15" name="Rectangle 7"/>
            <p:cNvSpPr>
              <a:spLocks noChangeArrowheads="1"/>
            </p:cNvSpPr>
            <p:nvPr/>
          </p:nvSpPr>
          <p:spPr bwMode="auto">
            <a:xfrm>
              <a:off x="3048000" y="4775200"/>
              <a:ext cx="390525" cy="1560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16" name="Rectangle 8"/>
            <p:cNvSpPr>
              <a:spLocks noChangeArrowheads="1"/>
            </p:cNvSpPr>
            <p:nvPr/>
          </p:nvSpPr>
          <p:spPr bwMode="auto">
            <a:xfrm>
              <a:off x="3438525" y="4775200"/>
              <a:ext cx="388938" cy="1560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17" name="Rectangle 9"/>
            <p:cNvSpPr>
              <a:spLocks noChangeArrowheads="1"/>
            </p:cNvSpPr>
            <p:nvPr/>
          </p:nvSpPr>
          <p:spPr bwMode="auto">
            <a:xfrm>
              <a:off x="1487488" y="3995738"/>
              <a:ext cx="390525" cy="2339975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18" name="Rectangle 10"/>
            <p:cNvSpPr>
              <a:spLocks noChangeArrowheads="1"/>
            </p:cNvSpPr>
            <p:nvPr/>
          </p:nvSpPr>
          <p:spPr bwMode="auto">
            <a:xfrm>
              <a:off x="1096963" y="3605213"/>
              <a:ext cx="390525" cy="27305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19" name="Rectangle 11"/>
            <p:cNvSpPr>
              <a:spLocks noChangeArrowheads="1"/>
            </p:cNvSpPr>
            <p:nvPr/>
          </p:nvSpPr>
          <p:spPr bwMode="auto">
            <a:xfrm>
              <a:off x="3827463" y="4775200"/>
              <a:ext cx="390525" cy="1560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20" name="Rectangle 12"/>
            <p:cNvSpPr>
              <a:spLocks noChangeArrowheads="1"/>
            </p:cNvSpPr>
            <p:nvPr/>
          </p:nvSpPr>
          <p:spPr bwMode="auto">
            <a:xfrm>
              <a:off x="4217988" y="4775200"/>
              <a:ext cx="390525" cy="1560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21" name="Rectangle 13"/>
            <p:cNvSpPr>
              <a:spLocks noChangeArrowheads="1"/>
            </p:cNvSpPr>
            <p:nvPr/>
          </p:nvSpPr>
          <p:spPr bwMode="auto">
            <a:xfrm>
              <a:off x="5389563" y="4775200"/>
              <a:ext cx="388937" cy="11699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22" name="Rectangle 14"/>
            <p:cNvSpPr>
              <a:spLocks noChangeArrowheads="1"/>
            </p:cNvSpPr>
            <p:nvPr/>
          </p:nvSpPr>
          <p:spPr bwMode="auto">
            <a:xfrm>
              <a:off x="5778500" y="3995738"/>
              <a:ext cx="390525" cy="194945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23" name="Rectangle 15"/>
            <p:cNvSpPr>
              <a:spLocks noChangeArrowheads="1"/>
            </p:cNvSpPr>
            <p:nvPr/>
          </p:nvSpPr>
          <p:spPr bwMode="auto">
            <a:xfrm>
              <a:off x="6169025" y="3995738"/>
              <a:ext cx="390525" cy="19494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24" name="Rectangle 16"/>
            <p:cNvSpPr>
              <a:spLocks noChangeArrowheads="1"/>
            </p:cNvSpPr>
            <p:nvPr/>
          </p:nvSpPr>
          <p:spPr bwMode="auto">
            <a:xfrm>
              <a:off x="6559550" y="3995738"/>
              <a:ext cx="390525" cy="19494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25" name="Rectangle 17"/>
            <p:cNvSpPr>
              <a:spLocks noChangeArrowheads="1"/>
            </p:cNvSpPr>
            <p:nvPr/>
          </p:nvSpPr>
          <p:spPr bwMode="auto">
            <a:xfrm>
              <a:off x="6950075" y="3995738"/>
              <a:ext cx="388938" cy="19494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26" name="Rectangle 18"/>
            <p:cNvSpPr>
              <a:spLocks noChangeArrowheads="1"/>
            </p:cNvSpPr>
            <p:nvPr/>
          </p:nvSpPr>
          <p:spPr bwMode="auto">
            <a:xfrm>
              <a:off x="7339013" y="3995738"/>
              <a:ext cx="390525" cy="19494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27" name="Rectangle 19"/>
            <p:cNvSpPr>
              <a:spLocks noChangeArrowheads="1"/>
            </p:cNvSpPr>
            <p:nvPr/>
          </p:nvSpPr>
          <p:spPr bwMode="auto">
            <a:xfrm>
              <a:off x="7729538" y="3995738"/>
              <a:ext cx="390525" cy="19494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28" name="Rectangle 20"/>
            <p:cNvSpPr>
              <a:spLocks noChangeArrowheads="1"/>
            </p:cNvSpPr>
            <p:nvPr/>
          </p:nvSpPr>
          <p:spPr bwMode="auto">
            <a:xfrm>
              <a:off x="4999038" y="4775200"/>
              <a:ext cx="390525" cy="11699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29" name="Rectangle 21"/>
            <p:cNvSpPr>
              <a:spLocks noChangeArrowheads="1"/>
            </p:cNvSpPr>
            <p:nvPr/>
          </p:nvSpPr>
          <p:spPr bwMode="auto">
            <a:xfrm>
              <a:off x="4608513" y="4775200"/>
              <a:ext cx="390525" cy="11699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30" name="Rectangle 22"/>
            <p:cNvSpPr>
              <a:spLocks noChangeArrowheads="1"/>
            </p:cNvSpPr>
            <p:nvPr/>
          </p:nvSpPr>
          <p:spPr bwMode="auto">
            <a:xfrm>
              <a:off x="1487488" y="4775200"/>
              <a:ext cx="663257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31" name="Rectangle 23"/>
            <p:cNvSpPr>
              <a:spLocks noChangeArrowheads="1"/>
            </p:cNvSpPr>
            <p:nvPr/>
          </p:nvSpPr>
          <p:spPr bwMode="auto">
            <a:xfrm>
              <a:off x="1096963" y="5165725"/>
              <a:ext cx="7023100" cy="3889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32" name="Rectangle 24"/>
            <p:cNvSpPr>
              <a:spLocks noChangeArrowheads="1"/>
            </p:cNvSpPr>
            <p:nvPr/>
          </p:nvSpPr>
          <p:spPr bwMode="auto">
            <a:xfrm>
              <a:off x="1487488" y="5554663"/>
              <a:ext cx="663257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33" name="Rectangle 25"/>
            <p:cNvSpPr>
              <a:spLocks noChangeArrowheads="1"/>
            </p:cNvSpPr>
            <p:nvPr/>
          </p:nvSpPr>
          <p:spPr bwMode="auto">
            <a:xfrm>
              <a:off x="5778500" y="4384675"/>
              <a:ext cx="2341563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1096963" y="3605213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35" name="Rectangle 27"/>
            <p:cNvSpPr>
              <a:spLocks noChangeArrowheads="1"/>
            </p:cNvSpPr>
            <p:nvPr/>
          </p:nvSpPr>
          <p:spPr bwMode="auto">
            <a:xfrm>
              <a:off x="1096963" y="3995738"/>
              <a:ext cx="781050" cy="3889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36" name="Rectangle 28"/>
            <p:cNvSpPr>
              <a:spLocks noChangeArrowheads="1"/>
            </p:cNvSpPr>
            <p:nvPr/>
          </p:nvSpPr>
          <p:spPr bwMode="auto">
            <a:xfrm>
              <a:off x="1878013" y="4775200"/>
              <a:ext cx="388937" cy="1560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37" name="Rectangle 29"/>
            <p:cNvSpPr>
              <a:spLocks noChangeArrowheads="1"/>
            </p:cNvSpPr>
            <p:nvPr/>
          </p:nvSpPr>
          <p:spPr bwMode="auto">
            <a:xfrm>
              <a:off x="1096963" y="4775200"/>
              <a:ext cx="390525" cy="1560513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38" name="Rectangle 30"/>
            <p:cNvSpPr>
              <a:spLocks noChangeArrowheads="1"/>
            </p:cNvSpPr>
            <p:nvPr/>
          </p:nvSpPr>
          <p:spPr bwMode="auto">
            <a:xfrm>
              <a:off x="1096963" y="5945188"/>
              <a:ext cx="390525" cy="390525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39" name="Rectangle 31"/>
            <p:cNvSpPr>
              <a:spLocks noChangeArrowheads="1"/>
            </p:cNvSpPr>
            <p:nvPr/>
          </p:nvSpPr>
          <p:spPr bwMode="auto">
            <a:xfrm>
              <a:off x="7729538" y="3605213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40" name="Rectangle 32"/>
            <p:cNvSpPr>
              <a:spLocks noChangeArrowheads="1"/>
            </p:cNvSpPr>
            <p:nvPr/>
          </p:nvSpPr>
          <p:spPr bwMode="auto">
            <a:xfrm>
              <a:off x="1096963" y="5945188"/>
              <a:ext cx="390525" cy="390525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41" name="Rectangle 33"/>
            <p:cNvSpPr>
              <a:spLocks noChangeArrowheads="1"/>
            </p:cNvSpPr>
            <p:nvPr/>
          </p:nvSpPr>
          <p:spPr bwMode="auto">
            <a:xfrm>
              <a:off x="1487488" y="5945188"/>
              <a:ext cx="390525" cy="390525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42" name="Rectangle 34"/>
            <p:cNvSpPr>
              <a:spLocks noChangeArrowheads="1"/>
            </p:cNvSpPr>
            <p:nvPr/>
          </p:nvSpPr>
          <p:spPr bwMode="auto">
            <a:xfrm>
              <a:off x="1487488" y="5554663"/>
              <a:ext cx="390525" cy="390525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43" name="Rectangle 35"/>
            <p:cNvSpPr>
              <a:spLocks noChangeArrowheads="1"/>
            </p:cNvSpPr>
            <p:nvPr/>
          </p:nvSpPr>
          <p:spPr bwMode="auto">
            <a:xfrm>
              <a:off x="1096963" y="5165725"/>
              <a:ext cx="390525" cy="388938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44" name="Rectangle 36"/>
            <p:cNvSpPr>
              <a:spLocks noChangeArrowheads="1"/>
            </p:cNvSpPr>
            <p:nvPr/>
          </p:nvSpPr>
          <p:spPr bwMode="auto">
            <a:xfrm>
              <a:off x="1487488" y="4775200"/>
              <a:ext cx="390525" cy="390525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45" name="Rectangle 37"/>
            <p:cNvSpPr>
              <a:spLocks noChangeArrowheads="1"/>
            </p:cNvSpPr>
            <p:nvPr/>
          </p:nvSpPr>
          <p:spPr bwMode="auto">
            <a:xfrm>
              <a:off x="1096963" y="4384675"/>
              <a:ext cx="390525" cy="390525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46" name="Rectangle 38"/>
            <p:cNvSpPr>
              <a:spLocks noChangeArrowheads="1"/>
            </p:cNvSpPr>
            <p:nvPr/>
          </p:nvSpPr>
          <p:spPr bwMode="auto">
            <a:xfrm>
              <a:off x="1487488" y="3995738"/>
              <a:ext cx="390525" cy="3889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47" name="Rectangle 39"/>
            <p:cNvSpPr>
              <a:spLocks noChangeArrowheads="1"/>
            </p:cNvSpPr>
            <p:nvPr/>
          </p:nvSpPr>
          <p:spPr bwMode="auto">
            <a:xfrm>
              <a:off x="1096963" y="5554663"/>
              <a:ext cx="390525" cy="390525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48" name="Rectangle 40"/>
            <p:cNvSpPr>
              <a:spLocks noChangeArrowheads="1"/>
            </p:cNvSpPr>
            <p:nvPr/>
          </p:nvSpPr>
          <p:spPr bwMode="auto">
            <a:xfrm>
              <a:off x="1487488" y="5165725"/>
              <a:ext cx="390525" cy="388938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49" name="Rectangle 41"/>
            <p:cNvSpPr>
              <a:spLocks noChangeArrowheads="1"/>
            </p:cNvSpPr>
            <p:nvPr/>
          </p:nvSpPr>
          <p:spPr bwMode="auto">
            <a:xfrm>
              <a:off x="1096963" y="4775200"/>
              <a:ext cx="390525" cy="390525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50" name="Rectangle 42"/>
            <p:cNvSpPr>
              <a:spLocks noChangeArrowheads="1"/>
            </p:cNvSpPr>
            <p:nvPr/>
          </p:nvSpPr>
          <p:spPr bwMode="auto">
            <a:xfrm>
              <a:off x="1487488" y="4384675"/>
              <a:ext cx="390525" cy="390525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51" name="Rectangle 43"/>
            <p:cNvSpPr>
              <a:spLocks noChangeArrowheads="1"/>
            </p:cNvSpPr>
            <p:nvPr/>
          </p:nvSpPr>
          <p:spPr bwMode="auto">
            <a:xfrm>
              <a:off x="1096963" y="3995738"/>
              <a:ext cx="390525" cy="3889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52" name="Rectangle 44"/>
            <p:cNvSpPr>
              <a:spLocks noChangeArrowheads="1"/>
            </p:cNvSpPr>
            <p:nvPr/>
          </p:nvSpPr>
          <p:spPr bwMode="auto">
            <a:xfrm>
              <a:off x="5778500" y="3995738"/>
              <a:ext cx="390525" cy="388937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53" name="Rectangle 45"/>
            <p:cNvSpPr>
              <a:spLocks noChangeArrowheads="1"/>
            </p:cNvSpPr>
            <p:nvPr/>
          </p:nvSpPr>
          <p:spPr bwMode="auto">
            <a:xfrm>
              <a:off x="5778500" y="4384675"/>
              <a:ext cx="390525" cy="390525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54" name="Rectangle 46"/>
            <p:cNvSpPr>
              <a:spLocks noChangeArrowheads="1"/>
            </p:cNvSpPr>
            <p:nvPr/>
          </p:nvSpPr>
          <p:spPr bwMode="auto">
            <a:xfrm>
              <a:off x="6169025" y="4384675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55" name="Rectangle 47"/>
            <p:cNvSpPr>
              <a:spLocks noChangeArrowheads="1"/>
            </p:cNvSpPr>
            <p:nvPr/>
          </p:nvSpPr>
          <p:spPr bwMode="auto">
            <a:xfrm>
              <a:off x="5778500" y="4775200"/>
              <a:ext cx="390525" cy="390525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56" name="Rectangle 48"/>
            <p:cNvSpPr>
              <a:spLocks noChangeArrowheads="1"/>
            </p:cNvSpPr>
            <p:nvPr/>
          </p:nvSpPr>
          <p:spPr bwMode="auto">
            <a:xfrm>
              <a:off x="5778500" y="5165725"/>
              <a:ext cx="390525" cy="388938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57" name="Rectangle 49"/>
            <p:cNvSpPr>
              <a:spLocks noChangeArrowheads="1"/>
            </p:cNvSpPr>
            <p:nvPr/>
          </p:nvSpPr>
          <p:spPr bwMode="auto">
            <a:xfrm>
              <a:off x="5778500" y="5554663"/>
              <a:ext cx="390525" cy="390525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58" name="Rectangle 50"/>
            <p:cNvSpPr>
              <a:spLocks noChangeArrowheads="1"/>
            </p:cNvSpPr>
            <p:nvPr/>
          </p:nvSpPr>
          <p:spPr bwMode="auto">
            <a:xfrm>
              <a:off x="6169025" y="4775200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59" name="Rectangle 51"/>
            <p:cNvSpPr>
              <a:spLocks noChangeArrowheads="1"/>
            </p:cNvSpPr>
            <p:nvPr/>
          </p:nvSpPr>
          <p:spPr bwMode="auto">
            <a:xfrm>
              <a:off x="6169025" y="5165725"/>
              <a:ext cx="390525" cy="3889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60" name="Rectangle 52"/>
            <p:cNvSpPr>
              <a:spLocks noChangeArrowheads="1"/>
            </p:cNvSpPr>
            <p:nvPr/>
          </p:nvSpPr>
          <p:spPr bwMode="auto">
            <a:xfrm>
              <a:off x="6169025" y="5554663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61" name="Rectangle 53"/>
            <p:cNvSpPr>
              <a:spLocks noChangeArrowheads="1"/>
            </p:cNvSpPr>
            <p:nvPr/>
          </p:nvSpPr>
          <p:spPr bwMode="auto">
            <a:xfrm>
              <a:off x="6559550" y="4775200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62" name="Rectangle 54"/>
            <p:cNvSpPr>
              <a:spLocks noChangeArrowheads="1"/>
            </p:cNvSpPr>
            <p:nvPr/>
          </p:nvSpPr>
          <p:spPr bwMode="auto">
            <a:xfrm>
              <a:off x="6559550" y="5165725"/>
              <a:ext cx="390525" cy="3889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63" name="Rectangle 55"/>
            <p:cNvSpPr>
              <a:spLocks noChangeArrowheads="1"/>
            </p:cNvSpPr>
            <p:nvPr/>
          </p:nvSpPr>
          <p:spPr bwMode="auto">
            <a:xfrm>
              <a:off x="6559550" y="5554663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" name="Group 56"/>
            <p:cNvGrpSpPr>
              <a:grpSpLocks/>
            </p:cNvGrpSpPr>
            <p:nvPr/>
          </p:nvGrpSpPr>
          <p:grpSpPr bwMode="auto">
            <a:xfrm>
              <a:off x="1096963" y="3605213"/>
              <a:ext cx="7023100" cy="2339975"/>
              <a:chOff x="727" y="2262"/>
              <a:chExt cx="4424" cy="1474"/>
            </a:xfrm>
          </p:grpSpPr>
          <p:sp>
            <p:nvSpPr>
              <p:cNvPr id="34916" name="Rectangle 57"/>
              <p:cNvSpPr>
                <a:spLocks noChangeArrowheads="1"/>
              </p:cNvSpPr>
              <p:nvPr/>
            </p:nvSpPr>
            <p:spPr bwMode="auto">
              <a:xfrm>
                <a:off x="727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7" name="Rectangle 58"/>
              <p:cNvSpPr>
                <a:spLocks noChangeArrowheads="1"/>
              </p:cNvSpPr>
              <p:nvPr/>
            </p:nvSpPr>
            <p:spPr bwMode="auto">
              <a:xfrm>
                <a:off x="4905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8" name="Rectangle 59"/>
              <p:cNvSpPr>
                <a:spLocks noChangeArrowheads="1"/>
              </p:cNvSpPr>
              <p:nvPr/>
            </p:nvSpPr>
            <p:spPr bwMode="auto">
              <a:xfrm>
                <a:off x="3922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9" name="Rectangle 60"/>
              <p:cNvSpPr>
                <a:spLocks noChangeArrowheads="1"/>
              </p:cNvSpPr>
              <p:nvPr/>
            </p:nvSpPr>
            <p:spPr bwMode="auto">
              <a:xfrm>
                <a:off x="4168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0" name="Rectangle 61"/>
              <p:cNvSpPr>
                <a:spLocks noChangeArrowheads="1"/>
              </p:cNvSpPr>
              <p:nvPr/>
            </p:nvSpPr>
            <p:spPr bwMode="auto">
              <a:xfrm>
                <a:off x="4414" y="2508"/>
                <a:ext cx="245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1" name="Rectangle 62"/>
              <p:cNvSpPr>
                <a:spLocks noChangeArrowheads="1"/>
              </p:cNvSpPr>
              <p:nvPr/>
            </p:nvSpPr>
            <p:spPr bwMode="auto">
              <a:xfrm>
                <a:off x="4168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2" name="Rectangle 63"/>
              <p:cNvSpPr>
                <a:spLocks noChangeArrowheads="1"/>
              </p:cNvSpPr>
              <p:nvPr/>
            </p:nvSpPr>
            <p:spPr bwMode="auto">
              <a:xfrm>
                <a:off x="4905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3" name="Rectangle 64"/>
              <p:cNvSpPr>
                <a:spLocks noChangeArrowheads="1"/>
              </p:cNvSpPr>
              <p:nvPr/>
            </p:nvSpPr>
            <p:spPr bwMode="auto">
              <a:xfrm>
                <a:off x="4905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4" name="Rectangle 65"/>
              <p:cNvSpPr>
                <a:spLocks noChangeArrowheads="1"/>
              </p:cNvSpPr>
              <p:nvPr/>
            </p:nvSpPr>
            <p:spPr bwMode="auto">
              <a:xfrm>
                <a:off x="4905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5" name="Rectangle 66"/>
              <p:cNvSpPr>
                <a:spLocks noChangeArrowheads="1"/>
              </p:cNvSpPr>
              <p:nvPr/>
            </p:nvSpPr>
            <p:spPr bwMode="auto">
              <a:xfrm>
                <a:off x="4905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6" name="Rectangle 67"/>
              <p:cNvSpPr>
                <a:spLocks noChangeArrowheads="1"/>
              </p:cNvSpPr>
              <p:nvPr/>
            </p:nvSpPr>
            <p:spPr bwMode="auto">
              <a:xfrm>
                <a:off x="4905" y="3490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7" name="Rectangle 68"/>
              <p:cNvSpPr>
                <a:spLocks noChangeArrowheads="1"/>
              </p:cNvSpPr>
              <p:nvPr/>
            </p:nvSpPr>
            <p:spPr bwMode="auto">
              <a:xfrm>
                <a:off x="4659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8" name="Rectangle 69"/>
              <p:cNvSpPr>
                <a:spLocks noChangeArrowheads="1"/>
              </p:cNvSpPr>
              <p:nvPr/>
            </p:nvSpPr>
            <p:spPr bwMode="auto">
              <a:xfrm>
                <a:off x="4659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9" name="Rectangle 70"/>
              <p:cNvSpPr>
                <a:spLocks noChangeArrowheads="1"/>
              </p:cNvSpPr>
              <p:nvPr/>
            </p:nvSpPr>
            <p:spPr bwMode="auto">
              <a:xfrm>
                <a:off x="4414" y="2753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0" name="Rectangle 71"/>
              <p:cNvSpPr>
                <a:spLocks noChangeArrowheads="1"/>
              </p:cNvSpPr>
              <p:nvPr/>
            </p:nvSpPr>
            <p:spPr bwMode="auto">
              <a:xfrm>
                <a:off x="4659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1" name="Rectangle 72"/>
              <p:cNvSpPr>
                <a:spLocks noChangeArrowheads="1"/>
              </p:cNvSpPr>
              <p:nvPr/>
            </p:nvSpPr>
            <p:spPr bwMode="auto">
              <a:xfrm>
                <a:off x="4414" y="2999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2" name="Rectangle 73"/>
              <p:cNvSpPr>
                <a:spLocks noChangeArrowheads="1"/>
              </p:cNvSpPr>
              <p:nvPr/>
            </p:nvSpPr>
            <p:spPr bwMode="auto">
              <a:xfrm>
                <a:off x="4659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482" name="Rectangle 74"/>
            <p:cNvSpPr>
              <a:spLocks noChangeArrowheads="1"/>
            </p:cNvSpPr>
            <p:nvPr/>
          </p:nvSpPr>
          <p:spPr bwMode="auto">
            <a:xfrm>
              <a:off x="7339013" y="5554663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83" name="Rectangle 75"/>
            <p:cNvSpPr>
              <a:spLocks noChangeArrowheads="1"/>
            </p:cNvSpPr>
            <p:nvPr/>
          </p:nvSpPr>
          <p:spPr bwMode="auto">
            <a:xfrm>
              <a:off x="6950075" y="5165725"/>
              <a:ext cx="388938" cy="3889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84" name="Rectangle 76"/>
            <p:cNvSpPr>
              <a:spLocks noChangeArrowheads="1"/>
            </p:cNvSpPr>
            <p:nvPr/>
          </p:nvSpPr>
          <p:spPr bwMode="auto">
            <a:xfrm>
              <a:off x="6950075" y="5554663"/>
              <a:ext cx="388938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85" name="Rectangle 77"/>
            <p:cNvSpPr>
              <a:spLocks noChangeArrowheads="1"/>
            </p:cNvSpPr>
            <p:nvPr/>
          </p:nvSpPr>
          <p:spPr bwMode="auto">
            <a:xfrm>
              <a:off x="5389563" y="4775200"/>
              <a:ext cx="388937" cy="390525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86" name="Rectangle 78"/>
            <p:cNvSpPr>
              <a:spLocks noChangeArrowheads="1"/>
            </p:cNvSpPr>
            <p:nvPr/>
          </p:nvSpPr>
          <p:spPr bwMode="auto">
            <a:xfrm>
              <a:off x="5389563" y="5165725"/>
              <a:ext cx="388937" cy="388938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87" name="Rectangle 79"/>
            <p:cNvSpPr>
              <a:spLocks noChangeArrowheads="1"/>
            </p:cNvSpPr>
            <p:nvPr/>
          </p:nvSpPr>
          <p:spPr bwMode="auto">
            <a:xfrm>
              <a:off x="5389563" y="5554663"/>
              <a:ext cx="388937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88" name="Rectangle 80"/>
            <p:cNvSpPr>
              <a:spLocks noChangeArrowheads="1"/>
            </p:cNvSpPr>
            <p:nvPr/>
          </p:nvSpPr>
          <p:spPr bwMode="auto">
            <a:xfrm>
              <a:off x="4999038" y="4775200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89" name="Rectangle 81"/>
            <p:cNvSpPr>
              <a:spLocks noChangeArrowheads="1"/>
            </p:cNvSpPr>
            <p:nvPr/>
          </p:nvSpPr>
          <p:spPr bwMode="auto">
            <a:xfrm>
              <a:off x="4999038" y="5165725"/>
              <a:ext cx="390525" cy="388938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90" name="Rectangle 82"/>
            <p:cNvSpPr>
              <a:spLocks noChangeArrowheads="1"/>
            </p:cNvSpPr>
            <p:nvPr/>
          </p:nvSpPr>
          <p:spPr bwMode="auto">
            <a:xfrm>
              <a:off x="4999038" y="5554663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91" name="Rectangle 83"/>
            <p:cNvSpPr>
              <a:spLocks noChangeArrowheads="1"/>
            </p:cNvSpPr>
            <p:nvPr/>
          </p:nvSpPr>
          <p:spPr bwMode="auto">
            <a:xfrm>
              <a:off x="4608513" y="4775200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92" name="Rectangle 84"/>
            <p:cNvSpPr>
              <a:spLocks noChangeArrowheads="1"/>
            </p:cNvSpPr>
            <p:nvPr/>
          </p:nvSpPr>
          <p:spPr bwMode="auto">
            <a:xfrm>
              <a:off x="4608513" y="5165725"/>
              <a:ext cx="390525" cy="3889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93" name="Rectangle 85"/>
            <p:cNvSpPr>
              <a:spLocks noChangeArrowheads="1"/>
            </p:cNvSpPr>
            <p:nvPr/>
          </p:nvSpPr>
          <p:spPr bwMode="auto">
            <a:xfrm>
              <a:off x="4608513" y="5554663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94" name="Rectangle 86"/>
            <p:cNvSpPr>
              <a:spLocks noChangeArrowheads="1"/>
            </p:cNvSpPr>
            <p:nvPr/>
          </p:nvSpPr>
          <p:spPr bwMode="auto">
            <a:xfrm>
              <a:off x="1878013" y="4775200"/>
              <a:ext cx="388937" cy="390525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95" name="Rectangle 87"/>
            <p:cNvSpPr>
              <a:spLocks noChangeArrowheads="1"/>
            </p:cNvSpPr>
            <p:nvPr/>
          </p:nvSpPr>
          <p:spPr bwMode="auto">
            <a:xfrm>
              <a:off x="1878013" y="5165725"/>
              <a:ext cx="388937" cy="388938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96" name="Rectangle 88"/>
            <p:cNvSpPr>
              <a:spLocks noChangeArrowheads="1"/>
            </p:cNvSpPr>
            <p:nvPr/>
          </p:nvSpPr>
          <p:spPr bwMode="auto">
            <a:xfrm>
              <a:off x="1878013" y="5554663"/>
              <a:ext cx="388937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97" name="Rectangle 89"/>
            <p:cNvSpPr>
              <a:spLocks noChangeArrowheads="1"/>
            </p:cNvSpPr>
            <p:nvPr/>
          </p:nvSpPr>
          <p:spPr bwMode="auto">
            <a:xfrm>
              <a:off x="1878013" y="5945188"/>
              <a:ext cx="388937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98" name="Rectangle 90"/>
            <p:cNvSpPr>
              <a:spLocks noChangeArrowheads="1"/>
            </p:cNvSpPr>
            <p:nvPr/>
          </p:nvSpPr>
          <p:spPr bwMode="auto">
            <a:xfrm>
              <a:off x="2266950" y="4775200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99" name="Rectangle 91"/>
            <p:cNvSpPr>
              <a:spLocks noChangeArrowheads="1"/>
            </p:cNvSpPr>
            <p:nvPr/>
          </p:nvSpPr>
          <p:spPr bwMode="auto">
            <a:xfrm>
              <a:off x="2266950" y="5165725"/>
              <a:ext cx="390525" cy="388938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00" name="Rectangle 92"/>
            <p:cNvSpPr>
              <a:spLocks noChangeArrowheads="1"/>
            </p:cNvSpPr>
            <p:nvPr/>
          </p:nvSpPr>
          <p:spPr bwMode="auto">
            <a:xfrm>
              <a:off x="2266950" y="5554663"/>
              <a:ext cx="390525" cy="390525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01" name="Rectangle 93"/>
            <p:cNvSpPr>
              <a:spLocks noChangeArrowheads="1"/>
            </p:cNvSpPr>
            <p:nvPr/>
          </p:nvSpPr>
          <p:spPr bwMode="auto">
            <a:xfrm>
              <a:off x="2266950" y="5945188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02" name="Rectangle 94"/>
            <p:cNvSpPr>
              <a:spLocks noChangeArrowheads="1"/>
            </p:cNvSpPr>
            <p:nvPr/>
          </p:nvSpPr>
          <p:spPr bwMode="auto">
            <a:xfrm>
              <a:off x="2657475" y="4775200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03" name="Rectangle 95"/>
            <p:cNvSpPr>
              <a:spLocks noChangeArrowheads="1"/>
            </p:cNvSpPr>
            <p:nvPr/>
          </p:nvSpPr>
          <p:spPr bwMode="auto">
            <a:xfrm>
              <a:off x="2657475" y="5165725"/>
              <a:ext cx="390525" cy="3889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04" name="Rectangle 96"/>
            <p:cNvSpPr>
              <a:spLocks noChangeArrowheads="1"/>
            </p:cNvSpPr>
            <p:nvPr/>
          </p:nvSpPr>
          <p:spPr bwMode="auto">
            <a:xfrm>
              <a:off x="2657475" y="5554663"/>
              <a:ext cx="390525" cy="390525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05" name="Rectangle 97"/>
            <p:cNvSpPr>
              <a:spLocks noChangeArrowheads="1"/>
            </p:cNvSpPr>
            <p:nvPr/>
          </p:nvSpPr>
          <p:spPr bwMode="auto">
            <a:xfrm>
              <a:off x="2657475" y="5945188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06" name="Rectangle 98"/>
            <p:cNvSpPr>
              <a:spLocks noChangeArrowheads="1"/>
            </p:cNvSpPr>
            <p:nvPr/>
          </p:nvSpPr>
          <p:spPr bwMode="auto">
            <a:xfrm>
              <a:off x="3048000" y="4775200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07" name="Rectangle 99"/>
            <p:cNvSpPr>
              <a:spLocks noChangeArrowheads="1"/>
            </p:cNvSpPr>
            <p:nvPr/>
          </p:nvSpPr>
          <p:spPr bwMode="auto">
            <a:xfrm>
              <a:off x="3048000" y="5165725"/>
              <a:ext cx="390525" cy="3889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08" name="Rectangle 100"/>
            <p:cNvSpPr>
              <a:spLocks noChangeArrowheads="1"/>
            </p:cNvSpPr>
            <p:nvPr/>
          </p:nvSpPr>
          <p:spPr bwMode="auto">
            <a:xfrm>
              <a:off x="3048000" y="5554663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09" name="Rectangle 101"/>
            <p:cNvSpPr>
              <a:spLocks noChangeArrowheads="1"/>
            </p:cNvSpPr>
            <p:nvPr/>
          </p:nvSpPr>
          <p:spPr bwMode="auto">
            <a:xfrm>
              <a:off x="3048000" y="5945188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10" name="Rectangle 102"/>
            <p:cNvSpPr>
              <a:spLocks noChangeArrowheads="1"/>
            </p:cNvSpPr>
            <p:nvPr/>
          </p:nvSpPr>
          <p:spPr bwMode="auto">
            <a:xfrm>
              <a:off x="3438525" y="4775200"/>
              <a:ext cx="388938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11" name="Rectangle 103"/>
            <p:cNvSpPr>
              <a:spLocks noChangeArrowheads="1"/>
            </p:cNvSpPr>
            <p:nvPr/>
          </p:nvSpPr>
          <p:spPr bwMode="auto">
            <a:xfrm>
              <a:off x="3438525" y="5165725"/>
              <a:ext cx="388938" cy="3889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12" name="Rectangle 104"/>
            <p:cNvSpPr>
              <a:spLocks noChangeArrowheads="1"/>
            </p:cNvSpPr>
            <p:nvPr/>
          </p:nvSpPr>
          <p:spPr bwMode="auto">
            <a:xfrm>
              <a:off x="3438525" y="5554663"/>
              <a:ext cx="388938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13" name="Rectangle 105"/>
            <p:cNvSpPr>
              <a:spLocks noChangeArrowheads="1"/>
            </p:cNvSpPr>
            <p:nvPr/>
          </p:nvSpPr>
          <p:spPr bwMode="auto">
            <a:xfrm>
              <a:off x="3438525" y="5945188"/>
              <a:ext cx="388938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14" name="Rectangle 106"/>
            <p:cNvSpPr>
              <a:spLocks noChangeArrowheads="1"/>
            </p:cNvSpPr>
            <p:nvPr/>
          </p:nvSpPr>
          <p:spPr bwMode="auto">
            <a:xfrm>
              <a:off x="3827463" y="4775200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15" name="Rectangle 107"/>
            <p:cNvSpPr>
              <a:spLocks noChangeArrowheads="1"/>
            </p:cNvSpPr>
            <p:nvPr/>
          </p:nvSpPr>
          <p:spPr bwMode="auto">
            <a:xfrm>
              <a:off x="3827463" y="5165725"/>
              <a:ext cx="390525" cy="3889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16" name="Rectangle 108"/>
            <p:cNvSpPr>
              <a:spLocks noChangeArrowheads="1"/>
            </p:cNvSpPr>
            <p:nvPr/>
          </p:nvSpPr>
          <p:spPr bwMode="auto">
            <a:xfrm>
              <a:off x="3827463" y="5554663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17" name="Rectangle 109"/>
            <p:cNvSpPr>
              <a:spLocks noChangeArrowheads="1"/>
            </p:cNvSpPr>
            <p:nvPr/>
          </p:nvSpPr>
          <p:spPr bwMode="auto">
            <a:xfrm>
              <a:off x="3827463" y="5945188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18" name="Rectangle 110"/>
            <p:cNvSpPr>
              <a:spLocks noChangeArrowheads="1"/>
            </p:cNvSpPr>
            <p:nvPr/>
          </p:nvSpPr>
          <p:spPr bwMode="auto">
            <a:xfrm>
              <a:off x="4217988" y="4775200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19" name="Rectangle 111"/>
            <p:cNvSpPr>
              <a:spLocks noChangeArrowheads="1"/>
            </p:cNvSpPr>
            <p:nvPr/>
          </p:nvSpPr>
          <p:spPr bwMode="auto">
            <a:xfrm>
              <a:off x="4217988" y="5165725"/>
              <a:ext cx="390525" cy="3889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20" name="Rectangle 112"/>
            <p:cNvSpPr>
              <a:spLocks noChangeArrowheads="1"/>
            </p:cNvSpPr>
            <p:nvPr/>
          </p:nvSpPr>
          <p:spPr bwMode="auto">
            <a:xfrm>
              <a:off x="4217988" y="5554663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21" name="Rectangle 113"/>
            <p:cNvSpPr>
              <a:spLocks noChangeArrowheads="1"/>
            </p:cNvSpPr>
            <p:nvPr/>
          </p:nvSpPr>
          <p:spPr bwMode="auto">
            <a:xfrm>
              <a:off x="4217988" y="5945188"/>
              <a:ext cx="3905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522" name="Rectangle 114"/>
          <p:cNvSpPr>
            <a:spLocks noChangeArrowheads="1"/>
          </p:cNvSpPr>
          <p:nvPr/>
        </p:nvSpPr>
        <p:spPr bwMode="auto">
          <a:xfrm>
            <a:off x="600075" y="2816225"/>
            <a:ext cx="6854825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dirty="0">
                <a:solidFill>
                  <a:srgbClr val="FF3399"/>
                </a:solidFill>
              </a:rPr>
              <a:t>groups 1, 2, 13, </a:t>
            </a:r>
            <a:r>
              <a:rPr lang="en-US" b="0" dirty="0">
                <a:solidFill>
                  <a:schemeClr val="tx1"/>
                </a:solidFill>
              </a:rPr>
              <a:t>and </a:t>
            </a:r>
            <a:r>
              <a:rPr lang="en-US" b="0" dirty="0">
                <a:solidFill>
                  <a:srgbClr val="FF3399"/>
                </a:solidFill>
              </a:rPr>
              <a:t>Ag</a:t>
            </a:r>
            <a:r>
              <a:rPr lang="en-US" b="0" baseline="30000" dirty="0">
                <a:solidFill>
                  <a:srgbClr val="FF3399"/>
                </a:solidFill>
              </a:rPr>
              <a:t>+</a:t>
            </a:r>
            <a:r>
              <a:rPr lang="en-US" b="0" dirty="0">
                <a:solidFill>
                  <a:srgbClr val="FF3399"/>
                </a:solidFill>
              </a:rPr>
              <a:t>, Zn</a:t>
            </a:r>
            <a:r>
              <a:rPr lang="en-US" b="0" baseline="30000" dirty="0">
                <a:solidFill>
                  <a:srgbClr val="FF3399"/>
                </a:solidFill>
              </a:rPr>
              <a:t>2+</a:t>
            </a:r>
            <a:r>
              <a:rPr lang="en-US" b="0" dirty="0">
                <a:solidFill>
                  <a:srgbClr val="FF3399"/>
                </a:solidFill>
              </a:rPr>
              <a:t>, Cd</a:t>
            </a:r>
            <a:r>
              <a:rPr lang="en-US" b="0" baseline="30000" dirty="0">
                <a:solidFill>
                  <a:srgbClr val="FF3399"/>
                </a:solidFill>
              </a:rPr>
              <a:t>2+</a:t>
            </a:r>
            <a:r>
              <a:rPr lang="en-US" b="0" dirty="0">
                <a:solidFill>
                  <a:srgbClr val="FF3399"/>
                </a:solidFill>
              </a:rPr>
              <a:t>, Sc</a:t>
            </a:r>
            <a:r>
              <a:rPr lang="en-US" b="0" baseline="30000" dirty="0">
                <a:solidFill>
                  <a:srgbClr val="FF3399"/>
                </a:solidFill>
              </a:rPr>
              <a:t>3+</a:t>
            </a:r>
            <a:r>
              <a:rPr lang="en-US" b="0" dirty="0">
                <a:solidFill>
                  <a:srgbClr val="FF3399"/>
                </a:solidFill>
              </a:rPr>
              <a:t>,</a:t>
            </a:r>
          </a:p>
          <a:p>
            <a:pPr algn="l"/>
            <a:r>
              <a:rPr lang="en-US" b="0" dirty="0">
                <a:solidFill>
                  <a:srgbClr val="FF3399"/>
                </a:solidFill>
              </a:rPr>
              <a:t>			       Y</a:t>
            </a:r>
            <a:r>
              <a:rPr lang="en-US" b="0" baseline="30000" dirty="0">
                <a:solidFill>
                  <a:srgbClr val="FF3399"/>
                </a:solidFill>
              </a:rPr>
              <a:t>3+</a:t>
            </a:r>
            <a:r>
              <a:rPr lang="en-US" b="0" dirty="0">
                <a:solidFill>
                  <a:srgbClr val="FF3399"/>
                </a:solidFill>
              </a:rPr>
              <a:t>, Zr</a:t>
            </a:r>
            <a:r>
              <a:rPr lang="en-US" b="0" baseline="30000" dirty="0">
                <a:solidFill>
                  <a:srgbClr val="FF3399"/>
                </a:solidFill>
              </a:rPr>
              <a:t>4+</a:t>
            </a:r>
            <a:r>
              <a:rPr lang="en-US" b="0" dirty="0">
                <a:solidFill>
                  <a:srgbClr val="FF3399"/>
                </a:solidFill>
              </a:rPr>
              <a:t>, Hf</a:t>
            </a:r>
            <a:r>
              <a:rPr lang="en-US" b="0" baseline="30000" dirty="0">
                <a:solidFill>
                  <a:srgbClr val="FF3399"/>
                </a:solidFill>
              </a:rPr>
              <a:t>4+</a:t>
            </a:r>
            <a:r>
              <a:rPr lang="en-US" b="0" dirty="0">
                <a:solidFill>
                  <a:srgbClr val="FF3399"/>
                </a:solidFill>
              </a:rPr>
              <a:t>, Ta</a:t>
            </a:r>
            <a:r>
              <a:rPr lang="en-US" b="0" baseline="30000" dirty="0">
                <a:solidFill>
                  <a:srgbClr val="FF3399"/>
                </a:solidFill>
              </a:rPr>
              <a:t>5+</a:t>
            </a:r>
            <a:r>
              <a:rPr lang="en-US" b="0" dirty="0">
                <a:solidFill>
                  <a:srgbClr val="FF3399"/>
                </a:solidFill>
              </a:rPr>
              <a:t>. </a:t>
            </a:r>
          </a:p>
        </p:txBody>
      </p: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5632450" y="777875"/>
            <a:ext cx="3230563" cy="1462088"/>
            <a:chOff x="3548" y="913"/>
            <a:chExt cx="2035" cy="921"/>
          </a:xfrm>
        </p:grpSpPr>
        <p:sp>
          <p:nvSpPr>
            <p:cNvPr id="34914" name="Rectangle 116"/>
            <p:cNvSpPr>
              <a:spLocks noChangeArrowheads="1"/>
            </p:cNvSpPr>
            <p:nvPr/>
          </p:nvSpPr>
          <p:spPr bwMode="auto">
            <a:xfrm>
              <a:off x="3548" y="1238"/>
              <a:ext cx="2035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i.e., “</a:t>
              </a:r>
              <a:r>
                <a:rPr lang="en-US" b="0" dirty="0" smtClean="0">
                  <a:solidFill>
                    <a:schemeClr val="tx1"/>
                  </a:solidFill>
                </a:rPr>
                <a:t>pulled-off-the-</a:t>
              </a:r>
              <a:endParaRPr lang="en-US" b="0" dirty="0">
                <a:solidFill>
                  <a:schemeClr val="tx1"/>
                </a:solidFill>
              </a:endParaRPr>
            </a:p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        Table” anions </a:t>
              </a:r>
            </a:p>
          </p:txBody>
        </p:sp>
        <p:sp>
          <p:nvSpPr>
            <p:cNvPr id="34915" name="Line 117"/>
            <p:cNvSpPr>
              <a:spLocks noChangeShapeType="1"/>
            </p:cNvSpPr>
            <p:nvPr/>
          </p:nvSpPr>
          <p:spPr bwMode="auto">
            <a:xfrm flipV="1">
              <a:off x="3767" y="913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/>
      <p:bldP spid="1455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4033838" y="3787775"/>
            <a:ext cx="2801937" cy="2554288"/>
          </a:xfrm>
          <a:prstGeom prst="rect">
            <a:avLst/>
          </a:prstGeom>
          <a:solidFill>
            <a:srgbClr val="61F3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82550" y="898525"/>
            <a:ext cx="3486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/>
              <a:t>A. To name, given</a:t>
            </a:r>
          </a:p>
          <a:p>
            <a:pPr algn="l"/>
            <a:r>
              <a:rPr lang="en-US" b="0"/>
              <a:t>     the formula: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871538" y="3086100"/>
            <a:ext cx="7707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2. Use name of anion (it has the ending “ide”).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838200" y="2376488"/>
            <a:ext cx="37814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/>
              <a:t>1. Use name of cation.</a:t>
            </a:r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2305050" y="3827463"/>
            <a:ext cx="955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FF3399"/>
                </a:solidFill>
              </a:rPr>
              <a:t>Na</a:t>
            </a:r>
            <a:r>
              <a:rPr lang="en-US" b="0">
                <a:solidFill>
                  <a:srgbClr val="000066"/>
                </a:solidFill>
              </a:rPr>
              <a:t>F</a:t>
            </a:r>
            <a:r>
              <a:rPr lang="en-US" b="0"/>
              <a:t> </a:t>
            </a: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2306638" y="4505325"/>
            <a:ext cx="993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FF3399"/>
                </a:solidFill>
              </a:rPr>
              <a:t>Ba</a:t>
            </a:r>
            <a:r>
              <a:rPr lang="en-US" b="0">
                <a:solidFill>
                  <a:srgbClr val="000066"/>
                </a:solidFill>
              </a:rPr>
              <a:t>O </a:t>
            </a: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2308225" y="5187950"/>
            <a:ext cx="1149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FF3399"/>
                </a:solidFill>
              </a:rPr>
              <a:t>Na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rgbClr val="000066"/>
                </a:solidFill>
              </a:rPr>
              <a:t>O</a:t>
            </a:r>
            <a:r>
              <a:rPr lang="en-US" b="0"/>
              <a:t> </a:t>
            </a:r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2320925" y="5830888"/>
            <a:ext cx="1069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FF3399"/>
                </a:solidFill>
              </a:rPr>
              <a:t>Ba</a:t>
            </a:r>
            <a:r>
              <a:rPr lang="en-US" b="0">
                <a:solidFill>
                  <a:srgbClr val="000066"/>
                </a:solidFill>
              </a:rPr>
              <a:t>F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/>
              <a:t> </a:t>
            </a:r>
          </a:p>
        </p:txBody>
      </p:sp>
      <p:grpSp>
        <p:nvGrpSpPr>
          <p:cNvPr id="35850" name="Group 129"/>
          <p:cNvGrpSpPr>
            <a:grpSpLocks/>
          </p:cNvGrpSpPr>
          <p:nvPr/>
        </p:nvGrpSpPr>
        <p:grpSpPr bwMode="auto">
          <a:xfrm>
            <a:off x="3868738" y="304800"/>
            <a:ext cx="4962525" cy="1930400"/>
            <a:chOff x="3868738" y="304800"/>
            <a:chExt cx="4962525" cy="1930400"/>
          </a:xfrm>
        </p:grpSpPr>
        <p:sp>
          <p:nvSpPr>
            <p:cNvPr id="35861" name="Rectangle 11"/>
            <p:cNvSpPr>
              <a:spLocks noChangeArrowheads="1"/>
            </p:cNvSpPr>
            <p:nvPr/>
          </p:nvSpPr>
          <p:spPr bwMode="auto">
            <a:xfrm>
              <a:off x="4695452" y="1131954"/>
              <a:ext cx="275945" cy="11032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Rectangle 12"/>
            <p:cNvSpPr>
              <a:spLocks noChangeArrowheads="1"/>
            </p:cNvSpPr>
            <p:nvPr/>
          </p:nvSpPr>
          <p:spPr bwMode="auto">
            <a:xfrm>
              <a:off x="4971397" y="1131954"/>
              <a:ext cx="275945" cy="11032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Rectangle 13"/>
            <p:cNvSpPr>
              <a:spLocks noChangeArrowheads="1"/>
            </p:cNvSpPr>
            <p:nvPr/>
          </p:nvSpPr>
          <p:spPr bwMode="auto">
            <a:xfrm>
              <a:off x="5247342" y="1131954"/>
              <a:ext cx="275945" cy="11032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Rectangle 14"/>
            <p:cNvSpPr>
              <a:spLocks noChangeArrowheads="1"/>
            </p:cNvSpPr>
            <p:nvPr/>
          </p:nvSpPr>
          <p:spPr bwMode="auto">
            <a:xfrm>
              <a:off x="5523287" y="1131954"/>
              <a:ext cx="274823" cy="11032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Rectangle 15"/>
            <p:cNvSpPr>
              <a:spLocks noChangeArrowheads="1"/>
            </p:cNvSpPr>
            <p:nvPr/>
          </p:nvSpPr>
          <p:spPr bwMode="auto">
            <a:xfrm>
              <a:off x="4144683" y="580892"/>
              <a:ext cx="275945" cy="1654308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Rectangle 16"/>
            <p:cNvSpPr>
              <a:spLocks noChangeArrowheads="1"/>
            </p:cNvSpPr>
            <p:nvPr/>
          </p:nvSpPr>
          <p:spPr bwMode="auto">
            <a:xfrm>
              <a:off x="3868738" y="304800"/>
              <a:ext cx="275945" cy="19304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Rectangle 17"/>
            <p:cNvSpPr>
              <a:spLocks noChangeArrowheads="1"/>
            </p:cNvSpPr>
            <p:nvPr/>
          </p:nvSpPr>
          <p:spPr bwMode="auto">
            <a:xfrm>
              <a:off x="5798110" y="1131954"/>
              <a:ext cx="275945" cy="11032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Rectangle 18"/>
            <p:cNvSpPr>
              <a:spLocks noChangeArrowheads="1"/>
            </p:cNvSpPr>
            <p:nvPr/>
          </p:nvSpPr>
          <p:spPr bwMode="auto">
            <a:xfrm>
              <a:off x="6074055" y="1131954"/>
              <a:ext cx="275945" cy="11032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Rectangle 19"/>
            <p:cNvSpPr>
              <a:spLocks noChangeArrowheads="1"/>
            </p:cNvSpPr>
            <p:nvPr/>
          </p:nvSpPr>
          <p:spPr bwMode="auto">
            <a:xfrm>
              <a:off x="6901891" y="1131954"/>
              <a:ext cx="274823" cy="82715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Rectangle 20"/>
            <p:cNvSpPr>
              <a:spLocks noChangeArrowheads="1"/>
            </p:cNvSpPr>
            <p:nvPr/>
          </p:nvSpPr>
          <p:spPr bwMode="auto">
            <a:xfrm>
              <a:off x="7176714" y="580892"/>
              <a:ext cx="275945" cy="137821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Rectangle 21"/>
            <p:cNvSpPr>
              <a:spLocks noChangeArrowheads="1"/>
            </p:cNvSpPr>
            <p:nvPr/>
          </p:nvSpPr>
          <p:spPr bwMode="auto">
            <a:xfrm>
              <a:off x="7452659" y="580892"/>
              <a:ext cx="275945" cy="13782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Rectangle 22"/>
            <p:cNvSpPr>
              <a:spLocks noChangeArrowheads="1"/>
            </p:cNvSpPr>
            <p:nvPr/>
          </p:nvSpPr>
          <p:spPr bwMode="auto">
            <a:xfrm>
              <a:off x="7728604" y="580892"/>
              <a:ext cx="275945" cy="13782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Rectangle 23"/>
            <p:cNvSpPr>
              <a:spLocks noChangeArrowheads="1"/>
            </p:cNvSpPr>
            <p:nvPr/>
          </p:nvSpPr>
          <p:spPr bwMode="auto">
            <a:xfrm>
              <a:off x="8004549" y="580892"/>
              <a:ext cx="274823" cy="13782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Rectangle 24"/>
            <p:cNvSpPr>
              <a:spLocks noChangeArrowheads="1"/>
            </p:cNvSpPr>
            <p:nvPr/>
          </p:nvSpPr>
          <p:spPr bwMode="auto">
            <a:xfrm>
              <a:off x="8279373" y="580892"/>
              <a:ext cx="275945" cy="13782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Rectangle 25"/>
            <p:cNvSpPr>
              <a:spLocks noChangeArrowheads="1"/>
            </p:cNvSpPr>
            <p:nvPr/>
          </p:nvSpPr>
          <p:spPr bwMode="auto">
            <a:xfrm>
              <a:off x="8555318" y="580892"/>
              <a:ext cx="275945" cy="13782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Rectangle 26"/>
            <p:cNvSpPr>
              <a:spLocks noChangeArrowheads="1"/>
            </p:cNvSpPr>
            <p:nvPr/>
          </p:nvSpPr>
          <p:spPr bwMode="auto">
            <a:xfrm>
              <a:off x="6625946" y="1131954"/>
              <a:ext cx="275945" cy="82715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Rectangle 27"/>
            <p:cNvSpPr>
              <a:spLocks noChangeArrowheads="1"/>
            </p:cNvSpPr>
            <p:nvPr/>
          </p:nvSpPr>
          <p:spPr bwMode="auto">
            <a:xfrm>
              <a:off x="6350001" y="1131954"/>
              <a:ext cx="275945" cy="82715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Rectangle 28"/>
            <p:cNvSpPr>
              <a:spLocks noChangeArrowheads="1"/>
            </p:cNvSpPr>
            <p:nvPr/>
          </p:nvSpPr>
          <p:spPr bwMode="auto">
            <a:xfrm>
              <a:off x="4144683" y="1131954"/>
              <a:ext cx="4686580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Rectangle 29"/>
            <p:cNvSpPr>
              <a:spLocks noChangeArrowheads="1"/>
            </p:cNvSpPr>
            <p:nvPr/>
          </p:nvSpPr>
          <p:spPr bwMode="auto">
            <a:xfrm>
              <a:off x="3868738" y="1408046"/>
              <a:ext cx="4962525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Rectangle 30"/>
            <p:cNvSpPr>
              <a:spLocks noChangeArrowheads="1"/>
            </p:cNvSpPr>
            <p:nvPr/>
          </p:nvSpPr>
          <p:spPr bwMode="auto">
            <a:xfrm>
              <a:off x="4144683" y="1683016"/>
              <a:ext cx="4686580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Rectangle 31"/>
            <p:cNvSpPr>
              <a:spLocks noChangeArrowheads="1"/>
            </p:cNvSpPr>
            <p:nvPr/>
          </p:nvSpPr>
          <p:spPr bwMode="auto">
            <a:xfrm>
              <a:off x="7176714" y="855862"/>
              <a:ext cx="1654549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Rectangle 32"/>
            <p:cNvSpPr>
              <a:spLocks noChangeArrowheads="1"/>
            </p:cNvSpPr>
            <p:nvPr/>
          </p:nvSpPr>
          <p:spPr bwMode="auto">
            <a:xfrm>
              <a:off x="3868738" y="304800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Rectangle 33"/>
            <p:cNvSpPr>
              <a:spLocks noChangeArrowheads="1"/>
            </p:cNvSpPr>
            <p:nvPr/>
          </p:nvSpPr>
          <p:spPr bwMode="auto">
            <a:xfrm>
              <a:off x="3868738" y="580892"/>
              <a:ext cx="551890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Rectangle 34"/>
            <p:cNvSpPr>
              <a:spLocks noChangeArrowheads="1"/>
            </p:cNvSpPr>
            <p:nvPr/>
          </p:nvSpPr>
          <p:spPr bwMode="auto">
            <a:xfrm>
              <a:off x="4420628" y="1131954"/>
              <a:ext cx="274823" cy="11032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Rectangle 35"/>
            <p:cNvSpPr>
              <a:spLocks noChangeArrowheads="1"/>
            </p:cNvSpPr>
            <p:nvPr/>
          </p:nvSpPr>
          <p:spPr bwMode="auto">
            <a:xfrm>
              <a:off x="3868738" y="1131954"/>
              <a:ext cx="275945" cy="110324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Rectangle 36"/>
            <p:cNvSpPr>
              <a:spLocks noChangeArrowheads="1"/>
            </p:cNvSpPr>
            <p:nvPr/>
          </p:nvSpPr>
          <p:spPr bwMode="auto">
            <a:xfrm>
              <a:off x="3868738" y="1959108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Rectangle 37"/>
            <p:cNvSpPr>
              <a:spLocks noChangeArrowheads="1"/>
            </p:cNvSpPr>
            <p:nvPr/>
          </p:nvSpPr>
          <p:spPr bwMode="auto">
            <a:xfrm>
              <a:off x="8555318" y="304800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8" name="Rectangle 38"/>
            <p:cNvSpPr>
              <a:spLocks noChangeArrowheads="1"/>
            </p:cNvSpPr>
            <p:nvPr/>
          </p:nvSpPr>
          <p:spPr bwMode="auto">
            <a:xfrm>
              <a:off x="3868738" y="1959108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Rectangle 39"/>
            <p:cNvSpPr>
              <a:spLocks noChangeArrowheads="1"/>
            </p:cNvSpPr>
            <p:nvPr/>
          </p:nvSpPr>
          <p:spPr bwMode="auto">
            <a:xfrm>
              <a:off x="4144683" y="1959108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0" name="Rectangle 40"/>
            <p:cNvSpPr>
              <a:spLocks noChangeArrowheads="1"/>
            </p:cNvSpPr>
            <p:nvPr/>
          </p:nvSpPr>
          <p:spPr bwMode="auto">
            <a:xfrm>
              <a:off x="4144683" y="1683016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1" name="Rectangle 41"/>
            <p:cNvSpPr>
              <a:spLocks noChangeArrowheads="1"/>
            </p:cNvSpPr>
            <p:nvPr/>
          </p:nvSpPr>
          <p:spPr bwMode="auto">
            <a:xfrm>
              <a:off x="3868738" y="1408046"/>
              <a:ext cx="275945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Rectangle 42"/>
            <p:cNvSpPr>
              <a:spLocks noChangeArrowheads="1"/>
            </p:cNvSpPr>
            <p:nvPr/>
          </p:nvSpPr>
          <p:spPr bwMode="auto">
            <a:xfrm>
              <a:off x="4144683" y="1131954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Rectangle 43"/>
            <p:cNvSpPr>
              <a:spLocks noChangeArrowheads="1"/>
            </p:cNvSpPr>
            <p:nvPr/>
          </p:nvSpPr>
          <p:spPr bwMode="auto">
            <a:xfrm>
              <a:off x="3868738" y="855862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4" name="Rectangle 44"/>
            <p:cNvSpPr>
              <a:spLocks noChangeArrowheads="1"/>
            </p:cNvSpPr>
            <p:nvPr/>
          </p:nvSpPr>
          <p:spPr bwMode="auto">
            <a:xfrm>
              <a:off x="4144683" y="580892"/>
              <a:ext cx="275945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Rectangle 45"/>
            <p:cNvSpPr>
              <a:spLocks noChangeArrowheads="1"/>
            </p:cNvSpPr>
            <p:nvPr/>
          </p:nvSpPr>
          <p:spPr bwMode="auto">
            <a:xfrm>
              <a:off x="3868738" y="1683016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Rectangle 46"/>
            <p:cNvSpPr>
              <a:spLocks noChangeArrowheads="1"/>
            </p:cNvSpPr>
            <p:nvPr/>
          </p:nvSpPr>
          <p:spPr bwMode="auto">
            <a:xfrm>
              <a:off x="4144683" y="1408046"/>
              <a:ext cx="275945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7" name="Rectangle 47"/>
            <p:cNvSpPr>
              <a:spLocks noChangeArrowheads="1"/>
            </p:cNvSpPr>
            <p:nvPr/>
          </p:nvSpPr>
          <p:spPr bwMode="auto">
            <a:xfrm>
              <a:off x="3868738" y="1131954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Rectangle 48"/>
            <p:cNvSpPr>
              <a:spLocks noChangeArrowheads="1"/>
            </p:cNvSpPr>
            <p:nvPr/>
          </p:nvSpPr>
          <p:spPr bwMode="auto">
            <a:xfrm>
              <a:off x="4144683" y="855862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9" name="Rectangle 49"/>
            <p:cNvSpPr>
              <a:spLocks noChangeArrowheads="1"/>
            </p:cNvSpPr>
            <p:nvPr/>
          </p:nvSpPr>
          <p:spPr bwMode="auto">
            <a:xfrm>
              <a:off x="3868738" y="580892"/>
              <a:ext cx="275945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Rectangle 50"/>
            <p:cNvSpPr>
              <a:spLocks noChangeArrowheads="1"/>
            </p:cNvSpPr>
            <p:nvPr/>
          </p:nvSpPr>
          <p:spPr bwMode="auto">
            <a:xfrm>
              <a:off x="7176714" y="580892"/>
              <a:ext cx="275945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1" name="Rectangle 51"/>
            <p:cNvSpPr>
              <a:spLocks noChangeArrowheads="1"/>
            </p:cNvSpPr>
            <p:nvPr/>
          </p:nvSpPr>
          <p:spPr bwMode="auto">
            <a:xfrm>
              <a:off x="7176714" y="855862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Rectangle 52"/>
            <p:cNvSpPr>
              <a:spLocks noChangeArrowheads="1"/>
            </p:cNvSpPr>
            <p:nvPr/>
          </p:nvSpPr>
          <p:spPr bwMode="auto">
            <a:xfrm>
              <a:off x="7452659" y="855862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3" name="Rectangle 53"/>
            <p:cNvSpPr>
              <a:spLocks noChangeArrowheads="1"/>
            </p:cNvSpPr>
            <p:nvPr/>
          </p:nvSpPr>
          <p:spPr bwMode="auto">
            <a:xfrm>
              <a:off x="7176714" y="1131954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4" name="Rectangle 54"/>
            <p:cNvSpPr>
              <a:spLocks noChangeArrowheads="1"/>
            </p:cNvSpPr>
            <p:nvPr/>
          </p:nvSpPr>
          <p:spPr bwMode="auto">
            <a:xfrm>
              <a:off x="7176714" y="1408046"/>
              <a:ext cx="275945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5" name="Rectangle 55"/>
            <p:cNvSpPr>
              <a:spLocks noChangeArrowheads="1"/>
            </p:cNvSpPr>
            <p:nvPr/>
          </p:nvSpPr>
          <p:spPr bwMode="auto">
            <a:xfrm>
              <a:off x="7176714" y="1683016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6" name="Rectangle 56"/>
            <p:cNvSpPr>
              <a:spLocks noChangeArrowheads="1"/>
            </p:cNvSpPr>
            <p:nvPr/>
          </p:nvSpPr>
          <p:spPr bwMode="auto">
            <a:xfrm>
              <a:off x="7452659" y="1131954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7" name="Rectangle 57"/>
            <p:cNvSpPr>
              <a:spLocks noChangeArrowheads="1"/>
            </p:cNvSpPr>
            <p:nvPr/>
          </p:nvSpPr>
          <p:spPr bwMode="auto">
            <a:xfrm>
              <a:off x="7452659" y="1408046"/>
              <a:ext cx="275945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8" name="Rectangle 58"/>
            <p:cNvSpPr>
              <a:spLocks noChangeArrowheads="1"/>
            </p:cNvSpPr>
            <p:nvPr/>
          </p:nvSpPr>
          <p:spPr bwMode="auto">
            <a:xfrm>
              <a:off x="7452659" y="1683016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9" name="Rectangle 59"/>
            <p:cNvSpPr>
              <a:spLocks noChangeArrowheads="1"/>
            </p:cNvSpPr>
            <p:nvPr/>
          </p:nvSpPr>
          <p:spPr bwMode="auto">
            <a:xfrm>
              <a:off x="7728604" y="1131954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0" name="Rectangle 60"/>
            <p:cNvSpPr>
              <a:spLocks noChangeArrowheads="1"/>
            </p:cNvSpPr>
            <p:nvPr/>
          </p:nvSpPr>
          <p:spPr bwMode="auto">
            <a:xfrm>
              <a:off x="7728604" y="1408046"/>
              <a:ext cx="275945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1" name="Rectangle 61"/>
            <p:cNvSpPr>
              <a:spLocks noChangeArrowheads="1"/>
            </p:cNvSpPr>
            <p:nvPr/>
          </p:nvSpPr>
          <p:spPr bwMode="auto">
            <a:xfrm>
              <a:off x="7728604" y="1683016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912" name="Group 62"/>
            <p:cNvGrpSpPr>
              <a:grpSpLocks/>
            </p:cNvGrpSpPr>
            <p:nvPr/>
          </p:nvGrpSpPr>
          <p:grpSpPr bwMode="auto">
            <a:xfrm>
              <a:off x="3868738" y="304800"/>
              <a:ext cx="4962525" cy="1654308"/>
              <a:chOff x="727" y="2262"/>
              <a:chExt cx="4424" cy="1474"/>
            </a:xfrm>
          </p:grpSpPr>
          <p:sp>
            <p:nvSpPr>
              <p:cNvPr id="35953" name="Rectangle 63"/>
              <p:cNvSpPr>
                <a:spLocks noChangeArrowheads="1"/>
              </p:cNvSpPr>
              <p:nvPr/>
            </p:nvSpPr>
            <p:spPr bwMode="auto">
              <a:xfrm>
                <a:off x="727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4" name="Rectangle 64"/>
              <p:cNvSpPr>
                <a:spLocks noChangeArrowheads="1"/>
              </p:cNvSpPr>
              <p:nvPr/>
            </p:nvSpPr>
            <p:spPr bwMode="auto">
              <a:xfrm>
                <a:off x="4905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5" name="Rectangle 65"/>
              <p:cNvSpPr>
                <a:spLocks noChangeArrowheads="1"/>
              </p:cNvSpPr>
              <p:nvPr/>
            </p:nvSpPr>
            <p:spPr bwMode="auto">
              <a:xfrm>
                <a:off x="3922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6" name="Rectangle 66"/>
              <p:cNvSpPr>
                <a:spLocks noChangeArrowheads="1"/>
              </p:cNvSpPr>
              <p:nvPr/>
            </p:nvSpPr>
            <p:spPr bwMode="auto">
              <a:xfrm>
                <a:off x="4168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7" name="Rectangle 67"/>
              <p:cNvSpPr>
                <a:spLocks noChangeArrowheads="1"/>
              </p:cNvSpPr>
              <p:nvPr/>
            </p:nvSpPr>
            <p:spPr bwMode="auto">
              <a:xfrm>
                <a:off x="4414" y="2508"/>
                <a:ext cx="245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8" name="Rectangle 68"/>
              <p:cNvSpPr>
                <a:spLocks noChangeArrowheads="1"/>
              </p:cNvSpPr>
              <p:nvPr/>
            </p:nvSpPr>
            <p:spPr bwMode="auto">
              <a:xfrm>
                <a:off x="4168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9" name="Rectangle 69"/>
              <p:cNvSpPr>
                <a:spLocks noChangeArrowheads="1"/>
              </p:cNvSpPr>
              <p:nvPr/>
            </p:nvSpPr>
            <p:spPr bwMode="auto">
              <a:xfrm>
                <a:off x="4905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0" name="Rectangle 70"/>
              <p:cNvSpPr>
                <a:spLocks noChangeArrowheads="1"/>
              </p:cNvSpPr>
              <p:nvPr/>
            </p:nvSpPr>
            <p:spPr bwMode="auto">
              <a:xfrm>
                <a:off x="4905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1" name="Rectangle 71"/>
              <p:cNvSpPr>
                <a:spLocks noChangeArrowheads="1"/>
              </p:cNvSpPr>
              <p:nvPr/>
            </p:nvSpPr>
            <p:spPr bwMode="auto">
              <a:xfrm>
                <a:off x="4905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2" name="Rectangle 72"/>
              <p:cNvSpPr>
                <a:spLocks noChangeArrowheads="1"/>
              </p:cNvSpPr>
              <p:nvPr/>
            </p:nvSpPr>
            <p:spPr bwMode="auto">
              <a:xfrm>
                <a:off x="4905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3" name="Rectangle 73"/>
              <p:cNvSpPr>
                <a:spLocks noChangeArrowheads="1"/>
              </p:cNvSpPr>
              <p:nvPr/>
            </p:nvSpPr>
            <p:spPr bwMode="auto">
              <a:xfrm>
                <a:off x="4905" y="3490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4" name="Rectangle 74"/>
              <p:cNvSpPr>
                <a:spLocks noChangeArrowheads="1"/>
              </p:cNvSpPr>
              <p:nvPr/>
            </p:nvSpPr>
            <p:spPr bwMode="auto">
              <a:xfrm>
                <a:off x="4659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5" name="Rectangle 75"/>
              <p:cNvSpPr>
                <a:spLocks noChangeArrowheads="1"/>
              </p:cNvSpPr>
              <p:nvPr/>
            </p:nvSpPr>
            <p:spPr bwMode="auto">
              <a:xfrm>
                <a:off x="4659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6" name="Rectangle 76"/>
              <p:cNvSpPr>
                <a:spLocks noChangeArrowheads="1"/>
              </p:cNvSpPr>
              <p:nvPr/>
            </p:nvSpPr>
            <p:spPr bwMode="auto">
              <a:xfrm>
                <a:off x="4414" y="2753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7" name="Rectangle 77"/>
              <p:cNvSpPr>
                <a:spLocks noChangeArrowheads="1"/>
              </p:cNvSpPr>
              <p:nvPr/>
            </p:nvSpPr>
            <p:spPr bwMode="auto">
              <a:xfrm>
                <a:off x="4659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8" name="Rectangle 78"/>
              <p:cNvSpPr>
                <a:spLocks noChangeArrowheads="1"/>
              </p:cNvSpPr>
              <p:nvPr/>
            </p:nvSpPr>
            <p:spPr bwMode="auto">
              <a:xfrm>
                <a:off x="4414" y="2999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9" name="Rectangle 79"/>
              <p:cNvSpPr>
                <a:spLocks noChangeArrowheads="1"/>
              </p:cNvSpPr>
              <p:nvPr/>
            </p:nvSpPr>
            <p:spPr bwMode="auto">
              <a:xfrm>
                <a:off x="4659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13" name="Rectangle 80"/>
            <p:cNvSpPr>
              <a:spLocks noChangeArrowheads="1"/>
            </p:cNvSpPr>
            <p:nvPr/>
          </p:nvSpPr>
          <p:spPr bwMode="auto">
            <a:xfrm>
              <a:off x="8279373" y="1683016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Rectangle 81"/>
            <p:cNvSpPr>
              <a:spLocks noChangeArrowheads="1"/>
            </p:cNvSpPr>
            <p:nvPr/>
          </p:nvSpPr>
          <p:spPr bwMode="auto">
            <a:xfrm>
              <a:off x="8004549" y="1408046"/>
              <a:ext cx="274823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Rectangle 82"/>
            <p:cNvSpPr>
              <a:spLocks noChangeArrowheads="1"/>
            </p:cNvSpPr>
            <p:nvPr/>
          </p:nvSpPr>
          <p:spPr bwMode="auto">
            <a:xfrm>
              <a:off x="8004549" y="1683016"/>
              <a:ext cx="274823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Rectangle 83"/>
            <p:cNvSpPr>
              <a:spLocks noChangeArrowheads="1"/>
            </p:cNvSpPr>
            <p:nvPr/>
          </p:nvSpPr>
          <p:spPr bwMode="auto">
            <a:xfrm>
              <a:off x="6901891" y="1131954"/>
              <a:ext cx="274823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Rectangle 84"/>
            <p:cNvSpPr>
              <a:spLocks noChangeArrowheads="1"/>
            </p:cNvSpPr>
            <p:nvPr/>
          </p:nvSpPr>
          <p:spPr bwMode="auto">
            <a:xfrm>
              <a:off x="6901891" y="1408046"/>
              <a:ext cx="274823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Rectangle 85"/>
            <p:cNvSpPr>
              <a:spLocks noChangeArrowheads="1"/>
            </p:cNvSpPr>
            <p:nvPr/>
          </p:nvSpPr>
          <p:spPr bwMode="auto">
            <a:xfrm>
              <a:off x="6901891" y="1683016"/>
              <a:ext cx="274823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9" name="Rectangle 86"/>
            <p:cNvSpPr>
              <a:spLocks noChangeArrowheads="1"/>
            </p:cNvSpPr>
            <p:nvPr/>
          </p:nvSpPr>
          <p:spPr bwMode="auto">
            <a:xfrm>
              <a:off x="6625946" y="1131954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0" name="Rectangle 87"/>
            <p:cNvSpPr>
              <a:spLocks noChangeArrowheads="1"/>
            </p:cNvSpPr>
            <p:nvPr/>
          </p:nvSpPr>
          <p:spPr bwMode="auto">
            <a:xfrm>
              <a:off x="6625946" y="1408046"/>
              <a:ext cx="275945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1" name="Rectangle 88"/>
            <p:cNvSpPr>
              <a:spLocks noChangeArrowheads="1"/>
            </p:cNvSpPr>
            <p:nvPr/>
          </p:nvSpPr>
          <p:spPr bwMode="auto">
            <a:xfrm>
              <a:off x="6625946" y="1683016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" name="Rectangle 89"/>
            <p:cNvSpPr>
              <a:spLocks noChangeArrowheads="1"/>
            </p:cNvSpPr>
            <p:nvPr/>
          </p:nvSpPr>
          <p:spPr bwMode="auto">
            <a:xfrm>
              <a:off x="6350001" y="1131954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3" name="Rectangle 90"/>
            <p:cNvSpPr>
              <a:spLocks noChangeArrowheads="1"/>
            </p:cNvSpPr>
            <p:nvPr/>
          </p:nvSpPr>
          <p:spPr bwMode="auto">
            <a:xfrm>
              <a:off x="6350001" y="1408046"/>
              <a:ext cx="275945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4" name="Rectangle 91"/>
            <p:cNvSpPr>
              <a:spLocks noChangeArrowheads="1"/>
            </p:cNvSpPr>
            <p:nvPr/>
          </p:nvSpPr>
          <p:spPr bwMode="auto">
            <a:xfrm>
              <a:off x="6350001" y="1683016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5" name="Rectangle 92"/>
            <p:cNvSpPr>
              <a:spLocks noChangeArrowheads="1"/>
            </p:cNvSpPr>
            <p:nvPr/>
          </p:nvSpPr>
          <p:spPr bwMode="auto">
            <a:xfrm>
              <a:off x="4420628" y="1131954"/>
              <a:ext cx="274823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6" name="Rectangle 93"/>
            <p:cNvSpPr>
              <a:spLocks noChangeArrowheads="1"/>
            </p:cNvSpPr>
            <p:nvPr/>
          </p:nvSpPr>
          <p:spPr bwMode="auto">
            <a:xfrm>
              <a:off x="4420628" y="1408046"/>
              <a:ext cx="274823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7" name="Rectangle 94"/>
            <p:cNvSpPr>
              <a:spLocks noChangeArrowheads="1"/>
            </p:cNvSpPr>
            <p:nvPr/>
          </p:nvSpPr>
          <p:spPr bwMode="auto">
            <a:xfrm>
              <a:off x="4420628" y="1683016"/>
              <a:ext cx="274823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8" name="Rectangle 95"/>
            <p:cNvSpPr>
              <a:spLocks noChangeArrowheads="1"/>
            </p:cNvSpPr>
            <p:nvPr/>
          </p:nvSpPr>
          <p:spPr bwMode="auto">
            <a:xfrm>
              <a:off x="4420628" y="1959108"/>
              <a:ext cx="274823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Rectangle 96"/>
            <p:cNvSpPr>
              <a:spLocks noChangeArrowheads="1"/>
            </p:cNvSpPr>
            <p:nvPr/>
          </p:nvSpPr>
          <p:spPr bwMode="auto">
            <a:xfrm>
              <a:off x="4695452" y="1131954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Rectangle 97"/>
            <p:cNvSpPr>
              <a:spLocks noChangeArrowheads="1"/>
            </p:cNvSpPr>
            <p:nvPr/>
          </p:nvSpPr>
          <p:spPr bwMode="auto">
            <a:xfrm>
              <a:off x="4695452" y="1408046"/>
              <a:ext cx="275945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Rectangle 98"/>
            <p:cNvSpPr>
              <a:spLocks noChangeArrowheads="1"/>
            </p:cNvSpPr>
            <p:nvPr/>
          </p:nvSpPr>
          <p:spPr bwMode="auto">
            <a:xfrm>
              <a:off x="4695452" y="1683016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Rectangle 99"/>
            <p:cNvSpPr>
              <a:spLocks noChangeArrowheads="1"/>
            </p:cNvSpPr>
            <p:nvPr/>
          </p:nvSpPr>
          <p:spPr bwMode="auto">
            <a:xfrm>
              <a:off x="4695452" y="1959108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Rectangle 100"/>
            <p:cNvSpPr>
              <a:spLocks noChangeArrowheads="1"/>
            </p:cNvSpPr>
            <p:nvPr/>
          </p:nvSpPr>
          <p:spPr bwMode="auto">
            <a:xfrm>
              <a:off x="4971397" y="1131954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Rectangle 101"/>
            <p:cNvSpPr>
              <a:spLocks noChangeArrowheads="1"/>
            </p:cNvSpPr>
            <p:nvPr/>
          </p:nvSpPr>
          <p:spPr bwMode="auto">
            <a:xfrm>
              <a:off x="4971397" y="1408046"/>
              <a:ext cx="275945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Rectangle 102"/>
            <p:cNvSpPr>
              <a:spLocks noChangeArrowheads="1"/>
            </p:cNvSpPr>
            <p:nvPr/>
          </p:nvSpPr>
          <p:spPr bwMode="auto">
            <a:xfrm>
              <a:off x="4971397" y="1683016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Rectangle 103"/>
            <p:cNvSpPr>
              <a:spLocks noChangeArrowheads="1"/>
            </p:cNvSpPr>
            <p:nvPr/>
          </p:nvSpPr>
          <p:spPr bwMode="auto">
            <a:xfrm>
              <a:off x="4971397" y="1959108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Rectangle 104"/>
            <p:cNvSpPr>
              <a:spLocks noChangeArrowheads="1"/>
            </p:cNvSpPr>
            <p:nvPr/>
          </p:nvSpPr>
          <p:spPr bwMode="auto">
            <a:xfrm>
              <a:off x="5247342" y="1131954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Rectangle 105"/>
            <p:cNvSpPr>
              <a:spLocks noChangeArrowheads="1"/>
            </p:cNvSpPr>
            <p:nvPr/>
          </p:nvSpPr>
          <p:spPr bwMode="auto">
            <a:xfrm>
              <a:off x="5247342" y="1408046"/>
              <a:ext cx="275945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Rectangle 106"/>
            <p:cNvSpPr>
              <a:spLocks noChangeArrowheads="1"/>
            </p:cNvSpPr>
            <p:nvPr/>
          </p:nvSpPr>
          <p:spPr bwMode="auto">
            <a:xfrm>
              <a:off x="5247342" y="1683016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0" name="Rectangle 107"/>
            <p:cNvSpPr>
              <a:spLocks noChangeArrowheads="1"/>
            </p:cNvSpPr>
            <p:nvPr/>
          </p:nvSpPr>
          <p:spPr bwMode="auto">
            <a:xfrm>
              <a:off x="5247342" y="1959108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Rectangle 108"/>
            <p:cNvSpPr>
              <a:spLocks noChangeArrowheads="1"/>
            </p:cNvSpPr>
            <p:nvPr/>
          </p:nvSpPr>
          <p:spPr bwMode="auto">
            <a:xfrm>
              <a:off x="5523287" y="1131954"/>
              <a:ext cx="274823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Rectangle 109"/>
            <p:cNvSpPr>
              <a:spLocks noChangeArrowheads="1"/>
            </p:cNvSpPr>
            <p:nvPr/>
          </p:nvSpPr>
          <p:spPr bwMode="auto">
            <a:xfrm>
              <a:off x="5523287" y="1408046"/>
              <a:ext cx="274823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3" name="Rectangle 110"/>
            <p:cNvSpPr>
              <a:spLocks noChangeArrowheads="1"/>
            </p:cNvSpPr>
            <p:nvPr/>
          </p:nvSpPr>
          <p:spPr bwMode="auto">
            <a:xfrm>
              <a:off x="5523287" y="1683016"/>
              <a:ext cx="274823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4" name="Rectangle 111"/>
            <p:cNvSpPr>
              <a:spLocks noChangeArrowheads="1"/>
            </p:cNvSpPr>
            <p:nvPr/>
          </p:nvSpPr>
          <p:spPr bwMode="auto">
            <a:xfrm>
              <a:off x="5523287" y="1959108"/>
              <a:ext cx="274823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5" name="Rectangle 112"/>
            <p:cNvSpPr>
              <a:spLocks noChangeArrowheads="1"/>
            </p:cNvSpPr>
            <p:nvPr/>
          </p:nvSpPr>
          <p:spPr bwMode="auto">
            <a:xfrm>
              <a:off x="5798110" y="1131954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6" name="Rectangle 113"/>
            <p:cNvSpPr>
              <a:spLocks noChangeArrowheads="1"/>
            </p:cNvSpPr>
            <p:nvPr/>
          </p:nvSpPr>
          <p:spPr bwMode="auto">
            <a:xfrm>
              <a:off x="5798110" y="1408046"/>
              <a:ext cx="275945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7" name="Rectangle 114"/>
            <p:cNvSpPr>
              <a:spLocks noChangeArrowheads="1"/>
            </p:cNvSpPr>
            <p:nvPr/>
          </p:nvSpPr>
          <p:spPr bwMode="auto">
            <a:xfrm>
              <a:off x="5798110" y="1683016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8" name="Rectangle 115"/>
            <p:cNvSpPr>
              <a:spLocks noChangeArrowheads="1"/>
            </p:cNvSpPr>
            <p:nvPr/>
          </p:nvSpPr>
          <p:spPr bwMode="auto">
            <a:xfrm>
              <a:off x="5798110" y="1959108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9" name="Rectangle 116"/>
            <p:cNvSpPr>
              <a:spLocks noChangeArrowheads="1"/>
            </p:cNvSpPr>
            <p:nvPr/>
          </p:nvSpPr>
          <p:spPr bwMode="auto">
            <a:xfrm>
              <a:off x="6074055" y="1131954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50" name="Rectangle 117"/>
            <p:cNvSpPr>
              <a:spLocks noChangeArrowheads="1"/>
            </p:cNvSpPr>
            <p:nvPr/>
          </p:nvSpPr>
          <p:spPr bwMode="auto">
            <a:xfrm>
              <a:off x="6074055" y="1408046"/>
              <a:ext cx="275945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51" name="Rectangle 118"/>
            <p:cNvSpPr>
              <a:spLocks noChangeArrowheads="1"/>
            </p:cNvSpPr>
            <p:nvPr/>
          </p:nvSpPr>
          <p:spPr bwMode="auto">
            <a:xfrm>
              <a:off x="6074055" y="1683016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52" name="Rectangle 119"/>
            <p:cNvSpPr>
              <a:spLocks noChangeArrowheads="1"/>
            </p:cNvSpPr>
            <p:nvPr/>
          </p:nvSpPr>
          <p:spPr bwMode="auto">
            <a:xfrm>
              <a:off x="6074055" y="1959108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552" name="Rectangle 120"/>
          <p:cNvSpPr>
            <a:spLocks noChangeArrowheads="1"/>
          </p:cNvSpPr>
          <p:nvPr/>
        </p:nvSpPr>
        <p:spPr bwMode="auto">
          <a:xfrm>
            <a:off x="4127500" y="3819525"/>
            <a:ext cx="2673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>
                <a:solidFill>
                  <a:srgbClr val="FF3399"/>
                </a:solidFill>
              </a:rPr>
              <a:t>sodium</a:t>
            </a:r>
            <a:r>
              <a:rPr lang="en-US" b="0">
                <a:solidFill>
                  <a:srgbClr val="969696"/>
                </a:solidFill>
              </a:rPr>
              <a:t> </a:t>
            </a:r>
            <a:r>
              <a:rPr lang="en-US" b="0">
                <a:solidFill>
                  <a:srgbClr val="000066"/>
                </a:solidFill>
              </a:rPr>
              <a:t>fluoride</a:t>
            </a:r>
            <a:r>
              <a:rPr lang="en-US" b="0"/>
              <a:t> </a:t>
            </a:r>
          </a:p>
        </p:txBody>
      </p:sp>
      <p:sp>
        <p:nvSpPr>
          <p:cNvPr id="146553" name="Rectangle 121"/>
          <p:cNvSpPr>
            <a:spLocks noChangeArrowheads="1"/>
          </p:cNvSpPr>
          <p:nvPr/>
        </p:nvSpPr>
        <p:spPr bwMode="auto">
          <a:xfrm>
            <a:off x="4129088" y="4497388"/>
            <a:ext cx="2779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>
                <a:solidFill>
                  <a:srgbClr val="FF3399"/>
                </a:solidFill>
              </a:rPr>
              <a:t>barium</a:t>
            </a:r>
            <a:r>
              <a:rPr lang="en-US" b="0">
                <a:solidFill>
                  <a:srgbClr val="969696"/>
                </a:solidFill>
              </a:rPr>
              <a:t> </a:t>
            </a:r>
            <a:r>
              <a:rPr lang="en-US" b="0">
                <a:solidFill>
                  <a:srgbClr val="000066"/>
                </a:solidFill>
              </a:rPr>
              <a:t>oxide </a:t>
            </a:r>
          </a:p>
        </p:txBody>
      </p:sp>
      <p:sp>
        <p:nvSpPr>
          <p:cNvPr id="146554" name="Rectangle 122"/>
          <p:cNvSpPr>
            <a:spLocks noChangeArrowheads="1"/>
          </p:cNvSpPr>
          <p:nvPr/>
        </p:nvSpPr>
        <p:spPr bwMode="auto">
          <a:xfrm>
            <a:off x="4130675" y="5180013"/>
            <a:ext cx="2316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>
                <a:solidFill>
                  <a:srgbClr val="FF3399"/>
                </a:solidFill>
              </a:rPr>
              <a:t>sodium</a:t>
            </a:r>
            <a:r>
              <a:rPr lang="en-US" b="0">
                <a:solidFill>
                  <a:srgbClr val="000066"/>
                </a:solidFill>
              </a:rPr>
              <a:t> oxide</a:t>
            </a:r>
            <a:r>
              <a:rPr lang="en-US" b="0"/>
              <a:t> </a:t>
            </a:r>
          </a:p>
        </p:txBody>
      </p:sp>
      <p:sp>
        <p:nvSpPr>
          <p:cNvPr id="146555" name="Rectangle 123"/>
          <p:cNvSpPr>
            <a:spLocks noChangeArrowheads="1"/>
          </p:cNvSpPr>
          <p:nvPr/>
        </p:nvSpPr>
        <p:spPr bwMode="auto">
          <a:xfrm>
            <a:off x="4143375" y="5822950"/>
            <a:ext cx="2586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b="0">
                <a:solidFill>
                  <a:srgbClr val="FF3399"/>
                </a:solidFill>
              </a:rPr>
              <a:t>barium</a:t>
            </a:r>
            <a:r>
              <a:rPr lang="en-US" b="0">
                <a:solidFill>
                  <a:srgbClr val="000066"/>
                </a:solidFill>
              </a:rPr>
              <a:t> fluoride</a:t>
            </a:r>
            <a:r>
              <a:rPr lang="en-US" b="0"/>
              <a:t> </a:t>
            </a:r>
          </a:p>
        </p:txBody>
      </p:sp>
      <p:grpSp>
        <p:nvGrpSpPr>
          <p:cNvPr id="4" name="Group 124"/>
          <p:cNvGrpSpPr>
            <a:grpSpLocks/>
          </p:cNvGrpSpPr>
          <p:nvPr/>
        </p:nvGrpSpPr>
        <p:grpSpPr bwMode="auto">
          <a:xfrm>
            <a:off x="1901825" y="222250"/>
            <a:ext cx="2090738" cy="752475"/>
            <a:chOff x="1198" y="140"/>
            <a:chExt cx="1317" cy="474"/>
          </a:xfrm>
        </p:grpSpPr>
        <p:sp>
          <p:nvSpPr>
            <p:cNvPr id="35859" name="Line 125"/>
            <p:cNvSpPr>
              <a:spLocks noChangeShapeType="1"/>
            </p:cNvSpPr>
            <p:nvPr/>
          </p:nvSpPr>
          <p:spPr bwMode="auto">
            <a:xfrm>
              <a:off x="1582" y="348"/>
              <a:ext cx="933" cy="26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Rectangle 126"/>
            <p:cNvSpPr>
              <a:spLocks noChangeArrowheads="1"/>
            </p:cNvSpPr>
            <p:nvPr/>
          </p:nvSpPr>
          <p:spPr bwMode="auto">
            <a:xfrm>
              <a:off x="1198" y="14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Na</a:t>
              </a:r>
            </a:p>
          </p:txBody>
        </p:sp>
      </p:grpSp>
      <p:grpSp>
        <p:nvGrpSpPr>
          <p:cNvPr id="5" name="Group 127"/>
          <p:cNvGrpSpPr>
            <a:grpSpLocks/>
          </p:cNvGrpSpPr>
          <p:nvPr/>
        </p:nvGrpSpPr>
        <p:grpSpPr bwMode="auto">
          <a:xfrm>
            <a:off x="1743075" y="1809750"/>
            <a:ext cx="2562225" cy="557213"/>
            <a:chOff x="1098" y="1140"/>
            <a:chExt cx="1614" cy="351"/>
          </a:xfrm>
        </p:grpSpPr>
        <p:sp>
          <p:nvSpPr>
            <p:cNvPr id="35857" name="Line 128"/>
            <p:cNvSpPr>
              <a:spLocks noChangeShapeType="1"/>
            </p:cNvSpPr>
            <p:nvPr/>
          </p:nvSpPr>
          <p:spPr bwMode="auto">
            <a:xfrm flipV="1">
              <a:off x="1477" y="1140"/>
              <a:ext cx="1235" cy="17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Rectangle 129"/>
            <p:cNvSpPr>
              <a:spLocks noChangeArrowheads="1"/>
            </p:cNvSpPr>
            <p:nvPr/>
          </p:nvSpPr>
          <p:spPr bwMode="auto">
            <a:xfrm>
              <a:off x="1098" y="116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Ba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3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nimBg="1"/>
      <p:bldP spid="146438" grpId="0"/>
      <p:bldP spid="146439" grpId="0"/>
      <p:bldP spid="146440" grpId="0"/>
      <p:bldP spid="146441" grpId="0"/>
      <p:bldP spid="146552" grpId="0"/>
      <p:bldP spid="146553" grpId="0"/>
      <p:bldP spid="1465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138"/>
          <p:cNvGrpSpPr>
            <a:grpSpLocks/>
          </p:cNvGrpSpPr>
          <p:nvPr/>
        </p:nvGrpSpPr>
        <p:grpSpPr bwMode="auto">
          <a:xfrm>
            <a:off x="3900488" y="636588"/>
            <a:ext cx="4962525" cy="1930400"/>
            <a:chOff x="3868738" y="304800"/>
            <a:chExt cx="4962525" cy="1930400"/>
          </a:xfrm>
        </p:grpSpPr>
        <p:sp>
          <p:nvSpPr>
            <p:cNvPr id="36894" name="Rectangle 11"/>
            <p:cNvSpPr>
              <a:spLocks noChangeArrowheads="1"/>
            </p:cNvSpPr>
            <p:nvPr/>
          </p:nvSpPr>
          <p:spPr bwMode="auto">
            <a:xfrm>
              <a:off x="4695452" y="1131954"/>
              <a:ext cx="275945" cy="11032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Rectangle 12"/>
            <p:cNvSpPr>
              <a:spLocks noChangeArrowheads="1"/>
            </p:cNvSpPr>
            <p:nvPr/>
          </p:nvSpPr>
          <p:spPr bwMode="auto">
            <a:xfrm>
              <a:off x="4971397" y="1131954"/>
              <a:ext cx="275945" cy="11032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Rectangle 13"/>
            <p:cNvSpPr>
              <a:spLocks noChangeArrowheads="1"/>
            </p:cNvSpPr>
            <p:nvPr/>
          </p:nvSpPr>
          <p:spPr bwMode="auto">
            <a:xfrm>
              <a:off x="5247342" y="1131954"/>
              <a:ext cx="275945" cy="11032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Rectangle 14"/>
            <p:cNvSpPr>
              <a:spLocks noChangeArrowheads="1"/>
            </p:cNvSpPr>
            <p:nvPr/>
          </p:nvSpPr>
          <p:spPr bwMode="auto">
            <a:xfrm>
              <a:off x="5523287" y="1131954"/>
              <a:ext cx="274823" cy="11032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Rectangle 15"/>
            <p:cNvSpPr>
              <a:spLocks noChangeArrowheads="1"/>
            </p:cNvSpPr>
            <p:nvPr/>
          </p:nvSpPr>
          <p:spPr bwMode="auto">
            <a:xfrm>
              <a:off x="4144683" y="580892"/>
              <a:ext cx="275945" cy="1654308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Rectangle 16"/>
            <p:cNvSpPr>
              <a:spLocks noChangeArrowheads="1"/>
            </p:cNvSpPr>
            <p:nvPr/>
          </p:nvSpPr>
          <p:spPr bwMode="auto">
            <a:xfrm>
              <a:off x="3868738" y="304800"/>
              <a:ext cx="275945" cy="19304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Rectangle 17"/>
            <p:cNvSpPr>
              <a:spLocks noChangeArrowheads="1"/>
            </p:cNvSpPr>
            <p:nvPr/>
          </p:nvSpPr>
          <p:spPr bwMode="auto">
            <a:xfrm>
              <a:off x="5798110" y="1131954"/>
              <a:ext cx="275945" cy="11032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Rectangle 18"/>
            <p:cNvSpPr>
              <a:spLocks noChangeArrowheads="1"/>
            </p:cNvSpPr>
            <p:nvPr/>
          </p:nvSpPr>
          <p:spPr bwMode="auto">
            <a:xfrm>
              <a:off x="6074055" y="1131954"/>
              <a:ext cx="275945" cy="11032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Rectangle 19"/>
            <p:cNvSpPr>
              <a:spLocks noChangeArrowheads="1"/>
            </p:cNvSpPr>
            <p:nvPr/>
          </p:nvSpPr>
          <p:spPr bwMode="auto">
            <a:xfrm>
              <a:off x="6901891" y="1131954"/>
              <a:ext cx="274823" cy="82715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Rectangle 20"/>
            <p:cNvSpPr>
              <a:spLocks noChangeArrowheads="1"/>
            </p:cNvSpPr>
            <p:nvPr/>
          </p:nvSpPr>
          <p:spPr bwMode="auto">
            <a:xfrm>
              <a:off x="7176714" y="580892"/>
              <a:ext cx="275945" cy="137821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Rectangle 21"/>
            <p:cNvSpPr>
              <a:spLocks noChangeArrowheads="1"/>
            </p:cNvSpPr>
            <p:nvPr/>
          </p:nvSpPr>
          <p:spPr bwMode="auto">
            <a:xfrm>
              <a:off x="7452659" y="580892"/>
              <a:ext cx="275945" cy="13782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Rectangle 22"/>
            <p:cNvSpPr>
              <a:spLocks noChangeArrowheads="1"/>
            </p:cNvSpPr>
            <p:nvPr/>
          </p:nvSpPr>
          <p:spPr bwMode="auto">
            <a:xfrm>
              <a:off x="7728604" y="580892"/>
              <a:ext cx="275945" cy="13782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Rectangle 23"/>
            <p:cNvSpPr>
              <a:spLocks noChangeArrowheads="1"/>
            </p:cNvSpPr>
            <p:nvPr/>
          </p:nvSpPr>
          <p:spPr bwMode="auto">
            <a:xfrm>
              <a:off x="8004549" y="580892"/>
              <a:ext cx="274823" cy="13782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Rectangle 24"/>
            <p:cNvSpPr>
              <a:spLocks noChangeArrowheads="1"/>
            </p:cNvSpPr>
            <p:nvPr/>
          </p:nvSpPr>
          <p:spPr bwMode="auto">
            <a:xfrm>
              <a:off x="8279373" y="580892"/>
              <a:ext cx="275945" cy="13782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Rectangle 25"/>
            <p:cNvSpPr>
              <a:spLocks noChangeArrowheads="1"/>
            </p:cNvSpPr>
            <p:nvPr/>
          </p:nvSpPr>
          <p:spPr bwMode="auto">
            <a:xfrm>
              <a:off x="8555318" y="580892"/>
              <a:ext cx="275945" cy="13782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Rectangle 26"/>
            <p:cNvSpPr>
              <a:spLocks noChangeArrowheads="1"/>
            </p:cNvSpPr>
            <p:nvPr/>
          </p:nvSpPr>
          <p:spPr bwMode="auto">
            <a:xfrm>
              <a:off x="6625946" y="1131954"/>
              <a:ext cx="275945" cy="82715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Rectangle 27"/>
            <p:cNvSpPr>
              <a:spLocks noChangeArrowheads="1"/>
            </p:cNvSpPr>
            <p:nvPr/>
          </p:nvSpPr>
          <p:spPr bwMode="auto">
            <a:xfrm>
              <a:off x="6350001" y="1131954"/>
              <a:ext cx="275945" cy="82715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Rectangle 28"/>
            <p:cNvSpPr>
              <a:spLocks noChangeArrowheads="1"/>
            </p:cNvSpPr>
            <p:nvPr/>
          </p:nvSpPr>
          <p:spPr bwMode="auto">
            <a:xfrm>
              <a:off x="4144683" y="1131954"/>
              <a:ext cx="4686580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2" name="Rectangle 29"/>
            <p:cNvSpPr>
              <a:spLocks noChangeArrowheads="1"/>
            </p:cNvSpPr>
            <p:nvPr/>
          </p:nvSpPr>
          <p:spPr bwMode="auto">
            <a:xfrm>
              <a:off x="3868738" y="1408046"/>
              <a:ext cx="4962525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Rectangle 30"/>
            <p:cNvSpPr>
              <a:spLocks noChangeArrowheads="1"/>
            </p:cNvSpPr>
            <p:nvPr/>
          </p:nvSpPr>
          <p:spPr bwMode="auto">
            <a:xfrm>
              <a:off x="4144683" y="1683016"/>
              <a:ext cx="4686580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Rectangle 31"/>
            <p:cNvSpPr>
              <a:spLocks noChangeArrowheads="1"/>
            </p:cNvSpPr>
            <p:nvPr/>
          </p:nvSpPr>
          <p:spPr bwMode="auto">
            <a:xfrm>
              <a:off x="7176714" y="855862"/>
              <a:ext cx="1654549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Rectangle 32"/>
            <p:cNvSpPr>
              <a:spLocks noChangeArrowheads="1"/>
            </p:cNvSpPr>
            <p:nvPr/>
          </p:nvSpPr>
          <p:spPr bwMode="auto">
            <a:xfrm>
              <a:off x="3868738" y="304800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Rectangle 33"/>
            <p:cNvSpPr>
              <a:spLocks noChangeArrowheads="1"/>
            </p:cNvSpPr>
            <p:nvPr/>
          </p:nvSpPr>
          <p:spPr bwMode="auto">
            <a:xfrm>
              <a:off x="3868738" y="580892"/>
              <a:ext cx="551890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Rectangle 34"/>
            <p:cNvSpPr>
              <a:spLocks noChangeArrowheads="1"/>
            </p:cNvSpPr>
            <p:nvPr/>
          </p:nvSpPr>
          <p:spPr bwMode="auto">
            <a:xfrm>
              <a:off x="4420628" y="1131954"/>
              <a:ext cx="274823" cy="11032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8" name="Rectangle 35"/>
            <p:cNvSpPr>
              <a:spLocks noChangeArrowheads="1"/>
            </p:cNvSpPr>
            <p:nvPr/>
          </p:nvSpPr>
          <p:spPr bwMode="auto">
            <a:xfrm>
              <a:off x="3868738" y="1131954"/>
              <a:ext cx="275945" cy="1103246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Rectangle 36"/>
            <p:cNvSpPr>
              <a:spLocks noChangeArrowheads="1"/>
            </p:cNvSpPr>
            <p:nvPr/>
          </p:nvSpPr>
          <p:spPr bwMode="auto">
            <a:xfrm>
              <a:off x="3868738" y="1959108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Rectangle 37"/>
            <p:cNvSpPr>
              <a:spLocks noChangeArrowheads="1"/>
            </p:cNvSpPr>
            <p:nvPr/>
          </p:nvSpPr>
          <p:spPr bwMode="auto">
            <a:xfrm>
              <a:off x="8555318" y="304800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Rectangle 38"/>
            <p:cNvSpPr>
              <a:spLocks noChangeArrowheads="1"/>
            </p:cNvSpPr>
            <p:nvPr/>
          </p:nvSpPr>
          <p:spPr bwMode="auto">
            <a:xfrm>
              <a:off x="3868738" y="1959108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Rectangle 39"/>
            <p:cNvSpPr>
              <a:spLocks noChangeArrowheads="1"/>
            </p:cNvSpPr>
            <p:nvPr/>
          </p:nvSpPr>
          <p:spPr bwMode="auto">
            <a:xfrm>
              <a:off x="4144683" y="1959108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Rectangle 40"/>
            <p:cNvSpPr>
              <a:spLocks noChangeArrowheads="1"/>
            </p:cNvSpPr>
            <p:nvPr/>
          </p:nvSpPr>
          <p:spPr bwMode="auto">
            <a:xfrm>
              <a:off x="4144683" y="1683016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4" name="Rectangle 41"/>
            <p:cNvSpPr>
              <a:spLocks noChangeArrowheads="1"/>
            </p:cNvSpPr>
            <p:nvPr/>
          </p:nvSpPr>
          <p:spPr bwMode="auto">
            <a:xfrm>
              <a:off x="3868738" y="1408046"/>
              <a:ext cx="275945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Rectangle 42"/>
            <p:cNvSpPr>
              <a:spLocks noChangeArrowheads="1"/>
            </p:cNvSpPr>
            <p:nvPr/>
          </p:nvSpPr>
          <p:spPr bwMode="auto">
            <a:xfrm>
              <a:off x="4144683" y="1131954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Rectangle 43"/>
            <p:cNvSpPr>
              <a:spLocks noChangeArrowheads="1"/>
            </p:cNvSpPr>
            <p:nvPr/>
          </p:nvSpPr>
          <p:spPr bwMode="auto">
            <a:xfrm>
              <a:off x="3868738" y="855862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Rectangle 44"/>
            <p:cNvSpPr>
              <a:spLocks noChangeArrowheads="1"/>
            </p:cNvSpPr>
            <p:nvPr/>
          </p:nvSpPr>
          <p:spPr bwMode="auto">
            <a:xfrm>
              <a:off x="4144683" y="580892"/>
              <a:ext cx="275945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8" name="Rectangle 45"/>
            <p:cNvSpPr>
              <a:spLocks noChangeArrowheads="1"/>
            </p:cNvSpPr>
            <p:nvPr/>
          </p:nvSpPr>
          <p:spPr bwMode="auto">
            <a:xfrm>
              <a:off x="3868738" y="1683016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Rectangle 46"/>
            <p:cNvSpPr>
              <a:spLocks noChangeArrowheads="1"/>
            </p:cNvSpPr>
            <p:nvPr/>
          </p:nvSpPr>
          <p:spPr bwMode="auto">
            <a:xfrm>
              <a:off x="4144683" y="1408046"/>
              <a:ext cx="275945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0" name="Rectangle 47"/>
            <p:cNvSpPr>
              <a:spLocks noChangeArrowheads="1"/>
            </p:cNvSpPr>
            <p:nvPr/>
          </p:nvSpPr>
          <p:spPr bwMode="auto">
            <a:xfrm>
              <a:off x="3868738" y="1131954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1" name="Rectangle 48"/>
            <p:cNvSpPr>
              <a:spLocks noChangeArrowheads="1"/>
            </p:cNvSpPr>
            <p:nvPr/>
          </p:nvSpPr>
          <p:spPr bwMode="auto">
            <a:xfrm>
              <a:off x="4144683" y="855862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2" name="Rectangle 49"/>
            <p:cNvSpPr>
              <a:spLocks noChangeArrowheads="1"/>
            </p:cNvSpPr>
            <p:nvPr/>
          </p:nvSpPr>
          <p:spPr bwMode="auto">
            <a:xfrm>
              <a:off x="3868738" y="580892"/>
              <a:ext cx="275945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Rectangle 50"/>
            <p:cNvSpPr>
              <a:spLocks noChangeArrowheads="1"/>
            </p:cNvSpPr>
            <p:nvPr/>
          </p:nvSpPr>
          <p:spPr bwMode="auto">
            <a:xfrm>
              <a:off x="7176714" y="580892"/>
              <a:ext cx="275945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Rectangle 51"/>
            <p:cNvSpPr>
              <a:spLocks noChangeArrowheads="1"/>
            </p:cNvSpPr>
            <p:nvPr/>
          </p:nvSpPr>
          <p:spPr bwMode="auto">
            <a:xfrm>
              <a:off x="7176714" y="855862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Rectangle 52"/>
            <p:cNvSpPr>
              <a:spLocks noChangeArrowheads="1"/>
            </p:cNvSpPr>
            <p:nvPr/>
          </p:nvSpPr>
          <p:spPr bwMode="auto">
            <a:xfrm>
              <a:off x="7452659" y="855862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Rectangle 53"/>
            <p:cNvSpPr>
              <a:spLocks noChangeArrowheads="1"/>
            </p:cNvSpPr>
            <p:nvPr/>
          </p:nvSpPr>
          <p:spPr bwMode="auto">
            <a:xfrm>
              <a:off x="7176714" y="1131954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Rectangle 54"/>
            <p:cNvSpPr>
              <a:spLocks noChangeArrowheads="1"/>
            </p:cNvSpPr>
            <p:nvPr/>
          </p:nvSpPr>
          <p:spPr bwMode="auto">
            <a:xfrm>
              <a:off x="7176714" y="1408046"/>
              <a:ext cx="275945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Rectangle 55"/>
            <p:cNvSpPr>
              <a:spLocks noChangeArrowheads="1"/>
            </p:cNvSpPr>
            <p:nvPr/>
          </p:nvSpPr>
          <p:spPr bwMode="auto">
            <a:xfrm>
              <a:off x="7176714" y="1683016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Rectangle 56"/>
            <p:cNvSpPr>
              <a:spLocks noChangeArrowheads="1"/>
            </p:cNvSpPr>
            <p:nvPr/>
          </p:nvSpPr>
          <p:spPr bwMode="auto">
            <a:xfrm>
              <a:off x="7452659" y="1131954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0" name="Rectangle 57"/>
            <p:cNvSpPr>
              <a:spLocks noChangeArrowheads="1"/>
            </p:cNvSpPr>
            <p:nvPr/>
          </p:nvSpPr>
          <p:spPr bwMode="auto">
            <a:xfrm>
              <a:off x="7452659" y="1408046"/>
              <a:ext cx="275945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Rectangle 58"/>
            <p:cNvSpPr>
              <a:spLocks noChangeArrowheads="1"/>
            </p:cNvSpPr>
            <p:nvPr/>
          </p:nvSpPr>
          <p:spPr bwMode="auto">
            <a:xfrm>
              <a:off x="7452659" y="1683016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Rectangle 59"/>
            <p:cNvSpPr>
              <a:spLocks noChangeArrowheads="1"/>
            </p:cNvSpPr>
            <p:nvPr/>
          </p:nvSpPr>
          <p:spPr bwMode="auto">
            <a:xfrm>
              <a:off x="7728604" y="1131954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Rectangle 60"/>
            <p:cNvSpPr>
              <a:spLocks noChangeArrowheads="1"/>
            </p:cNvSpPr>
            <p:nvPr/>
          </p:nvSpPr>
          <p:spPr bwMode="auto">
            <a:xfrm>
              <a:off x="7728604" y="1408046"/>
              <a:ext cx="275945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Rectangle 61"/>
            <p:cNvSpPr>
              <a:spLocks noChangeArrowheads="1"/>
            </p:cNvSpPr>
            <p:nvPr/>
          </p:nvSpPr>
          <p:spPr bwMode="auto">
            <a:xfrm>
              <a:off x="7728604" y="1683016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45" name="Group 62"/>
            <p:cNvGrpSpPr>
              <a:grpSpLocks/>
            </p:cNvGrpSpPr>
            <p:nvPr/>
          </p:nvGrpSpPr>
          <p:grpSpPr bwMode="auto">
            <a:xfrm>
              <a:off x="3868738" y="304798"/>
              <a:ext cx="4962523" cy="1654308"/>
              <a:chOff x="727" y="2262"/>
              <a:chExt cx="4424" cy="1474"/>
            </a:xfrm>
          </p:grpSpPr>
          <p:sp>
            <p:nvSpPr>
              <p:cNvPr id="36986" name="Rectangle 63"/>
              <p:cNvSpPr>
                <a:spLocks noChangeArrowheads="1"/>
              </p:cNvSpPr>
              <p:nvPr/>
            </p:nvSpPr>
            <p:spPr bwMode="auto">
              <a:xfrm>
                <a:off x="727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7" name="Rectangle 64"/>
              <p:cNvSpPr>
                <a:spLocks noChangeArrowheads="1"/>
              </p:cNvSpPr>
              <p:nvPr/>
            </p:nvSpPr>
            <p:spPr bwMode="auto">
              <a:xfrm>
                <a:off x="4905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8" name="Rectangle 65"/>
              <p:cNvSpPr>
                <a:spLocks noChangeArrowheads="1"/>
              </p:cNvSpPr>
              <p:nvPr/>
            </p:nvSpPr>
            <p:spPr bwMode="auto">
              <a:xfrm>
                <a:off x="3922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9" name="Rectangle 66"/>
              <p:cNvSpPr>
                <a:spLocks noChangeArrowheads="1"/>
              </p:cNvSpPr>
              <p:nvPr/>
            </p:nvSpPr>
            <p:spPr bwMode="auto">
              <a:xfrm>
                <a:off x="4168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90" name="Rectangle 67"/>
              <p:cNvSpPr>
                <a:spLocks noChangeArrowheads="1"/>
              </p:cNvSpPr>
              <p:nvPr/>
            </p:nvSpPr>
            <p:spPr bwMode="auto">
              <a:xfrm>
                <a:off x="4414" y="2508"/>
                <a:ext cx="245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91" name="Rectangle 68"/>
              <p:cNvSpPr>
                <a:spLocks noChangeArrowheads="1"/>
              </p:cNvSpPr>
              <p:nvPr/>
            </p:nvSpPr>
            <p:spPr bwMode="auto">
              <a:xfrm>
                <a:off x="4168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92" name="Rectangle 69"/>
              <p:cNvSpPr>
                <a:spLocks noChangeArrowheads="1"/>
              </p:cNvSpPr>
              <p:nvPr/>
            </p:nvSpPr>
            <p:spPr bwMode="auto">
              <a:xfrm>
                <a:off x="4905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93" name="Rectangle 70"/>
              <p:cNvSpPr>
                <a:spLocks noChangeArrowheads="1"/>
              </p:cNvSpPr>
              <p:nvPr/>
            </p:nvSpPr>
            <p:spPr bwMode="auto">
              <a:xfrm>
                <a:off x="4905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94" name="Rectangle 71"/>
              <p:cNvSpPr>
                <a:spLocks noChangeArrowheads="1"/>
              </p:cNvSpPr>
              <p:nvPr/>
            </p:nvSpPr>
            <p:spPr bwMode="auto">
              <a:xfrm>
                <a:off x="4905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95" name="Rectangle 72"/>
              <p:cNvSpPr>
                <a:spLocks noChangeArrowheads="1"/>
              </p:cNvSpPr>
              <p:nvPr/>
            </p:nvSpPr>
            <p:spPr bwMode="auto">
              <a:xfrm>
                <a:off x="4905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96" name="Rectangle 73"/>
              <p:cNvSpPr>
                <a:spLocks noChangeArrowheads="1"/>
              </p:cNvSpPr>
              <p:nvPr/>
            </p:nvSpPr>
            <p:spPr bwMode="auto">
              <a:xfrm>
                <a:off x="4905" y="3490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97" name="Rectangle 74"/>
              <p:cNvSpPr>
                <a:spLocks noChangeArrowheads="1"/>
              </p:cNvSpPr>
              <p:nvPr/>
            </p:nvSpPr>
            <p:spPr bwMode="auto">
              <a:xfrm>
                <a:off x="4659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98" name="Rectangle 75"/>
              <p:cNvSpPr>
                <a:spLocks noChangeArrowheads="1"/>
              </p:cNvSpPr>
              <p:nvPr/>
            </p:nvSpPr>
            <p:spPr bwMode="auto">
              <a:xfrm>
                <a:off x="4659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99" name="Rectangle 76"/>
              <p:cNvSpPr>
                <a:spLocks noChangeArrowheads="1"/>
              </p:cNvSpPr>
              <p:nvPr/>
            </p:nvSpPr>
            <p:spPr bwMode="auto">
              <a:xfrm>
                <a:off x="4414" y="2753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0" name="Rectangle 77"/>
              <p:cNvSpPr>
                <a:spLocks noChangeArrowheads="1"/>
              </p:cNvSpPr>
              <p:nvPr/>
            </p:nvSpPr>
            <p:spPr bwMode="auto">
              <a:xfrm>
                <a:off x="4659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1" name="Rectangle 78"/>
              <p:cNvSpPr>
                <a:spLocks noChangeArrowheads="1"/>
              </p:cNvSpPr>
              <p:nvPr/>
            </p:nvSpPr>
            <p:spPr bwMode="auto">
              <a:xfrm>
                <a:off x="4414" y="2999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02" name="Rectangle 79"/>
              <p:cNvSpPr>
                <a:spLocks noChangeArrowheads="1"/>
              </p:cNvSpPr>
              <p:nvPr/>
            </p:nvSpPr>
            <p:spPr bwMode="auto">
              <a:xfrm>
                <a:off x="4659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46" name="Rectangle 80"/>
            <p:cNvSpPr>
              <a:spLocks noChangeArrowheads="1"/>
            </p:cNvSpPr>
            <p:nvPr/>
          </p:nvSpPr>
          <p:spPr bwMode="auto">
            <a:xfrm>
              <a:off x="8279373" y="1683016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Rectangle 81"/>
            <p:cNvSpPr>
              <a:spLocks noChangeArrowheads="1"/>
            </p:cNvSpPr>
            <p:nvPr/>
          </p:nvSpPr>
          <p:spPr bwMode="auto">
            <a:xfrm>
              <a:off x="8004549" y="1408046"/>
              <a:ext cx="274823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8" name="Rectangle 82"/>
            <p:cNvSpPr>
              <a:spLocks noChangeArrowheads="1"/>
            </p:cNvSpPr>
            <p:nvPr/>
          </p:nvSpPr>
          <p:spPr bwMode="auto">
            <a:xfrm>
              <a:off x="8004549" y="1683016"/>
              <a:ext cx="274823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9" name="Rectangle 83"/>
            <p:cNvSpPr>
              <a:spLocks noChangeArrowheads="1"/>
            </p:cNvSpPr>
            <p:nvPr/>
          </p:nvSpPr>
          <p:spPr bwMode="auto">
            <a:xfrm>
              <a:off x="6901891" y="1131954"/>
              <a:ext cx="274823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0" name="Rectangle 84"/>
            <p:cNvSpPr>
              <a:spLocks noChangeArrowheads="1"/>
            </p:cNvSpPr>
            <p:nvPr/>
          </p:nvSpPr>
          <p:spPr bwMode="auto">
            <a:xfrm>
              <a:off x="6901891" y="1408046"/>
              <a:ext cx="274823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1" name="Rectangle 85"/>
            <p:cNvSpPr>
              <a:spLocks noChangeArrowheads="1"/>
            </p:cNvSpPr>
            <p:nvPr/>
          </p:nvSpPr>
          <p:spPr bwMode="auto">
            <a:xfrm>
              <a:off x="6901891" y="1683016"/>
              <a:ext cx="274823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2" name="Rectangle 86"/>
            <p:cNvSpPr>
              <a:spLocks noChangeArrowheads="1"/>
            </p:cNvSpPr>
            <p:nvPr/>
          </p:nvSpPr>
          <p:spPr bwMode="auto">
            <a:xfrm>
              <a:off x="6625946" y="1131954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3" name="Rectangle 87"/>
            <p:cNvSpPr>
              <a:spLocks noChangeArrowheads="1"/>
            </p:cNvSpPr>
            <p:nvPr/>
          </p:nvSpPr>
          <p:spPr bwMode="auto">
            <a:xfrm>
              <a:off x="6625946" y="1408046"/>
              <a:ext cx="275945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4" name="Rectangle 88"/>
            <p:cNvSpPr>
              <a:spLocks noChangeArrowheads="1"/>
            </p:cNvSpPr>
            <p:nvPr/>
          </p:nvSpPr>
          <p:spPr bwMode="auto">
            <a:xfrm>
              <a:off x="6625946" y="1683016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5" name="Rectangle 89"/>
            <p:cNvSpPr>
              <a:spLocks noChangeArrowheads="1"/>
            </p:cNvSpPr>
            <p:nvPr/>
          </p:nvSpPr>
          <p:spPr bwMode="auto">
            <a:xfrm>
              <a:off x="6350001" y="1131954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6" name="Rectangle 90"/>
            <p:cNvSpPr>
              <a:spLocks noChangeArrowheads="1"/>
            </p:cNvSpPr>
            <p:nvPr/>
          </p:nvSpPr>
          <p:spPr bwMode="auto">
            <a:xfrm>
              <a:off x="6350001" y="1408046"/>
              <a:ext cx="275945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7" name="Rectangle 91"/>
            <p:cNvSpPr>
              <a:spLocks noChangeArrowheads="1"/>
            </p:cNvSpPr>
            <p:nvPr/>
          </p:nvSpPr>
          <p:spPr bwMode="auto">
            <a:xfrm>
              <a:off x="6350001" y="1683016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8" name="Rectangle 92"/>
            <p:cNvSpPr>
              <a:spLocks noChangeArrowheads="1"/>
            </p:cNvSpPr>
            <p:nvPr/>
          </p:nvSpPr>
          <p:spPr bwMode="auto">
            <a:xfrm>
              <a:off x="4420628" y="1131954"/>
              <a:ext cx="274823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9" name="Rectangle 93"/>
            <p:cNvSpPr>
              <a:spLocks noChangeArrowheads="1"/>
            </p:cNvSpPr>
            <p:nvPr/>
          </p:nvSpPr>
          <p:spPr bwMode="auto">
            <a:xfrm>
              <a:off x="4420628" y="1408046"/>
              <a:ext cx="274823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0" name="Rectangle 94"/>
            <p:cNvSpPr>
              <a:spLocks noChangeArrowheads="1"/>
            </p:cNvSpPr>
            <p:nvPr/>
          </p:nvSpPr>
          <p:spPr bwMode="auto">
            <a:xfrm>
              <a:off x="4420628" y="1683016"/>
              <a:ext cx="274823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1" name="Rectangle 95"/>
            <p:cNvSpPr>
              <a:spLocks noChangeArrowheads="1"/>
            </p:cNvSpPr>
            <p:nvPr/>
          </p:nvSpPr>
          <p:spPr bwMode="auto">
            <a:xfrm>
              <a:off x="4420628" y="1959108"/>
              <a:ext cx="274823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2" name="Rectangle 96"/>
            <p:cNvSpPr>
              <a:spLocks noChangeArrowheads="1"/>
            </p:cNvSpPr>
            <p:nvPr/>
          </p:nvSpPr>
          <p:spPr bwMode="auto">
            <a:xfrm>
              <a:off x="4695452" y="1131954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3" name="Rectangle 97"/>
            <p:cNvSpPr>
              <a:spLocks noChangeArrowheads="1"/>
            </p:cNvSpPr>
            <p:nvPr/>
          </p:nvSpPr>
          <p:spPr bwMode="auto">
            <a:xfrm>
              <a:off x="4695452" y="1408046"/>
              <a:ext cx="275945" cy="27497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4" name="Rectangle 98"/>
            <p:cNvSpPr>
              <a:spLocks noChangeArrowheads="1"/>
            </p:cNvSpPr>
            <p:nvPr/>
          </p:nvSpPr>
          <p:spPr bwMode="auto">
            <a:xfrm>
              <a:off x="4695452" y="1683016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5" name="Rectangle 99"/>
            <p:cNvSpPr>
              <a:spLocks noChangeArrowheads="1"/>
            </p:cNvSpPr>
            <p:nvPr/>
          </p:nvSpPr>
          <p:spPr bwMode="auto">
            <a:xfrm>
              <a:off x="4695452" y="1959108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6" name="Rectangle 100"/>
            <p:cNvSpPr>
              <a:spLocks noChangeArrowheads="1"/>
            </p:cNvSpPr>
            <p:nvPr/>
          </p:nvSpPr>
          <p:spPr bwMode="auto">
            <a:xfrm>
              <a:off x="4971397" y="1131954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7" name="Rectangle 101"/>
            <p:cNvSpPr>
              <a:spLocks noChangeArrowheads="1"/>
            </p:cNvSpPr>
            <p:nvPr/>
          </p:nvSpPr>
          <p:spPr bwMode="auto">
            <a:xfrm>
              <a:off x="4971397" y="1408046"/>
              <a:ext cx="275945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8" name="Rectangle 102"/>
            <p:cNvSpPr>
              <a:spLocks noChangeArrowheads="1"/>
            </p:cNvSpPr>
            <p:nvPr/>
          </p:nvSpPr>
          <p:spPr bwMode="auto">
            <a:xfrm>
              <a:off x="4971397" y="1683016"/>
              <a:ext cx="275945" cy="276092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9" name="Rectangle 103"/>
            <p:cNvSpPr>
              <a:spLocks noChangeArrowheads="1"/>
            </p:cNvSpPr>
            <p:nvPr/>
          </p:nvSpPr>
          <p:spPr bwMode="auto">
            <a:xfrm>
              <a:off x="4971397" y="1959108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0" name="Rectangle 104"/>
            <p:cNvSpPr>
              <a:spLocks noChangeArrowheads="1"/>
            </p:cNvSpPr>
            <p:nvPr/>
          </p:nvSpPr>
          <p:spPr bwMode="auto">
            <a:xfrm>
              <a:off x="5247342" y="1131954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1" name="Rectangle 105"/>
            <p:cNvSpPr>
              <a:spLocks noChangeArrowheads="1"/>
            </p:cNvSpPr>
            <p:nvPr/>
          </p:nvSpPr>
          <p:spPr bwMode="auto">
            <a:xfrm>
              <a:off x="5247342" y="1408046"/>
              <a:ext cx="275945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Rectangle 106"/>
            <p:cNvSpPr>
              <a:spLocks noChangeArrowheads="1"/>
            </p:cNvSpPr>
            <p:nvPr/>
          </p:nvSpPr>
          <p:spPr bwMode="auto">
            <a:xfrm>
              <a:off x="5247342" y="1683016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Rectangle 107"/>
            <p:cNvSpPr>
              <a:spLocks noChangeArrowheads="1"/>
            </p:cNvSpPr>
            <p:nvPr/>
          </p:nvSpPr>
          <p:spPr bwMode="auto">
            <a:xfrm>
              <a:off x="5247342" y="1959108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Rectangle 108"/>
            <p:cNvSpPr>
              <a:spLocks noChangeArrowheads="1"/>
            </p:cNvSpPr>
            <p:nvPr/>
          </p:nvSpPr>
          <p:spPr bwMode="auto">
            <a:xfrm>
              <a:off x="5523287" y="1131954"/>
              <a:ext cx="274823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5" name="Rectangle 109"/>
            <p:cNvSpPr>
              <a:spLocks noChangeArrowheads="1"/>
            </p:cNvSpPr>
            <p:nvPr/>
          </p:nvSpPr>
          <p:spPr bwMode="auto">
            <a:xfrm>
              <a:off x="5523287" y="1408046"/>
              <a:ext cx="274823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Rectangle 110"/>
            <p:cNvSpPr>
              <a:spLocks noChangeArrowheads="1"/>
            </p:cNvSpPr>
            <p:nvPr/>
          </p:nvSpPr>
          <p:spPr bwMode="auto">
            <a:xfrm>
              <a:off x="5523287" y="1683016"/>
              <a:ext cx="274823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7" name="Rectangle 111"/>
            <p:cNvSpPr>
              <a:spLocks noChangeArrowheads="1"/>
            </p:cNvSpPr>
            <p:nvPr/>
          </p:nvSpPr>
          <p:spPr bwMode="auto">
            <a:xfrm>
              <a:off x="5523287" y="1959108"/>
              <a:ext cx="274823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8" name="Rectangle 112"/>
            <p:cNvSpPr>
              <a:spLocks noChangeArrowheads="1"/>
            </p:cNvSpPr>
            <p:nvPr/>
          </p:nvSpPr>
          <p:spPr bwMode="auto">
            <a:xfrm>
              <a:off x="5798110" y="1131954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9" name="Rectangle 113"/>
            <p:cNvSpPr>
              <a:spLocks noChangeArrowheads="1"/>
            </p:cNvSpPr>
            <p:nvPr/>
          </p:nvSpPr>
          <p:spPr bwMode="auto">
            <a:xfrm>
              <a:off x="5798110" y="1408046"/>
              <a:ext cx="275945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0" name="Rectangle 114"/>
            <p:cNvSpPr>
              <a:spLocks noChangeArrowheads="1"/>
            </p:cNvSpPr>
            <p:nvPr/>
          </p:nvSpPr>
          <p:spPr bwMode="auto">
            <a:xfrm>
              <a:off x="5798110" y="1683016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1" name="Rectangle 115"/>
            <p:cNvSpPr>
              <a:spLocks noChangeArrowheads="1"/>
            </p:cNvSpPr>
            <p:nvPr/>
          </p:nvSpPr>
          <p:spPr bwMode="auto">
            <a:xfrm>
              <a:off x="5798110" y="1959108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2" name="Rectangle 116"/>
            <p:cNvSpPr>
              <a:spLocks noChangeArrowheads="1"/>
            </p:cNvSpPr>
            <p:nvPr/>
          </p:nvSpPr>
          <p:spPr bwMode="auto">
            <a:xfrm>
              <a:off x="6074055" y="1131954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3" name="Rectangle 117"/>
            <p:cNvSpPr>
              <a:spLocks noChangeArrowheads="1"/>
            </p:cNvSpPr>
            <p:nvPr/>
          </p:nvSpPr>
          <p:spPr bwMode="auto">
            <a:xfrm>
              <a:off x="6074055" y="1408046"/>
              <a:ext cx="275945" cy="2749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4" name="Rectangle 118"/>
            <p:cNvSpPr>
              <a:spLocks noChangeArrowheads="1"/>
            </p:cNvSpPr>
            <p:nvPr/>
          </p:nvSpPr>
          <p:spPr bwMode="auto">
            <a:xfrm>
              <a:off x="6074055" y="1683016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5" name="Rectangle 119"/>
            <p:cNvSpPr>
              <a:spLocks noChangeArrowheads="1"/>
            </p:cNvSpPr>
            <p:nvPr/>
          </p:nvSpPr>
          <p:spPr bwMode="auto">
            <a:xfrm>
              <a:off x="6074055" y="1959108"/>
              <a:ext cx="275945" cy="2760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6546850" y="4237038"/>
            <a:ext cx="1189038" cy="19605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1330325" y="2840038"/>
            <a:ext cx="677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1. Write symbols for the two types of ions.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317625" y="3394075"/>
            <a:ext cx="5865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/>
              <a:t>2. Balance charges to write formula.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1270000" y="4279900"/>
            <a:ext cx="2144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rgbClr val="FF3399"/>
                </a:solidFill>
              </a:rPr>
              <a:t>silver</a:t>
            </a:r>
            <a:r>
              <a:rPr lang="en-US" b="0"/>
              <a:t> </a:t>
            </a:r>
            <a:r>
              <a:rPr lang="en-US" b="0">
                <a:solidFill>
                  <a:srgbClr val="000066"/>
                </a:solidFill>
              </a:rPr>
              <a:t>sulfide</a:t>
            </a: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287463" y="4957763"/>
            <a:ext cx="292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rgbClr val="FF3399"/>
                </a:solidFill>
              </a:rPr>
              <a:t>zinc</a:t>
            </a:r>
            <a:r>
              <a:rPr lang="en-US" b="0"/>
              <a:t> </a:t>
            </a:r>
            <a:r>
              <a:rPr lang="en-US" b="0">
                <a:solidFill>
                  <a:srgbClr val="000066"/>
                </a:solidFill>
              </a:rPr>
              <a:t>phosphide</a:t>
            </a:r>
            <a:r>
              <a:rPr lang="en-US" b="0"/>
              <a:t>	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1276350" y="5641975"/>
            <a:ext cx="2443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rgbClr val="FF3399"/>
                </a:solidFill>
              </a:rPr>
              <a:t>calcium</a:t>
            </a:r>
            <a:r>
              <a:rPr lang="en-US" b="0"/>
              <a:t> </a:t>
            </a:r>
            <a:r>
              <a:rPr lang="en-US" b="0">
                <a:solidFill>
                  <a:srgbClr val="000066"/>
                </a:solidFill>
              </a:rPr>
              <a:t>iodide</a:t>
            </a:r>
          </a:p>
        </p:txBody>
      </p:sp>
      <p:grpSp>
        <p:nvGrpSpPr>
          <p:cNvPr id="36873" name="Group 8"/>
          <p:cNvGrpSpPr>
            <a:grpSpLocks/>
          </p:cNvGrpSpPr>
          <p:nvPr/>
        </p:nvGrpSpPr>
        <p:grpSpPr bwMode="auto">
          <a:xfrm>
            <a:off x="320675" y="1282700"/>
            <a:ext cx="3368675" cy="947738"/>
            <a:chOff x="446" y="395"/>
            <a:chExt cx="2122" cy="597"/>
          </a:xfrm>
        </p:grpSpPr>
        <p:sp>
          <p:nvSpPr>
            <p:cNvPr id="36892" name="Rectangle 9"/>
            <p:cNvSpPr>
              <a:spLocks noChangeArrowheads="1"/>
            </p:cNvSpPr>
            <p:nvPr/>
          </p:nvSpPr>
          <p:spPr bwMode="auto">
            <a:xfrm>
              <a:off x="446" y="395"/>
              <a:ext cx="21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/>
                <a:t>B. To write formula, </a:t>
              </a:r>
            </a:p>
          </p:txBody>
        </p:sp>
        <p:sp>
          <p:nvSpPr>
            <p:cNvPr id="36893" name="Rectangle 10"/>
            <p:cNvSpPr>
              <a:spLocks noChangeArrowheads="1"/>
            </p:cNvSpPr>
            <p:nvPr/>
          </p:nvSpPr>
          <p:spPr bwMode="auto">
            <a:xfrm>
              <a:off x="742" y="665"/>
              <a:ext cx="17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/>
                <a:t>given the name:</a:t>
              </a:r>
            </a:p>
          </p:txBody>
        </p:sp>
      </p:grpSp>
      <p:sp>
        <p:nvSpPr>
          <p:cNvPr id="147577" name="Rectangle 121"/>
          <p:cNvSpPr>
            <a:spLocks noChangeArrowheads="1"/>
          </p:cNvSpPr>
          <p:nvPr/>
        </p:nvSpPr>
        <p:spPr bwMode="auto">
          <a:xfrm>
            <a:off x="4354513" y="4271963"/>
            <a:ext cx="858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FF3399"/>
                </a:solidFill>
              </a:rPr>
              <a:t>Ag</a:t>
            </a:r>
            <a:r>
              <a:rPr lang="en-US" b="0" baseline="30000">
                <a:solidFill>
                  <a:srgbClr val="FF3399"/>
                </a:solidFill>
              </a:rPr>
              <a:t>+</a:t>
            </a:r>
            <a:r>
              <a:rPr lang="en-US" b="0">
                <a:solidFill>
                  <a:srgbClr val="FF3399"/>
                </a:solidFill>
              </a:rPr>
              <a:t> </a:t>
            </a:r>
          </a:p>
        </p:txBody>
      </p:sp>
      <p:sp>
        <p:nvSpPr>
          <p:cNvPr id="147578" name="Rectangle 122"/>
          <p:cNvSpPr>
            <a:spLocks noChangeArrowheads="1"/>
          </p:cNvSpPr>
          <p:nvPr/>
        </p:nvSpPr>
        <p:spPr bwMode="auto">
          <a:xfrm>
            <a:off x="5418138" y="4273550"/>
            <a:ext cx="788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0066"/>
                </a:solidFill>
              </a:rPr>
              <a:t>S</a:t>
            </a:r>
            <a:r>
              <a:rPr lang="en-US" b="0" baseline="30000">
                <a:solidFill>
                  <a:srgbClr val="000066"/>
                </a:solidFill>
              </a:rPr>
              <a:t>2–</a:t>
            </a:r>
            <a:r>
              <a:rPr lang="en-US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7579" name="Rectangle 123"/>
          <p:cNvSpPr>
            <a:spLocks noChangeArrowheads="1"/>
          </p:cNvSpPr>
          <p:nvPr/>
        </p:nvSpPr>
        <p:spPr bwMode="auto">
          <a:xfrm>
            <a:off x="6578600" y="4271963"/>
            <a:ext cx="1089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FF3399"/>
                </a:solidFill>
              </a:rPr>
              <a:t>Ag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rgbClr val="000066"/>
                </a:solidFill>
              </a:rPr>
              <a:t>S</a:t>
            </a:r>
            <a:r>
              <a:rPr lang="en-US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7580" name="Rectangle 124"/>
          <p:cNvSpPr>
            <a:spLocks noChangeArrowheads="1"/>
          </p:cNvSpPr>
          <p:nvPr/>
        </p:nvSpPr>
        <p:spPr bwMode="auto">
          <a:xfrm>
            <a:off x="4359275" y="4954588"/>
            <a:ext cx="974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FF3399"/>
                </a:solidFill>
              </a:rPr>
              <a:t>Zn</a:t>
            </a:r>
            <a:r>
              <a:rPr lang="en-US" b="0" baseline="30000">
                <a:solidFill>
                  <a:srgbClr val="FF3399"/>
                </a:solidFill>
              </a:rPr>
              <a:t>2+</a:t>
            </a:r>
            <a:r>
              <a:rPr lang="en-US" b="0">
                <a:solidFill>
                  <a:srgbClr val="FF3399"/>
                </a:solidFill>
              </a:rPr>
              <a:t> </a:t>
            </a:r>
          </a:p>
        </p:txBody>
      </p:sp>
      <p:sp>
        <p:nvSpPr>
          <p:cNvPr id="147581" name="Rectangle 125"/>
          <p:cNvSpPr>
            <a:spLocks noChangeArrowheads="1"/>
          </p:cNvSpPr>
          <p:nvPr/>
        </p:nvSpPr>
        <p:spPr bwMode="auto">
          <a:xfrm>
            <a:off x="5408613" y="4954588"/>
            <a:ext cx="788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0066"/>
                </a:solidFill>
              </a:rPr>
              <a:t>P</a:t>
            </a:r>
            <a:r>
              <a:rPr lang="en-US" b="0" baseline="30000">
                <a:solidFill>
                  <a:srgbClr val="000066"/>
                </a:solidFill>
              </a:rPr>
              <a:t>3–</a:t>
            </a:r>
            <a:r>
              <a:rPr lang="en-US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7582" name="Rectangle 126"/>
          <p:cNvSpPr>
            <a:spLocks noChangeArrowheads="1"/>
          </p:cNvSpPr>
          <p:nvPr/>
        </p:nvSpPr>
        <p:spPr bwMode="auto">
          <a:xfrm>
            <a:off x="6605588" y="4954588"/>
            <a:ext cx="1204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FF3399"/>
                </a:solidFill>
              </a:rPr>
              <a:t>Zn</a:t>
            </a:r>
            <a:r>
              <a:rPr lang="en-US" b="0" baseline="-25000">
                <a:solidFill>
                  <a:schemeClr val="tx1"/>
                </a:solidFill>
              </a:rPr>
              <a:t>3</a:t>
            </a:r>
            <a:r>
              <a:rPr lang="en-US" b="0">
                <a:solidFill>
                  <a:srgbClr val="000066"/>
                </a:solidFill>
              </a:rPr>
              <a:t>P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7583" name="Rectangle 127"/>
          <p:cNvSpPr>
            <a:spLocks noChangeArrowheads="1"/>
          </p:cNvSpPr>
          <p:nvPr/>
        </p:nvSpPr>
        <p:spPr bwMode="auto">
          <a:xfrm>
            <a:off x="5403850" y="5635625"/>
            <a:ext cx="5365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0" baseline="30000">
                <a:solidFill>
                  <a:schemeClr val="tx1"/>
                </a:solidFill>
              </a:rPr>
              <a:t>–</a:t>
            </a:r>
            <a:r>
              <a:rPr lang="en-US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7584" name="Rectangle 128"/>
          <p:cNvSpPr>
            <a:spLocks noChangeArrowheads="1"/>
          </p:cNvSpPr>
          <p:nvPr/>
        </p:nvSpPr>
        <p:spPr bwMode="auto">
          <a:xfrm>
            <a:off x="4346575" y="5637213"/>
            <a:ext cx="10144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FF3399"/>
                </a:solidFill>
              </a:rPr>
              <a:t>Ca</a:t>
            </a:r>
            <a:r>
              <a:rPr lang="en-US" b="0" baseline="30000">
                <a:solidFill>
                  <a:srgbClr val="FF3399"/>
                </a:solidFill>
              </a:rPr>
              <a:t>2+</a:t>
            </a:r>
            <a:r>
              <a:rPr lang="en-US" b="0">
                <a:solidFill>
                  <a:srgbClr val="FF3399"/>
                </a:solidFill>
              </a:rPr>
              <a:t> </a:t>
            </a:r>
          </a:p>
        </p:txBody>
      </p:sp>
      <p:sp>
        <p:nvSpPr>
          <p:cNvPr id="147585" name="Rectangle 129"/>
          <p:cNvSpPr>
            <a:spLocks noChangeArrowheads="1"/>
          </p:cNvSpPr>
          <p:nvPr/>
        </p:nvSpPr>
        <p:spPr bwMode="auto">
          <a:xfrm>
            <a:off x="6602413" y="5635625"/>
            <a:ext cx="9969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rgbClr val="FF3399"/>
                </a:solidFill>
              </a:rPr>
              <a:t>Ca</a:t>
            </a:r>
            <a:r>
              <a:rPr lang="en-US" b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0" baseline="-25000">
                <a:solidFill>
                  <a:schemeClr val="tx1"/>
                </a:solidFill>
              </a:rPr>
              <a:t>2</a:t>
            </a:r>
            <a:r>
              <a:rPr lang="en-US" b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5" name="Group 130"/>
          <p:cNvGrpSpPr>
            <a:grpSpLocks/>
          </p:cNvGrpSpPr>
          <p:nvPr/>
        </p:nvGrpSpPr>
        <p:grpSpPr bwMode="auto">
          <a:xfrm>
            <a:off x="2219325" y="381000"/>
            <a:ext cx="2084388" cy="1236663"/>
            <a:chOff x="1398" y="240"/>
            <a:chExt cx="1313" cy="779"/>
          </a:xfrm>
        </p:grpSpPr>
        <p:sp>
          <p:nvSpPr>
            <p:cNvPr id="36890" name="Line 131"/>
            <p:cNvSpPr>
              <a:spLocks noChangeShapeType="1"/>
            </p:cNvSpPr>
            <p:nvPr/>
          </p:nvSpPr>
          <p:spPr bwMode="auto">
            <a:xfrm>
              <a:off x="1797" y="499"/>
              <a:ext cx="914" cy="52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Rectangle 132"/>
            <p:cNvSpPr>
              <a:spLocks noChangeArrowheads="1"/>
            </p:cNvSpPr>
            <p:nvPr/>
          </p:nvSpPr>
          <p:spPr bwMode="auto">
            <a:xfrm>
              <a:off x="1398" y="24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Ca</a:t>
              </a:r>
            </a:p>
          </p:txBody>
        </p:sp>
      </p:grpSp>
      <p:grpSp>
        <p:nvGrpSpPr>
          <p:cNvPr id="6" name="Group 133"/>
          <p:cNvGrpSpPr>
            <a:grpSpLocks/>
          </p:cNvGrpSpPr>
          <p:nvPr/>
        </p:nvGrpSpPr>
        <p:grpSpPr bwMode="auto">
          <a:xfrm>
            <a:off x="5572125" y="671513"/>
            <a:ext cx="1206500" cy="1157287"/>
            <a:chOff x="3510" y="423"/>
            <a:chExt cx="760" cy="729"/>
          </a:xfrm>
        </p:grpSpPr>
        <p:sp>
          <p:nvSpPr>
            <p:cNvPr id="36888" name="Line 134"/>
            <p:cNvSpPr>
              <a:spLocks noChangeShapeType="1"/>
            </p:cNvSpPr>
            <p:nvPr/>
          </p:nvSpPr>
          <p:spPr bwMode="auto">
            <a:xfrm>
              <a:off x="3867" y="732"/>
              <a:ext cx="403" cy="42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Rectangle 135"/>
            <p:cNvSpPr>
              <a:spLocks noChangeArrowheads="1"/>
            </p:cNvSpPr>
            <p:nvPr/>
          </p:nvSpPr>
          <p:spPr bwMode="auto">
            <a:xfrm>
              <a:off x="3510" y="423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Ag</a:t>
              </a:r>
            </a:p>
          </p:txBody>
        </p:sp>
      </p:grpSp>
      <p:grpSp>
        <p:nvGrpSpPr>
          <p:cNvPr id="7" name="Group 136"/>
          <p:cNvGrpSpPr>
            <a:grpSpLocks/>
          </p:cNvGrpSpPr>
          <p:nvPr/>
        </p:nvGrpSpPr>
        <p:grpSpPr bwMode="auto">
          <a:xfrm>
            <a:off x="6224588" y="106363"/>
            <a:ext cx="808037" cy="1438275"/>
            <a:chOff x="3921" y="67"/>
            <a:chExt cx="509" cy="906"/>
          </a:xfrm>
        </p:grpSpPr>
        <p:sp>
          <p:nvSpPr>
            <p:cNvPr id="36886" name="Line 137"/>
            <p:cNvSpPr>
              <a:spLocks noChangeShapeType="1"/>
            </p:cNvSpPr>
            <p:nvPr/>
          </p:nvSpPr>
          <p:spPr bwMode="auto">
            <a:xfrm>
              <a:off x="4173" y="343"/>
              <a:ext cx="257" cy="6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Rectangle 138"/>
            <p:cNvSpPr>
              <a:spLocks noChangeArrowheads="1"/>
            </p:cNvSpPr>
            <p:nvPr/>
          </p:nvSpPr>
          <p:spPr bwMode="auto">
            <a:xfrm>
              <a:off x="3921" y="67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Zn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75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7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7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75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7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7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75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75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7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7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75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7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7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75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7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7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75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nimBg="1"/>
      <p:bldP spid="147461" grpId="0"/>
      <p:bldP spid="147462" grpId="0"/>
      <p:bldP spid="147463" grpId="0"/>
      <p:bldP spid="147577" grpId="0"/>
      <p:bldP spid="147578" grpId="0"/>
      <p:bldP spid="147579" grpId="0"/>
      <p:bldP spid="147580" grpId="0"/>
      <p:bldP spid="147581" grpId="0"/>
      <p:bldP spid="147582" grpId="0"/>
      <p:bldP spid="147583" grpId="0"/>
      <p:bldP spid="147584" grpId="0"/>
      <p:bldP spid="1475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749300" y="266700"/>
            <a:ext cx="79168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 u="sng">
                <a:solidFill>
                  <a:srgbClr val="CC00FF"/>
                </a:solidFill>
              </a:rPr>
              <a:t>Variable-Charge Cations </a:t>
            </a:r>
            <a:r>
              <a:rPr lang="en-US" b="0" u="sng">
                <a:solidFill>
                  <a:schemeClr val="tx2"/>
                </a:solidFill>
              </a:rPr>
              <a:t>with</a:t>
            </a:r>
            <a:r>
              <a:rPr lang="en-US" b="0" u="sng"/>
              <a:t> </a:t>
            </a:r>
            <a:r>
              <a:rPr lang="en-US" b="0" u="sng">
                <a:solidFill>
                  <a:srgbClr val="000066"/>
                </a:solidFill>
              </a:rPr>
              <a:t>Elemental Anions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679450" y="2222500"/>
            <a:ext cx="78232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For this class, the</a:t>
            </a:r>
            <a:r>
              <a:rPr lang="en-US" b="0">
                <a:solidFill>
                  <a:srgbClr val="A50021"/>
                </a:solidFill>
              </a:rPr>
              <a:t> </a:t>
            </a:r>
            <a:r>
              <a:rPr lang="en-US" b="0">
                <a:solidFill>
                  <a:srgbClr val="CC00FF"/>
                </a:solidFill>
              </a:rPr>
              <a:t>variable-charge cations </a:t>
            </a:r>
            <a:r>
              <a:rPr lang="en-US" b="0">
                <a:solidFill>
                  <a:schemeClr val="tx1"/>
                </a:solidFill>
              </a:rPr>
              <a:t>are</a:t>
            </a:r>
            <a:r>
              <a:rPr lang="en-US" b="0">
                <a:solidFill>
                  <a:srgbClr val="A50021"/>
                </a:solidFill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13400" y="752475"/>
            <a:ext cx="3230563" cy="1462088"/>
            <a:chOff x="3536" y="474"/>
            <a:chExt cx="2035" cy="921"/>
          </a:xfrm>
        </p:grpSpPr>
        <p:sp>
          <p:nvSpPr>
            <p:cNvPr id="38013" name="Rectangle 5"/>
            <p:cNvSpPr>
              <a:spLocks noChangeArrowheads="1"/>
            </p:cNvSpPr>
            <p:nvPr/>
          </p:nvSpPr>
          <p:spPr bwMode="auto">
            <a:xfrm>
              <a:off x="3536" y="799"/>
              <a:ext cx="2035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i.e., “</a:t>
              </a:r>
              <a:r>
                <a:rPr lang="en-US" b="0" dirty="0" smtClean="0">
                  <a:solidFill>
                    <a:schemeClr val="tx1"/>
                  </a:solidFill>
                </a:rPr>
                <a:t>pulled-off-the-</a:t>
              </a:r>
              <a:endParaRPr lang="en-US" b="0" dirty="0">
                <a:solidFill>
                  <a:schemeClr val="tx1"/>
                </a:solidFill>
              </a:endParaRPr>
            </a:p>
            <a:p>
              <a:pPr algn="l"/>
              <a:r>
                <a:rPr lang="en-US" b="0" dirty="0">
                  <a:solidFill>
                    <a:schemeClr val="tx1"/>
                  </a:solidFill>
                </a:rPr>
                <a:t>        Table” anions </a:t>
              </a:r>
            </a:p>
          </p:txBody>
        </p:sp>
        <p:sp>
          <p:nvSpPr>
            <p:cNvPr id="38014" name="Line 6"/>
            <p:cNvSpPr>
              <a:spLocks noChangeShapeType="1"/>
            </p:cNvSpPr>
            <p:nvPr/>
          </p:nvSpPr>
          <p:spPr bwMode="auto">
            <a:xfrm flipV="1">
              <a:off x="3755" y="474"/>
              <a:ext cx="101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1787525" y="2687638"/>
            <a:ext cx="62325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b="0">
                <a:solidFill>
                  <a:srgbClr val="CC00FF"/>
                </a:solidFill>
              </a:rPr>
              <a:t>Pb</a:t>
            </a:r>
            <a:r>
              <a:rPr lang="en-US" b="0" baseline="30000">
                <a:solidFill>
                  <a:srgbClr val="CC00FF"/>
                </a:solidFill>
              </a:rPr>
              <a:t>2+</a:t>
            </a:r>
            <a:r>
              <a:rPr lang="en-US" b="0">
                <a:solidFill>
                  <a:srgbClr val="CC00FF"/>
                </a:solidFill>
              </a:rPr>
              <a:t>/Pb</a:t>
            </a:r>
            <a:r>
              <a:rPr lang="en-US" b="0" baseline="30000">
                <a:solidFill>
                  <a:srgbClr val="CC00FF"/>
                </a:solidFill>
              </a:rPr>
              <a:t>4+</a:t>
            </a:r>
            <a:r>
              <a:rPr lang="en-US" b="0">
                <a:solidFill>
                  <a:srgbClr val="CC00FF"/>
                </a:solidFill>
              </a:rPr>
              <a:t>, Sn</a:t>
            </a:r>
            <a:r>
              <a:rPr lang="en-US" b="0" baseline="30000">
                <a:solidFill>
                  <a:srgbClr val="CC00FF"/>
                </a:solidFill>
              </a:rPr>
              <a:t>2+</a:t>
            </a:r>
            <a:r>
              <a:rPr lang="en-US" b="0">
                <a:solidFill>
                  <a:srgbClr val="CC00FF"/>
                </a:solidFill>
              </a:rPr>
              <a:t>/Sn</a:t>
            </a:r>
            <a:r>
              <a:rPr lang="en-US" b="0" baseline="30000">
                <a:solidFill>
                  <a:srgbClr val="CC00FF"/>
                </a:solidFill>
              </a:rPr>
              <a:t>4+</a:t>
            </a:r>
            <a:r>
              <a:rPr lang="en-US" b="0">
                <a:solidFill>
                  <a:srgbClr val="CC00FF"/>
                </a:solidFill>
              </a:rPr>
              <a:t>, and all transition elements not listed above.</a:t>
            </a:r>
          </a:p>
        </p:txBody>
      </p:sp>
      <p:grpSp>
        <p:nvGrpSpPr>
          <p:cNvPr id="37894" name="Group 146"/>
          <p:cNvGrpSpPr>
            <a:grpSpLocks/>
          </p:cNvGrpSpPr>
          <p:nvPr/>
        </p:nvGrpSpPr>
        <p:grpSpPr bwMode="auto">
          <a:xfrm>
            <a:off x="1406525" y="3305175"/>
            <a:ext cx="6249988" cy="3311525"/>
            <a:chOff x="1406609" y="3305195"/>
            <a:chExt cx="6249774" cy="3312008"/>
          </a:xfrm>
        </p:grpSpPr>
        <p:sp>
          <p:nvSpPr>
            <p:cNvPr id="37895" name="Rectangle 10"/>
            <p:cNvSpPr>
              <a:spLocks noChangeArrowheads="1"/>
            </p:cNvSpPr>
            <p:nvPr/>
          </p:nvSpPr>
          <p:spPr bwMode="auto">
            <a:xfrm>
              <a:off x="2447765" y="4346716"/>
              <a:ext cx="347522" cy="138916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Rectangle 11"/>
            <p:cNvSpPr>
              <a:spLocks noChangeArrowheads="1"/>
            </p:cNvSpPr>
            <p:nvPr/>
          </p:nvSpPr>
          <p:spPr bwMode="auto">
            <a:xfrm>
              <a:off x="2795289" y="4346716"/>
              <a:ext cx="347522" cy="138916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Rectangle 12"/>
            <p:cNvSpPr>
              <a:spLocks noChangeArrowheads="1"/>
            </p:cNvSpPr>
            <p:nvPr/>
          </p:nvSpPr>
          <p:spPr bwMode="auto">
            <a:xfrm>
              <a:off x="3142810" y="4346716"/>
              <a:ext cx="347522" cy="138916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8" name="Rectangle 13"/>
            <p:cNvSpPr>
              <a:spLocks noChangeArrowheads="1"/>
            </p:cNvSpPr>
            <p:nvPr/>
          </p:nvSpPr>
          <p:spPr bwMode="auto">
            <a:xfrm>
              <a:off x="3490332" y="4346716"/>
              <a:ext cx="346110" cy="138916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Rectangle 14"/>
            <p:cNvSpPr>
              <a:spLocks noChangeArrowheads="1"/>
            </p:cNvSpPr>
            <p:nvPr/>
          </p:nvSpPr>
          <p:spPr bwMode="auto">
            <a:xfrm>
              <a:off x="1754131" y="3652843"/>
              <a:ext cx="347522" cy="2083033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Rectangle 15"/>
            <p:cNvSpPr>
              <a:spLocks noChangeArrowheads="1"/>
            </p:cNvSpPr>
            <p:nvPr/>
          </p:nvSpPr>
          <p:spPr bwMode="auto">
            <a:xfrm>
              <a:off x="1406609" y="3305199"/>
              <a:ext cx="347522" cy="243067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Rectangle 16"/>
            <p:cNvSpPr>
              <a:spLocks noChangeArrowheads="1"/>
            </p:cNvSpPr>
            <p:nvPr/>
          </p:nvSpPr>
          <p:spPr bwMode="auto">
            <a:xfrm>
              <a:off x="3836444" y="4346716"/>
              <a:ext cx="347522" cy="138916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Rectangle 17"/>
            <p:cNvSpPr>
              <a:spLocks noChangeArrowheads="1"/>
            </p:cNvSpPr>
            <p:nvPr/>
          </p:nvSpPr>
          <p:spPr bwMode="auto">
            <a:xfrm>
              <a:off x="4183966" y="4346716"/>
              <a:ext cx="347522" cy="138916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Rectangle 18"/>
            <p:cNvSpPr>
              <a:spLocks noChangeArrowheads="1"/>
            </p:cNvSpPr>
            <p:nvPr/>
          </p:nvSpPr>
          <p:spPr bwMode="auto">
            <a:xfrm>
              <a:off x="5226534" y="4346716"/>
              <a:ext cx="346110" cy="104151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Rectangle 19"/>
            <p:cNvSpPr>
              <a:spLocks noChangeArrowheads="1"/>
            </p:cNvSpPr>
            <p:nvPr/>
          </p:nvSpPr>
          <p:spPr bwMode="auto">
            <a:xfrm>
              <a:off x="5572646" y="3652843"/>
              <a:ext cx="347522" cy="1735391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Rectangle 20"/>
            <p:cNvSpPr>
              <a:spLocks noChangeArrowheads="1"/>
            </p:cNvSpPr>
            <p:nvPr/>
          </p:nvSpPr>
          <p:spPr bwMode="auto">
            <a:xfrm>
              <a:off x="5920169" y="3652843"/>
              <a:ext cx="347522" cy="173539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Rectangle 21"/>
            <p:cNvSpPr>
              <a:spLocks noChangeArrowheads="1"/>
            </p:cNvSpPr>
            <p:nvPr/>
          </p:nvSpPr>
          <p:spPr bwMode="auto">
            <a:xfrm>
              <a:off x="6267689" y="3652843"/>
              <a:ext cx="347522" cy="173539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Rectangle 22"/>
            <p:cNvSpPr>
              <a:spLocks noChangeArrowheads="1"/>
            </p:cNvSpPr>
            <p:nvPr/>
          </p:nvSpPr>
          <p:spPr bwMode="auto">
            <a:xfrm>
              <a:off x="6615214" y="3652843"/>
              <a:ext cx="346110" cy="173539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Rectangle 23"/>
            <p:cNvSpPr>
              <a:spLocks noChangeArrowheads="1"/>
            </p:cNvSpPr>
            <p:nvPr/>
          </p:nvSpPr>
          <p:spPr bwMode="auto">
            <a:xfrm>
              <a:off x="6961324" y="3652843"/>
              <a:ext cx="347522" cy="173539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Rectangle 24"/>
            <p:cNvSpPr>
              <a:spLocks noChangeArrowheads="1"/>
            </p:cNvSpPr>
            <p:nvPr/>
          </p:nvSpPr>
          <p:spPr bwMode="auto">
            <a:xfrm>
              <a:off x="7308847" y="3652843"/>
              <a:ext cx="347522" cy="173539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Rectangle 25"/>
            <p:cNvSpPr>
              <a:spLocks noChangeArrowheads="1"/>
            </p:cNvSpPr>
            <p:nvPr/>
          </p:nvSpPr>
          <p:spPr bwMode="auto">
            <a:xfrm>
              <a:off x="4879012" y="4346716"/>
              <a:ext cx="347522" cy="104151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Rectangle 26"/>
            <p:cNvSpPr>
              <a:spLocks noChangeArrowheads="1"/>
            </p:cNvSpPr>
            <p:nvPr/>
          </p:nvSpPr>
          <p:spPr bwMode="auto">
            <a:xfrm>
              <a:off x="4531490" y="4346716"/>
              <a:ext cx="347522" cy="1041517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Rectangle 27"/>
            <p:cNvSpPr>
              <a:spLocks noChangeArrowheads="1"/>
            </p:cNvSpPr>
            <p:nvPr/>
          </p:nvSpPr>
          <p:spPr bwMode="auto">
            <a:xfrm>
              <a:off x="1754131" y="4346716"/>
              <a:ext cx="5902238" cy="34764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Rectangle 28"/>
            <p:cNvSpPr>
              <a:spLocks noChangeArrowheads="1"/>
            </p:cNvSpPr>
            <p:nvPr/>
          </p:nvSpPr>
          <p:spPr bwMode="auto">
            <a:xfrm>
              <a:off x="1406609" y="4694360"/>
              <a:ext cx="6249760" cy="34623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Rectangle 29"/>
            <p:cNvSpPr>
              <a:spLocks noChangeArrowheads="1"/>
            </p:cNvSpPr>
            <p:nvPr/>
          </p:nvSpPr>
          <p:spPr bwMode="auto">
            <a:xfrm>
              <a:off x="1754131" y="5040590"/>
              <a:ext cx="5902238" cy="34764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Rectangle 30"/>
            <p:cNvSpPr>
              <a:spLocks noChangeArrowheads="1"/>
            </p:cNvSpPr>
            <p:nvPr/>
          </p:nvSpPr>
          <p:spPr bwMode="auto">
            <a:xfrm>
              <a:off x="5572646" y="3999073"/>
              <a:ext cx="2083723" cy="34764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Rectangle 31"/>
            <p:cNvSpPr>
              <a:spLocks noChangeArrowheads="1"/>
            </p:cNvSpPr>
            <p:nvPr/>
          </p:nvSpPr>
          <p:spPr bwMode="auto">
            <a:xfrm>
              <a:off x="1406609" y="3305199"/>
              <a:ext cx="347522" cy="34764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7" name="Rectangle 32"/>
            <p:cNvSpPr>
              <a:spLocks noChangeArrowheads="1"/>
            </p:cNvSpPr>
            <p:nvPr/>
          </p:nvSpPr>
          <p:spPr bwMode="auto">
            <a:xfrm>
              <a:off x="1406609" y="3652843"/>
              <a:ext cx="695046" cy="34623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8" name="Rectangle 33"/>
            <p:cNvSpPr>
              <a:spLocks noChangeArrowheads="1"/>
            </p:cNvSpPr>
            <p:nvPr/>
          </p:nvSpPr>
          <p:spPr bwMode="auto">
            <a:xfrm>
              <a:off x="2101655" y="4346716"/>
              <a:ext cx="346110" cy="138916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9" name="Rectangle 34"/>
            <p:cNvSpPr>
              <a:spLocks noChangeArrowheads="1"/>
            </p:cNvSpPr>
            <p:nvPr/>
          </p:nvSpPr>
          <p:spPr bwMode="auto">
            <a:xfrm>
              <a:off x="1406609" y="4346716"/>
              <a:ext cx="347522" cy="138916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0" name="Rectangle 35"/>
            <p:cNvSpPr>
              <a:spLocks noChangeArrowheads="1"/>
            </p:cNvSpPr>
            <p:nvPr/>
          </p:nvSpPr>
          <p:spPr bwMode="auto">
            <a:xfrm>
              <a:off x="1406609" y="5388232"/>
              <a:ext cx="347522" cy="347644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1" name="Rectangle 36"/>
            <p:cNvSpPr>
              <a:spLocks noChangeArrowheads="1"/>
            </p:cNvSpPr>
            <p:nvPr/>
          </p:nvSpPr>
          <p:spPr bwMode="auto">
            <a:xfrm>
              <a:off x="7308847" y="3305199"/>
              <a:ext cx="347522" cy="34764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2" name="Rectangle 37"/>
            <p:cNvSpPr>
              <a:spLocks noChangeArrowheads="1"/>
            </p:cNvSpPr>
            <p:nvPr/>
          </p:nvSpPr>
          <p:spPr bwMode="auto">
            <a:xfrm>
              <a:off x="1406609" y="5388232"/>
              <a:ext cx="347522" cy="347644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3" name="Rectangle 38"/>
            <p:cNvSpPr>
              <a:spLocks noChangeArrowheads="1"/>
            </p:cNvSpPr>
            <p:nvPr/>
          </p:nvSpPr>
          <p:spPr bwMode="auto">
            <a:xfrm>
              <a:off x="1754131" y="5388232"/>
              <a:ext cx="347522" cy="347644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4" name="Rectangle 39"/>
            <p:cNvSpPr>
              <a:spLocks noChangeArrowheads="1"/>
            </p:cNvSpPr>
            <p:nvPr/>
          </p:nvSpPr>
          <p:spPr bwMode="auto">
            <a:xfrm>
              <a:off x="1754131" y="5040590"/>
              <a:ext cx="347522" cy="347644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5" name="Rectangle 40"/>
            <p:cNvSpPr>
              <a:spLocks noChangeArrowheads="1"/>
            </p:cNvSpPr>
            <p:nvPr/>
          </p:nvSpPr>
          <p:spPr bwMode="auto">
            <a:xfrm>
              <a:off x="2167088" y="6270973"/>
              <a:ext cx="347522" cy="34623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6" name="Rectangle 41"/>
            <p:cNvSpPr>
              <a:spLocks noChangeArrowheads="1"/>
            </p:cNvSpPr>
            <p:nvPr/>
          </p:nvSpPr>
          <p:spPr bwMode="auto">
            <a:xfrm>
              <a:off x="2514611" y="5923329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7" name="Rectangle 42"/>
            <p:cNvSpPr>
              <a:spLocks noChangeArrowheads="1"/>
            </p:cNvSpPr>
            <p:nvPr/>
          </p:nvSpPr>
          <p:spPr bwMode="auto">
            <a:xfrm>
              <a:off x="1406609" y="3999073"/>
              <a:ext cx="347522" cy="347644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8" name="Rectangle 43"/>
            <p:cNvSpPr>
              <a:spLocks noChangeArrowheads="1"/>
            </p:cNvSpPr>
            <p:nvPr/>
          </p:nvSpPr>
          <p:spPr bwMode="auto">
            <a:xfrm>
              <a:off x="1754131" y="3652843"/>
              <a:ext cx="347522" cy="34623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9" name="Rectangle 44"/>
            <p:cNvSpPr>
              <a:spLocks noChangeArrowheads="1"/>
            </p:cNvSpPr>
            <p:nvPr/>
          </p:nvSpPr>
          <p:spPr bwMode="auto">
            <a:xfrm>
              <a:off x="1406609" y="5040590"/>
              <a:ext cx="347522" cy="347644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0" name="Rectangle 45"/>
            <p:cNvSpPr>
              <a:spLocks noChangeArrowheads="1"/>
            </p:cNvSpPr>
            <p:nvPr/>
          </p:nvSpPr>
          <p:spPr bwMode="auto">
            <a:xfrm>
              <a:off x="2514611" y="6270973"/>
              <a:ext cx="347522" cy="34623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Rectangle 46"/>
            <p:cNvSpPr>
              <a:spLocks noChangeArrowheads="1"/>
            </p:cNvSpPr>
            <p:nvPr/>
          </p:nvSpPr>
          <p:spPr bwMode="auto">
            <a:xfrm>
              <a:off x="2167088" y="5923329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2" name="Rectangle 47"/>
            <p:cNvSpPr>
              <a:spLocks noChangeArrowheads="1"/>
            </p:cNvSpPr>
            <p:nvPr/>
          </p:nvSpPr>
          <p:spPr bwMode="auto">
            <a:xfrm>
              <a:off x="1754131" y="3999073"/>
              <a:ext cx="347522" cy="347644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3" name="Rectangle 48"/>
            <p:cNvSpPr>
              <a:spLocks noChangeArrowheads="1"/>
            </p:cNvSpPr>
            <p:nvPr/>
          </p:nvSpPr>
          <p:spPr bwMode="auto">
            <a:xfrm>
              <a:off x="1406609" y="3652843"/>
              <a:ext cx="347522" cy="34623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4" name="Rectangle 49"/>
            <p:cNvSpPr>
              <a:spLocks noChangeArrowheads="1"/>
            </p:cNvSpPr>
            <p:nvPr/>
          </p:nvSpPr>
          <p:spPr bwMode="auto">
            <a:xfrm>
              <a:off x="5572646" y="3652843"/>
              <a:ext cx="347522" cy="346230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5" name="Rectangle 50"/>
            <p:cNvSpPr>
              <a:spLocks noChangeArrowheads="1"/>
            </p:cNvSpPr>
            <p:nvPr/>
          </p:nvSpPr>
          <p:spPr bwMode="auto">
            <a:xfrm>
              <a:off x="5572646" y="3999073"/>
              <a:ext cx="347522" cy="347644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6" name="Rectangle 51"/>
            <p:cNvSpPr>
              <a:spLocks noChangeArrowheads="1"/>
            </p:cNvSpPr>
            <p:nvPr/>
          </p:nvSpPr>
          <p:spPr bwMode="auto">
            <a:xfrm>
              <a:off x="5920169" y="3999073"/>
              <a:ext cx="347522" cy="34764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Rectangle 52"/>
            <p:cNvSpPr>
              <a:spLocks noChangeArrowheads="1"/>
            </p:cNvSpPr>
            <p:nvPr/>
          </p:nvSpPr>
          <p:spPr bwMode="auto">
            <a:xfrm>
              <a:off x="6333125" y="5923329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8" name="Rectangle 53"/>
            <p:cNvSpPr>
              <a:spLocks noChangeArrowheads="1"/>
            </p:cNvSpPr>
            <p:nvPr/>
          </p:nvSpPr>
          <p:spPr bwMode="auto">
            <a:xfrm>
              <a:off x="6333125" y="6270973"/>
              <a:ext cx="347522" cy="34623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9" name="Rectangle 54"/>
            <p:cNvSpPr>
              <a:spLocks noChangeArrowheads="1"/>
            </p:cNvSpPr>
            <p:nvPr/>
          </p:nvSpPr>
          <p:spPr bwMode="auto">
            <a:xfrm>
              <a:off x="5572646" y="5040590"/>
              <a:ext cx="347522" cy="347644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Rectangle 55"/>
            <p:cNvSpPr>
              <a:spLocks noChangeArrowheads="1"/>
            </p:cNvSpPr>
            <p:nvPr/>
          </p:nvSpPr>
          <p:spPr bwMode="auto">
            <a:xfrm>
              <a:off x="6680648" y="5923329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41" name="Rectangle 56"/>
            <p:cNvSpPr>
              <a:spLocks noChangeArrowheads="1"/>
            </p:cNvSpPr>
            <p:nvPr/>
          </p:nvSpPr>
          <p:spPr bwMode="auto">
            <a:xfrm>
              <a:off x="6680648" y="6270973"/>
              <a:ext cx="347522" cy="34623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42" name="Rectangle 57"/>
            <p:cNvSpPr>
              <a:spLocks noChangeArrowheads="1"/>
            </p:cNvSpPr>
            <p:nvPr/>
          </p:nvSpPr>
          <p:spPr bwMode="auto">
            <a:xfrm>
              <a:off x="5920169" y="5040590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43" name="Rectangle 58"/>
            <p:cNvSpPr>
              <a:spLocks noChangeArrowheads="1"/>
            </p:cNvSpPr>
            <p:nvPr/>
          </p:nvSpPr>
          <p:spPr bwMode="auto">
            <a:xfrm>
              <a:off x="6267689" y="4346716"/>
              <a:ext cx="347522" cy="34764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44" name="Rectangle 59"/>
            <p:cNvSpPr>
              <a:spLocks noChangeArrowheads="1"/>
            </p:cNvSpPr>
            <p:nvPr/>
          </p:nvSpPr>
          <p:spPr bwMode="auto">
            <a:xfrm>
              <a:off x="6267689" y="4694360"/>
              <a:ext cx="347522" cy="34623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45" name="Rectangle 60"/>
            <p:cNvSpPr>
              <a:spLocks noChangeArrowheads="1"/>
            </p:cNvSpPr>
            <p:nvPr/>
          </p:nvSpPr>
          <p:spPr bwMode="auto">
            <a:xfrm>
              <a:off x="6267689" y="5040590"/>
              <a:ext cx="347522" cy="34764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946" name="Group 61"/>
            <p:cNvGrpSpPr>
              <a:grpSpLocks/>
            </p:cNvGrpSpPr>
            <p:nvPr/>
          </p:nvGrpSpPr>
          <p:grpSpPr bwMode="auto">
            <a:xfrm>
              <a:off x="1406610" y="3305195"/>
              <a:ext cx="6249773" cy="2083033"/>
              <a:chOff x="727" y="2262"/>
              <a:chExt cx="4424" cy="1474"/>
            </a:xfrm>
          </p:grpSpPr>
          <p:sp>
            <p:nvSpPr>
              <p:cNvPr id="37996" name="Rectangle 62"/>
              <p:cNvSpPr>
                <a:spLocks noChangeArrowheads="1"/>
              </p:cNvSpPr>
              <p:nvPr/>
            </p:nvSpPr>
            <p:spPr bwMode="auto">
              <a:xfrm>
                <a:off x="727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7" name="Rectangle 63"/>
              <p:cNvSpPr>
                <a:spLocks noChangeArrowheads="1"/>
              </p:cNvSpPr>
              <p:nvPr/>
            </p:nvSpPr>
            <p:spPr bwMode="auto">
              <a:xfrm>
                <a:off x="4905" y="2262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8" name="Rectangle 64"/>
              <p:cNvSpPr>
                <a:spLocks noChangeArrowheads="1"/>
              </p:cNvSpPr>
              <p:nvPr/>
            </p:nvSpPr>
            <p:spPr bwMode="auto">
              <a:xfrm>
                <a:off x="3922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9" name="Rectangle 65"/>
              <p:cNvSpPr>
                <a:spLocks noChangeArrowheads="1"/>
              </p:cNvSpPr>
              <p:nvPr/>
            </p:nvSpPr>
            <p:spPr bwMode="auto">
              <a:xfrm>
                <a:off x="4168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0" name="Rectangle 66"/>
              <p:cNvSpPr>
                <a:spLocks noChangeArrowheads="1"/>
              </p:cNvSpPr>
              <p:nvPr/>
            </p:nvSpPr>
            <p:spPr bwMode="auto">
              <a:xfrm>
                <a:off x="4414" y="2508"/>
                <a:ext cx="245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1" name="Rectangle 67"/>
              <p:cNvSpPr>
                <a:spLocks noChangeArrowheads="1"/>
              </p:cNvSpPr>
              <p:nvPr/>
            </p:nvSpPr>
            <p:spPr bwMode="auto">
              <a:xfrm>
                <a:off x="4168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2" name="Rectangle 68"/>
              <p:cNvSpPr>
                <a:spLocks noChangeArrowheads="1"/>
              </p:cNvSpPr>
              <p:nvPr/>
            </p:nvSpPr>
            <p:spPr bwMode="auto">
              <a:xfrm>
                <a:off x="4905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3" name="Rectangle 69"/>
              <p:cNvSpPr>
                <a:spLocks noChangeArrowheads="1"/>
              </p:cNvSpPr>
              <p:nvPr/>
            </p:nvSpPr>
            <p:spPr bwMode="auto">
              <a:xfrm>
                <a:off x="4905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4" name="Rectangle 70"/>
              <p:cNvSpPr>
                <a:spLocks noChangeArrowheads="1"/>
              </p:cNvSpPr>
              <p:nvPr/>
            </p:nvSpPr>
            <p:spPr bwMode="auto">
              <a:xfrm>
                <a:off x="4905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5" name="Rectangle 71"/>
              <p:cNvSpPr>
                <a:spLocks noChangeArrowheads="1"/>
              </p:cNvSpPr>
              <p:nvPr/>
            </p:nvSpPr>
            <p:spPr bwMode="auto">
              <a:xfrm>
                <a:off x="4905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6" name="Rectangle 72"/>
              <p:cNvSpPr>
                <a:spLocks noChangeArrowheads="1"/>
              </p:cNvSpPr>
              <p:nvPr/>
            </p:nvSpPr>
            <p:spPr bwMode="auto">
              <a:xfrm>
                <a:off x="4905" y="3490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7" name="Rectangle 73"/>
              <p:cNvSpPr>
                <a:spLocks noChangeArrowheads="1"/>
              </p:cNvSpPr>
              <p:nvPr/>
            </p:nvSpPr>
            <p:spPr bwMode="auto">
              <a:xfrm>
                <a:off x="4659" y="2508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8" name="Rectangle 74"/>
              <p:cNvSpPr>
                <a:spLocks noChangeArrowheads="1"/>
              </p:cNvSpPr>
              <p:nvPr/>
            </p:nvSpPr>
            <p:spPr bwMode="auto">
              <a:xfrm>
                <a:off x="4659" y="2753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9" name="Rectangle 75"/>
              <p:cNvSpPr>
                <a:spLocks noChangeArrowheads="1"/>
              </p:cNvSpPr>
              <p:nvPr/>
            </p:nvSpPr>
            <p:spPr bwMode="auto">
              <a:xfrm>
                <a:off x="4414" y="2753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0" name="Rectangle 76"/>
              <p:cNvSpPr>
                <a:spLocks noChangeArrowheads="1"/>
              </p:cNvSpPr>
              <p:nvPr/>
            </p:nvSpPr>
            <p:spPr bwMode="auto">
              <a:xfrm>
                <a:off x="4659" y="2999"/>
                <a:ext cx="246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1" name="Rectangle 77"/>
              <p:cNvSpPr>
                <a:spLocks noChangeArrowheads="1"/>
              </p:cNvSpPr>
              <p:nvPr/>
            </p:nvSpPr>
            <p:spPr bwMode="auto">
              <a:xfrm>
                <a:off x="4414" y="2999"/>
                <a:ext cx="245" cy="246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2" name="Rectangle 78"/>
              <p:cNvSpPr>
                <a:spLocks noChangeArrowheads="1"/>
              </p:cNvSpPr>
              <p:nvPr/>
            </p:nvSpPr>
            <p:spPr bwMode="auto">
              <a:xfrm>
                <a:off x="4659" y="3245"/>
                <a:ext cx="246" cy="245"/>
              </a:xfrm>
              <a:prstGeom prst="rect">
                <a:avLst/>
              </a:prstGeom>
              <a:solidFill>
                <a:srgbClr val="000066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47" name="Rectangle 79"/>
            <p:cNvSpPr>
              <a:spLocks noChangeArrowheads="1"/>
            </p:cNvSpPr>
            <p:nvPr/>
          </p:nvSpPr>
          <p:spPr bwMode="auto">
            <a:xfrm>
              <a:off x="6961324" y="5040590"/>
              <a:ext cx="347522" cy="34764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48" name="Rectangle 80"/>
            <p:cNvSpPr>
              <a:spLocks noChangeArrowheads="1"/>
            </p:cNvSpPr>
            <p:nvPr/>
          </p:nvSpPr>
          <p:spPr bwMode="auto">
            <a:xfrm>
              <a:off x="6615214" y="4694360"/>
              <a:ext cx="346110" cy="34623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49" name="Rectangle 81"/>
            <p:cNvSpPr>
              <a:spLocks noChangeArrowheads="1"/>
            </p:cNvSpPr>
            <p:nvPr/>
          </p:nvSpPr>
          <p:spPr bwMode="auto">
            <a:xfrm>
              <a:off x="6615214" y="5040590"/>
              <a:ext cx="346110" cy="34764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0" name="Rectangle 82"/>
            <p:cNvSpPr>
              <a:spLocks noChangeArrowheads="1"/>
            </p:cNvSpPr>
            <p:nvPr/>
          </p:nvSpPr>
          <p:spPr bwMode="auto">
            <a:xfrm>
              <a:off x="5987014" y="5923329"/>
              <a:ext cx="346110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1" name="Rectangle 83"/>
            <p:cNvSpPr>
              <a:spLocks noChangeArrowheads="1"/>
            </p:cNvSpPr>
            <p:nvPr/>
          </p:nvSpPr>
          <p:spPr bwMode="auto">
            <a:xfrm>
              <a:off x="5987014" y="6270973"/>
              <a:ext cx="346110" cy="34623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Rectangle 84"/>
            <p:cNvSpPr>
              <a:spLocks noChangeArrowheads="1"/>
            </p:cNvSpPr>
            <p:nvPr/>
          </p:nvSpPr>
          <p:spPr bwMode="auto">
            <a:xfrm>
              <a:off x="5226534" y="5040590"/>
              <a:ext cx="346110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3" name="Rectangle 85"/>
            <p:cNvSpPr>
              <a:spLocks noChangeArrowheads="1"/>
            </p:cNvSpPr>
            <p:nvPr/>
          </p:nvSpPr>
          <p:spPr bwMode="auto">
            <a:xfrm>
              <a:off x="5639491" y="5923329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4" name="Rectangle 86"/>
            <p:cNvSpPr>
              <a:spLocks noChangeArrowheads="1"/>
            </p:cNvSpPr>
            <p:nvPr/>
          </p:nvSpPr>
          <p:spPr bwMode="auto">
            <a:xfrm>
              <a:off x="5639491" y="6270973"/>
              <a:ext cx="347522" cy="34623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5" name="Rectangle 87"/>
            <p:cNvSpPr>
              <a:spLocks noChangeArrowheads="1"/>
            </p:cNvSpPr>
            <p:nvPr/>
          </p:nvSpPr>
          <p:spPr bwMode="auto">
            <a:xfrm>
              <a:off x="4879012" y="5040590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6" name="Rectangle 88"/>
            <p:cNvSpPr>
              <a:spLocks noChangeArrowheads="1"/>
            </p:cNvSpPr>
            <p:nvPr/>
          </p:nvSpPr>
          <p:spPr bwMode="auto">
            <a:xfrm>
              <a:off x="5291969" y="5923329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7" name="Rectangle 89"/>
            <p:cNvSpPr>
              <a:spLocks noChangeArrowheads="1"/>
            </p:cNvSpPr>
            <p:nvPr/>
          </p:nvSpPr>
          <p:spPr bwMode="auto">
            <a:xfrm>
              <a:off x="5291969" y="6270973"/>
              <a:ext cx="347522" cy="34623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8" name="Rectangle 90"/>
            <p:cNvSpPr>
              <a:spLocks noChangeArrowheads="1"/>
            </p:cNvSpPr>
            <p:nvPr/>
          </p:nvSpPr>
          <p:spPr bwMode="auto">
            <a:xfrm>
              <a:off x="4531490" y="5040590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9" name="Rectangle 91"/>
            <p:cNvSpPr>
              <a:spLocks noChangeArrowheads="1"/>
            </p:cNvSpPr>
            <p:nvPr/>
          </p:nvSpPr>
          <p:spPr bwMode="auto">
            <a:xfrm>
              <a:off x="2862134" y="5923329"/>
              <a:ext cx="346110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Rectangle 92"/>
            <p:cNvSpPr>
              <a:spLocks noChangeArrowheads="1"/>
            </p:cNvSpPr>
            <p:nvPr/>
          </p:nvSpPr>
          <p:spPr bwMode="auto">
            <a:xfrm>
              <a:off x="2862134" y="6270973"/>
              <a:ext cx="346110" cy="34623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1" name="Rectangle 93"/>
            <p:cNvSpPr>
              <a:spLocks noChangeArrowheads="1"/>
            </p:cNvSpPr>
            <p:nvPr/>
          </p:nvSpPr>
          <p:spPr bwMode="auto">
            <a:xfrm>
              <a:off x="2101655" y="5040590"/>
              <a:ext cx="346110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2" name="Rectangle 94"/>
            <p:cNvSpPr>
              <a:spLocks noChangeArrowheads="1"/>
            </p:cNvSpPr>
            <p:nvPr/>
          </p:nvSpPr>
          <p:spPr bwMode="auto">
            <a:xfrm>
              <a:off x="2101655" y="5388232"/>
              <a:ext cx="346110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3" name="Rectangle 95"/>
            <p:cNvSpPr>
              <a:spLocks noChangeArrowheads="1"/>
            </p:cNvSpPr>
            <p:nvPr/>
          </p:nvSpPr>
          <p:spPr bwMode="auto">
            <a:xfrm>
              <a:off x="3208244" y="5923329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4" name="Rectangle 96"/>
            <p:cNvSpPr>
              <a:spLocks noChangeArrowheads="1"/>
            </p:cNvSpPr>
            <p:nvPr/>
          </p:nvSpPr>
          <p:spPr bwMode="auto">
            <a:xfrm>
              <a:off x="3208244" y="6270973"/>
              <a:ext cx="347522" cy="34623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5" name="Rectangle 97"/>
            <p:cNvSpPr>
              <a:spLocks noChangeArrowheads="1"/>
            </p:cNvSpPr>
            <p:nvPr/>
          </p:nvSpPr>
          <p:spPr bwMode="auto">
            <a:xfrm>
              <a:off x="2447765" y="5040590"/>
              <a:ext cx="347522" cy="347644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6" name="Rectangle 98"/>
            <p:cNvSpPr>
              <a:spLocks noChangeArrowheads="1"/>
            </p:cNvSpPr>
            <p:nvPr/>
          </p:nvSpPr>
          <p:spPr bwMode="auto">
            <a:xfrm>
              <a:off x="2447765" y="5388232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7" name="Rectangle 99"/>
            <p:cNvSpPr>
              <a:spLocks noChangeArrowheads="1"/>
            </p:cNvSpPr>
            <p:nvPr/>
          </p:nvSpPr>
          <p:spPr bwMode="auto">
            <a:xfrm>
              <a:off x="3555768" y="5923329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8" name="Rectangle 100"/>
            <p:cNvSpPr>
              <a:spLocks noChangeArrowheads="1"/>
            </p:cNvSpPr>
            <p:nvPr/>
          </p:nvSpPr>
          <p:spPr bwMode="auto">
            <a:xfrm>
              <a:off x="3555768" y="6270973"/>
              <a:ext cx="347522" cy="34623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9" name="Rectangle 101"/>
            <p:cNvSpPr>
              <a:spLocks noChangeArrowheads="1"/>
            </p:cNvSpPr>
            <p:nvPr/>
          </p:nvSpPr>
          <p:spPr bwMode="auto">
            <a:xfrm>
              <a:off x="2795289" y="5040590"/>
              <a:ext cx="347522" cy="347644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0" name="Rectangle 102"/>
            <p:cNvSpPr>
              <a:spLocks noChangeArrowheads="1"/>
            </p:cNvSpPr>
            <p:nvPr/>
          </p:nvSpPr>
          <p:spPr bwMode="auto">
            <a:xfrm>
              <a:off x="2795289" y="5388232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1" name="Rectangle 103"/>
            <p:cNvSpPr>
              <a:spLocks noChangeArrowheads="1"/>
            </p:cNvSpPr>
            <p:nvPr/>
          </p:nvSpPr>
          <p:spPr bwMode="auto">
            <a:xfrm>
              <a:off x="3903289" y="5923329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2" name="Rectangle 104"/>
            <p:cNvSpPr>
              <a:spLocks noChangeArrowheads="1"/>
            </p:cNvSpPr>
            <p:nvPr/>
          </p:nvSpPr>
          <p:spPr bwMode="auto">
            <a:xfrm>
              <a:off x="3903289" y="6270973"/>
              <a:ext cx="347522" cy="34623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3" name="Rectangle 105"/>
            <p:cNvSpPr>
              <a:spLocks noChangeArrowheads="1"/>
            </p:cNvSpPr>
            <p:nvPr/>
          </p:nvSpPr>
          <p:spPr bwMode="auto">
            <a:xfrm>
              <a:off x="3142810" y="5040590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4" name="Rectangle 106"/>
            <p:cNvSpPr>
              <a:spLocks noChangeArrowheads="1"/>
            </p:cNvSpPr>
            <p:nvPr/>
          </p:nvSpPr>
          <p:spPr bwMode="auto">
            <a:xfrm>
              <a:off x="3142810" y="5388232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5" name="Rectangle 107"/>
            <p:cNvSpPr>
              <a:spLocks noChangeArrowheads="1"/>
            </p:cNvSpPr>
            <p:nvPr/>
          </p:nvSpPr>
          <p:spPr bwMode="auto">
            <a:xfrm>
              <a:off x="4250811" y="5923329"/>
              <a:ext cx="346110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6" name="Rectangle 108"/>
            <p:cNvSpPr>
              <a:spLocks noChangeArrowheads="1"/>
            </p:cNvSpPr>
            <p:nvPr/>
          </p:nvSpPr>
          <p:spPr bwMode="auto">
            <a:xfrm>
              <a:off x="4250811" y="6270973"/>
              <a:ext cx="346110" cy="34623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7" name="Rectangle 109"/>
            <p:cNvSpPr>
              <a:spLocks noChangeArrowheads="1"/>
            </p:cNvSpPr>
            <p:nvPr/>
          </p:nvSpPr>
          <p:spPr bwMode="auto">
            <a:xfrm>
              <a:off x="3490332" y="5040590"/>
              <a:ext cx="346110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8" name="Rectangle 110"/>
            <p:cNvSpPr>
              <a:spLocks noChangeArrowheads="1"/>
            </p:cNvSpPr>
            <p:nvPr/>
          </p:nvSpPr>
          <p:spPr bwMode="auto">
            <a:xfrm>
              <a:off x="3490332" y="5388232"/>
              <a:ext cx="346110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9" name="Rectangle 111"/>
            <p:cNvSpPr>
              <a:spLocks noChangeArrowheads="1"/>
            </p:cNvSpPr>
            <p:nvPr/>
          </p:nvSpPr>
          <p:spPr bwMode="auto">
            <a:xfrm>
              <a:off x="4596923" y="5923329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0" name="Rectangle 112"/>
            <p:cNvSpPr>
              <a:spLocks noChangeArrowheads="1"/>
            </p:cNvSpPr>
            <p:nvPr/>
          </p:nvSpPr>
          <p:spPr bwMode="auto">
            <a:xfrm>
              <a:off x="4596923" y="6270973"/>
              <a:ext cx="347522" cy="34623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1" name="Rectangle 113"/>
            <p:cNvSpPr>
              <a:spLocks noChangeArrowheads="1"/>
            </p:cNvSpPr>
            <p:nvPr/>
          </p:nvSpPr>
          <p:spPr bwMode="auto">
            <a:xfrm>
              <a:off x="3836444" y="5040590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2" name="Rectangle 114"/>
            <p:cNvSpPr>
              <a:spLocks noChangeArrowheads="1"/>
            </p:cNvSpPr>
            <p:nvPr/>
          </p:nvSpPr>
          <p:spPr bwMode="auto">
            <a:xfrm>
              <a:off x="3836444" y="5388232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3" name="Rectangle 115"/>
            <p:cNvSpPr>
              <a:spLocks noChangeArrowheads="1"/>
            </p:cNvSpPr>
            <p:nvPr/>
          </p:nvSpPr>
          <p:spPr bwMode="auto">
            <a:xfrm>
              <a:off x="4944445" y="5923329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4" name="Rectangle 116"/>
            <p:cNvSpPr>
              <a:spLocks noChangeArrowheads="1"/>
            </p:cNvSpPr>
            <p:nvPr/>
          </p:nvSpPr>
          <p:spPr bwMode="auto">
            <a:xfrm>
              <a:off x="4944445" y="6270973"/>
              <a:ext cx="347522" cy="346230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5" name="Rectangle 117"/>
            <p:cNvSpPr>
              <a:spLocks noChangeArrowheads="1"/>
            </p:cNvSpPr>
            <p:nvPr/>
          </p:nvSpPr>
          <p:spPr bwMode="auto">
            <a:xfrm>
              <a:off x="4183966" y="5040590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6" name="Rectangle 118"/>
            <p:cNvSpPr>
              <a:spLocks noChangeArrowheads="1"/>
            </p:cNvSpPr>
            <p:nvPr/>
          </p:nvSpPr>
          <p:spPr bwMode="auto">
            <a:xfrm>
              <a:off x="4183966" y="5388232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Rectangle 88"/>
            <p:cNvSpPr>
              <a:spLocks noChangeArrowheads="1"/>
            </p:cNvSpPr>
            <p:nvPr/>
          </p:nvSpPr>
          <p:spPr bwMode="auto">
            <a:xfrm>
              <a:off x="4879537" y="4345857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8" name="Rectangle 55"/>
            <p:cNvSpPr>
              <a:spLocks noChangeArrowheads="1"/>
            </p:cNvSpPr>
            <p:nvPr/>
          </p:nvSpPr>
          <p:spPr bwMode="auto">
            <a:xfrm>
              <a:off x="5226510" y="4345950"/>
              <a:ext cx="347522" cy="347644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9" name="Rectangle 55"/>
            <p:cNvSpPr>
              <a:spLocks noChangeArrowheads="1"/>
            </p:cNvSpPr>
            <p:nvPr/>
          </p:nvSpPr>
          <p:spPr bwMode="auto">
            <a:xfrm>
              <a:off x="5226510" y="4693613"/>
              <a:ext cx="347522" cy="347644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Rectangle 55"/>
            <p:cNvSpPr>
              <a:spLocks noChangeArrowheads="1"/>
            </p:cNvSpPr>
            <p:nvPr/>
          </p:nvSpPr>
          <p:spPr bwMode="auto">
            <a:xfrm>
              <a:off x="4878848" y="4693613"/>
              <a:ext cx="347522" cy="347644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1" name="Rectangle 55"/>
            <p:cNvSpPr>
              <a:spLocks noChangeArrowheads="1"/>
            </p:cNvSpPr>
            <p:nvPr/>
          </p:nvSpPr>
          <p:spPr bwMode="auto">
            <a:xfrm>
              <a:off x="1411748" y="4693613"/>
              <a:ext cx="347522" cy="347644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2" name="Rectangle 55"/>
            <p:cNvSpPr>
              <a:spLocks noChangeArrowheads="1"/>
            </p:cNvSpPr>
            <p:nvPr/>
          </p:nvSpPr>
          <p:spPr bwMode="auto">
            <a:xfrm>
              <a:off x="2107073" y="4693613"/>
              <a:ext cx="347522" cy="347644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Rectangle 55"/>
            <p:cNvSpPr>
              <a:spLocks noChangeArrowheads="1"/>
            </p:cNvSpPr>
            <p:nvPr/>
          </p:nvSpPr>
          <p:spPr bwMode="auto">
            <a:xfrm>
              <a:off x="2107073" y="4350713"/>
              <a:ext cx="347522" cy="347644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4" name="Rectangle 55"/>
            <p:cNvSpPr>
              <a:spLocks noChangeArrowheads="1"/>
            </p:cNvSpPr>
            <p:nvPr/>
          </p:nvSpPr>
          <p:spPr bwMode="auto">
            <a:xfrm>
              <a:off x="2449973" y="4693613"/>
              <a:ext cx="347522" cy="347644"/>
            </a:xfrm>
            <a:prstGeom prst="rect">
              <a:avLst/>
            </a:prstGeom>
            <a:solidFill>
              <a:srgbClr val="FF33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5" name="Rectangle 57"/>
            <p:cNvSpPr>
              <a:spLocks noChangeArrowheads="1"/>
            </p:cNvSpPr>
            <p:nvPr/>
          </p:nvSpPr>
          <p:spPr bwMode="auto">
            <a:xfrm>
              <a:off x="5920169" y="4692248"/>
              <a:ext cx="347522" cy="347644"/>
            </a:xfrm>
            <a:prstGeom prst="rect">
              <a:avLst/>
            </a:prstGeom>
            <a:solidFill>
              <a:srgbClr val="CC00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  <p:bldP spid="14848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1114</Words>
  <Application>Microsoft Office PowerPoint</Application>
  <PresentationFormat>On-screen Show (4:3)</PresentationFormat>
  <Paragraphs>351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McLean County Unit 5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UNIT5</dc:creator>
  <cp:lastModifiedBy>Bergmann, John</cp:lastModifiedBy>
  <cp:revision>88</cp:revision>
  <dcterms:created xsi:type="dcterms:W3CDTF">2008-04-21T12:43:42Z</dcterms:created>
  <dcterms:modified xsi:type="dcterms:W3CDTF">2012-06-13T23:50:34Z</dcterms:modified>
</cp:coreProperties>
</file>