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7" r:id="rId3"/>
    <p:sldId id="278" r:id="rId4"/>
    <p:sldId id="279" r:id="rId5"/>
    <p:sldId id="280" r:id="rId6"/>
    <p:sldId id="291" r:id="rId7"/>
    <p:sldId id="281" r:id="rId8"/>
    <p:sldId id="283" r:id="rId9"/>
    <p:sldId id="286" r:id="rId10"/>
    <p:sldId id="294" r:id="rId11"/>
    <p:sldId id="300" r:id="rId12"/>
    <p:sldId id="301" r:id="rId13"/>
    <p:sldId id="302" r:id="rId14"/>
    <p:sldId id="303" r:id="rId15"/>
    <p:sldId id="304" r:id="rId16"/>
    <p:sldId id="305" r:id="rId17"/>
    <p:sldId id="307" r:id="rId18"/>
    <p:sldId id="309" r:id="rId19"/>
    <p:sldId id="310" r:id="rId20"/>
    <p:sldId id="311" r:id="rId21"/>
    <p:sldId id="312" r:id="rId2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788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A16F6-7AA7-436B-B9A3-B4FF2212E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9F3E5-A521-408B-87FC-0F4B3F2D11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2C120-7620-4374-90E0-A48452A314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A1DCC-981A-4E80-B828-5B6F40449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8DD20-F6CD-43DA-9BC2-990611A1E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8BF41-AD5E-4043-806E-CCE0CADA8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FF13D-A78A-479A-AE91-FB02D7CE9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570AF-9CA2-4F4C-A7A5-34EE8432D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39A6E-94F2-46F2-92B7-91691EDE2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EDDE6-BD2A-4B69-B1DE-9166EEB04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3AA9B-BB20-43C8-8ED9-F77A21902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22BA1-2231-41F3-B966-A4199ABE5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7DB30FC-C327-4CA1-BDD8-5896667BE4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image" Target="../media/image43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hyperlink" Target="http://upload.wikimedia.org/wikipedia/commons/2/2e/Sulfur.jp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jpeg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jpeg"/><Relationship Id="rId4" Type="http://schemas.openxmlformats.org/officeDocument/2006/relationships/image" Target="../media/image5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hyperlink" Target="http://groups.google.com/group/ChatterjeeScienceScholars/web/Gel%20Electrophoresis.gif" TargetMode="Externa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2952750" y="1866900"/>
            <a:ext cx="318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600">
                <a:solidFill>
                  <a:srgbClr val="FF3300"/>
                </a:solidFill>
              </a:rPr>
              <a:t>AP Chemistry</a:t>
            </a:r>
          </a:p>
        </p:txBody>
      </p:sp>
      <p:sp>
        <p:nvSpPr>
          <p:cNvPr id="4099" name="Text Box 8"/>
          <p:cNvSpPr txBox="1">
            <a:spLocks noChangeArrowheads="1"/>
          </p:cNvSpPr>
          <p:nvPr/>
        </p:nvSpPr>
        <p:spPr bwMode="auto">
          <a:xfrm>
            <a:off x="3098800" y="2693988"/>
            <a:ext cx="285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600">
                <a:solidFill>
                  <a:srgbClr val="FF3300"/>
                </a:solidFill>
              </a:rPr>
              <a:t>Introduction</a:t>
            </a:r>
          </a:p>
        </p:txBody>
      </p:sp>
      <p:pic>
        <p:nvPicPr>
          <p:cNvPr id="410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1450" y="3200400"/>
            <a:ext cx="2228850" cy="334010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</p:pic>
      <p:pic>
        <p:nvPicPr>
          <p:cNvPr id="410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6250" y="3478213"/>
            <a:ext cx="3060700" cy="307657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</p:pic>
      <p:pic>
        <p:nvPicPr>
          <p:cNvPr id="4102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350" y="3173413"/>
            <a:ext cx="2244725" cy="336550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5100" y="374650"/>
            <a:ext cx="2209800" cy="245586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</p:pic>
      <p:pic>
        <p:nvPicPr>
          <p:cNvPr id="4104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0525" y="361950"/>
            <a:ext cx="2252663" cy="246856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</p:pic>
      <p:pic>
        <p:nvPicPr>
          <p:cNvPr id="4105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62288" y="385763"/>
            <a:ext cx="3019425" cy="137160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95" descr="701px-Phosge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7313" y="4778375"/>
            <a:ext cx="2209800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77838" y="409575"/>
            <a:ext cx="2282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composition</a:t>
            </a:r>
            <a:r>
              <a:rPr lang="en-US" b="0"/>
              <a:t>:</a:t>
            </a:r>
            <a:r>
              <a:rPr lang="en-US"/>
              <a:t> 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898525" y="1089025"/>
            <a:ext cx="1471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copper:</a:t>
            </a:r>
            <a:r>
              <a:rPr lang="en-US"/>
              <a:t> 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795838" y="1087438"/>
            <a:ext cx="1252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water:</a:t>
            </a:r>
            <a:r>
              <a:rPr lang="en-US"/>
              <a:t> 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71488" y="3390900"/>
            <a:ext cx="1906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Properties</a:t>
            </a:r>
            <a:r>
              <a:rPr lang="en-US"/>
              <a:t> </a:t>
            </a:r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500063" y="5013325"/>
            <a:ext cx="3944937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Chemistry tries to relate</a:t>
            </a:r>
          </a:p>
          <a:p>
            <a:pPr algn="l"/>
            <a:r>
              <a:rPr lang="en-US" b="0">
                <a:solidFill>
                  <a:schemeClr val="tx1"/>
                </a:solidFill>
              </a:rPr>
              <a:t>the microscopic and</a:t>
            </a:r>
          </a:p>
          <a:p>
            <a:pPr algn="l"/>
            <a:r>
              <a:rPr lang="en-US" b="0">
                <a:solidFill>
                  <a:schemeClr val="tx1"/>
                </a:solidFill>
              </a:rPr>
              <a:t>macroscopic worlds. </a:t>
            </a:r>
          </a:p>
        </p:txBody>
      </p:sp>
      <p:sp>
        <p:nvSpPr>
          <p:cNvPr id="12296" name="Rectangle 10"/>
          <p:cNvSpPr>
            <a:spLocks noChangeArrowheads="1"/>
          </p:cNvSpPr>
          <p:nvPr/>
        </p:nvSpPr>
        <p:spPr bwMode="auto">
          <a:xfrm>
            <a:off x="2592388" y="411163"/>
            <a:ext cx="4478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what the matter is made of</a:t>
            </a:r>
            <a:r>
              <a:rPr lang="en-US"/>
              <a:t> </a:t>
            </a:r>
          </a:p>
        </p:txBody>
      </p:sp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898525" y="1547813"/>
            <a:ext cx="27765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many Cu atoms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298" name="Rectangle 12"/>
          <p:cNvSpPr>
            <a:spLocks noChangeArrowheads="1"/>
          </p:cNvSpPr>
          <p:nvPr/>
        </p:nvSpPr>
        <p:spPr bwMode="auto">
          <a:xfrm>
            <a:off x="4776788" y="1535113"/>
            <a:ext cx="3684587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many “threesomes” of</a:t>
            </a:r>
          </a:p>
          <a:p>
            <a:pPr algn="l"/>
            <a:r>
              <a:rPr lang="en-US" b="0">
                <a:solidFill>
                  <a:schemeClr val="tx1"/>
                </a:solidFill>
              </a:rPr>
              <a:t>2 H’s and 1 O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2203450" y="3392488"/>
            <a:ext cx="3430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describe the matter.</a:t>
            </a:r>
            <a:r>
              <a:rPr lang="en-US"/>
              <a:t> </a:t>
            </a: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782638" y="3983038"/>
            <a:ext cx="79803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e.g., what it looks like, smells like, how it behaves</a:t>
            </a:r>
            <a:endParaRPr lang="en-US"/>
          </a:p>
        </p:txBody>
      </p:sp>
      <p:grpSp>
        <p:nvGrpSpPr>
          <p:cNvPr id="12301" name="Group 17"/>
          <p:cNvGrpSpPr>
            <a:grpSpLocks/>
          </p:cNvGrpSpPr>
          <p:nvPr/>
        </p:nvGrpSpPr>
        <p:grpSpPr bwMode="auto">
          <a:xfrm>
            <a:off x="1181100" y="2170113"/>
            <a:ext cx="2219325" cy="1119187"/>
            <a:chOff x="744" y="1367"/>
            <a:chExt cx="1398" cy="705"/>
          </a:xfrm>
        </p:grpSpPr>
        <p:sp>
          <p:nvSpPr>
            <p:cNvPr id="12333" name="Oval 18"/>
            <p:cNvSpPr>
              <a:spLocks noChangeArrowheads="1"/>
            </p:cNvSpPr>
            <p:nvPr/>
          </p:nvSpPr>
          <p:spPr bwMode="auto">
            <a:xfrm>
              <a:off x="784" y="1370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34" name="Oval 19"/>
            <p:cNvSpPr>
              <a:spLocks noChangeArrowheads="1"/>
            </p:cNvSpPr>
            <p:nvPr/>
          </p:nvSpPr>
          <p:spPr bwMode="auto">
            <a:xfrm>
              <a:off x="880" y="1466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35" name="Oval 20"/>
            <p:cNvSpPr>
              <a:spLocks noChangeArrowheads="1"/>
            </p:cNvSpPr>
            <p:nvPr/>
          </p:nvSpPr>
          <p:spPr bwMode="auto">
            <a:xfrm>
              <a:off x="976" y="1562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36" name="Oval 21"/>
            <p:cNvSpPr>
              <a:spLocks noChangeArrowheads="1"/>
            </p:cNvSpPr>
            <p:nvPr/>
          </p:nvSpPr>
          <p:spPr bwMode="auto">
            <a:xfrm>
              <a:off x="1072" y="1658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37" name="Oval 22"/>
            <p:cNvSpPr>
              <a:spLocks noChangeArrowheads="1"/>
            </p:cNvSpPr>
            <p:nvPr/>
          </p:nvSpPr>
          <p:spPr bwMode="auto">
            <a:xfrm>
              <a:off x="1168" y="1754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38" name="Oval 23"/>
            <p:cNvSpPr>
              <a:spLocks noChangeArrowheads="1"/>
            </p:cNvSpPr>
            <p:nvPr/>
          </p:nvSpPr>
          <p:spPr bwMode="auto">
            <a:xfrm>
              <a:off x="1264" y="1850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39" name="Oval 24"/>
            <p:cNvSpPr>
              <a:spLocks noChangeArrowheads="1"/>
            </p:cNvSpPr>
            <p:nvPr/>
          </p:nvSpPr>
          <p:spPr bwMode="auto">
            <a:xfrm>
              <a:off x="1360" y="1946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40" name="Oval 25"/>
            <p:cNvSpPr>
              <a:spLocks noChangeArrowheads="1"/>
            </p:cNvSpPr>
            <p:nvPr/>
          </p:nvSpPr>
          <p:spPr bwMode="auto">
            <a:xfrm>
              <a:off x="983" y="1370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41" name="Oval 26"/>
            <p:cNvSpPr>
              <a:spLocks noChangeArrowheads="1"/>
            </p:cNvSpPr>
            <p:nvPr/>
          </p:nvSpPr>
          <p:spPr bwMode="auto">
            <a:xfrm>
              <a:off x="1079" y="1466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42" name="Oval 27"/>
            <p:cNvSpPr>
              <a:spLocks noChangeArrowheads="1"/>
            </p:cNvSpPr>
            <p:nvPr/>
          </p:nvSpPr>
          <p:spPr bwMode="auto">
            <a:xfrm>
              <a:off x="1175" y="1562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43" name="Oval 28"/>
            <p:cNvSpPr>
              <a:spLocks noChangeArrowheads="1"/>
            </p:cNvSpPr>
            <p:nvPr/>
          </p:nvSpPr>
          <p:spPr bwMode="auto">
            <a:xfrm>
              <a:off x="1271" y="1658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44" name="Oval 29"/>
            <p:cNvSpPr>
              <a:spLocks noChangeArrowheads="1"/>
            </p:cNvSpPr>
            <p:nvPr/>
          </p:nvSpPr>
          <p:spPr bwMode="auto">
            <a:xfrm>
              <a:off x="1367" y="1754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45" name="Oval 30"/>
            <p:cNvSpPr>
              <a:spLocks noChangeArrowheads="1"/>
            </p:cNvSpPr>
            <p:nvPr/>
          </p:nvSpPr>
          <p:spPr bwMode="auto">
            <a:xfrm>
              <a:off x="1463" y="1850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46" name="Oval 31"/>
            <p:cNvSpPr>
              <a:spLocks noChangeArrowheads="1"/>
            </p:cNvSpPr>
            <p:nvPr/>
          </p:nvSpPr>
          <p:spPr bwMode="auto">
            <a:xfrm>
              <a:off x="1559" y="1946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47" name="Oval 32"/>
            <p:cNvSpPr>
              <a:spLocks noChangeArrowheads="1"/>
            </p:cNvSpPr>
            <p:nvPr/>
          </p:nvSpPr>
          <p:spPr bwMode="auto">
            <a:xfrm>
              <a:off x="1201" y="1370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48" name="Oval 33"/>
            <p:cNvSpPr>
              <a:spLocks noChangeArrowheads="1"/>
            </p:cNvSpPr>
            <p:nvPr/>
          </p:nvSpPr>
          <p:spPr bwMode="auto">
            <a:xfrm>
              <a:off x="1297" y="1466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49" name="Oval 34"/>
            <p:cNvSpPr>
              <a:spLocks noChangeArrowheads="1"/>
            </p:cNvSpPr>
            <p:nvPr/>
          </p:nvSpPr>
          <p:spPr bwMode="auto">
            <a:xfrm>
              <a:off x="1393" y="1562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50" name="Oval 35"/>
            <p:cNvSpPr>
              <a:spLocks noChangeArrowheads="1"/>
            </p:cNvSpPr>
            <p:nvPr/>
          </p:nvSpPr>
          <p:spPr bwMode="auto">
            <a:xfrm>
              <a:off x="1489" y="1658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51" name="Oval 36"/>
            <p:cNvSpPr>
              <a:spLocks noChangeArrowheads="1"/>
            </p:cNvSpPr>
            <p:nvPr/>
          </p:nvSpPr>
          <p:spPr bwMode="auto">
            <a:xfrm>
              <a:off x="1585" y="1754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52" name="Oval 37"/>
            <p:cNvSpPr>
              <a:spLocks noChangeArrowheads="1"/>
            </p:cNvSpPr>
            <p:nvPr/>
          </p:nvSpPr>
          <p:spPr bwMode="auto">
            <a:xfrm>
              <a:off x="1681" y="1850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53" name="Oval 38"/>
            <p:cNvSpPr>
              <a:spLocks noChangeArrowheads="1"/>
            </p:cNvSpPr>
            <p:nvPr/>
          </p:nvSpPr>
          <p:spPr bwMode="auto">
            <a:xfrm>
              <a:off x="1777" y="1946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54" name="Oval 39"/>
            <p:cNvSpPr>
              <a:spLocks noChangeArrowheads="1"/>
            </p:cNvSpPr>
            <p:nvPr/>
          </p:nvSpPr>
          <p:spPr bwMode="auto">
            <a:xfrm>
              <a:off x="1409" y="1370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55" name="Oval 40"/>
            <p:cNvSpPr>
              <a:spLocks noChangeArrowheads="1"/>
            </p:cNvSpPr>
            <p:nvPr/>
          </p:nvSpPr>
          <p:spPr bwMode="auto">
            <a:xfrm>
              <a:off x="1505" y="1466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56" name="Oval 41"/>
            <p:cNvSpPr>
              <a:spLocks noChangeArrowheads="1"/>
            </p:cNvSpPr>
            <p:nvPr/>
          </p:nvSpPr>
          <p:spPr bwMode="auto">
            <a:xfrm>
              <a:off x="1601" y="1562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57" name="Oval 42"/>
            <p:cNvSpPr>
              <a:spLocks noChangeArrowheads="1"/>
            </p:cNvSpPr>
            <p:nvPr/>
          </p:nvSpPr>
          <p:spPr bwMode="auto">
            <a:xfrm>
              <a:off x="1697" y="1658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58" name="Oval 43"/>
            <p:cNvSpPr>
              <a:spLocks noChangeArrowheads="1"/>
            </p:cNvSpPr>
            <p:nvPr/>
          </p:nvSpPr>
          <p:spPr bwMode="auto">
            <a:xfrm>
              <a:off x="1793" y="1754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59" name="Oval 44"/>
            <p:cNvSpPr>
              <a:spLocks noChangeArrowheads="1"/>
            </p:cNvSpPr>
            <p:nvPr/>
          </p:nvSpPr>
          <p:spPr bwMode="auto">
            <a:xfrm>
              <a:off x="1889" y="1850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60" name="Oval 45"/>
            <p:cNvSpPr>
              <a:spLocks noChangeArrowheads="1"/>
            </p:cNvSpPr>
            <p:nvPr/>
          </p:nvSpPr>
          <p:spPr bwMode="auto">
            <a:xfrm>
              <a:off x="1985" y="1946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2361" name="Group 46"/>
            <p:cNvGrpSpPr>
              <a:grpSpLocks/>
            </p:cNvGrpSpPr>
            <p:nvPr/>
          </p:nvGrpSpPr>
          <p:grpSpPr bwMode="auto">
            <a:xfrm flipH="1" flipV="1">
              <a:off x="744" y="1568"/>
              <a:ext cx="537" cy="504"/>
              <a:chOff x="169" y="1360"/>
              <a:chExt cx="537" cy="504"/>
            </a:xfrm>
          </p:grpSpPr>
          <p:sp>
            <p:nvSpPr>
              <p:cNvPr id="12372" name="Oval 47"/>
              <p:cNvSpPr>
                <a:spLocks noChangeArrowheads="1"/>
              </p:cNvSpPr>
              <p:nvPr/>
            </p:nvSpPr>
            <p:spPr bwMode="auto">
              <a:xfrm>
                <a:off x="169" y="1360"/>
                <a:ext cx="120" cy="120"/>
              </a:xfrm>
              <a:prstGeom prst="ellipse">
                <a:avLst/>
              </a:prstGeom>
              <a:solidFill>
                <a:srgbClr val="CC3300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73" name="Oval 48"/>
              <p:cNvSpPr>
                <a:spLocks noChangeArrowheads="1"/>
              </p:cNvSpPr>
              <p:nvPr/>
            </p:nvSpPr>
            <p:spPr bwMode="auto">
              <a:xfrm>
                <a:off x="265" y="1456"/>
                <a:ext cx="120" cy="120"/>
              </a:xfrm>
              <a:prstGeom prst="ellipse">
                <a:avLst/>
              </a:prstGeom>
              <a:solidFill>
                <a:srgbClr val="CC3300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74" name="Oval 49"/>
              <p:cNvSpPr>
                <a:spLocks noChangeArrowheads="1"/>
              </p:cNvSpPr>
              <p:nvPr/>
            </p:nvSpPr>
            <p:spPr bwMode="auto">
              <a:xfrm>
                <a:off x="361" y="1552"/>
                <a:ext cx="120" cy="120"/>
              </a:xfrm>
              <a:prstGeom prst="ellipse">
                <a:avLst/>
              </a:prstGeom>
              <a:solidFill>
                <a:srgbClr val="CC3300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75" name="Oval 50"/>
              <p:cNvSpPr>
                <a:spLocks noChangeArrowheads="1"/>
              </p:cNvSpPr>
              <p:nvPr/>
            </p:nvSpPr>
            <p:spPr bwMode="auto">
              <a:xfrm>
                <a:off x="457" y="1648"/>
                <a:ext cx="120" cy="120"/>
              </a:xfrm>
              <a:prstGeom prst="ellipse">
                <a:avLst/>
              </a:prstGeom>
              <a:solidFill>
                <a:srgbClr val="CC3300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76" name="Oval 51"/>
              <p:cNvSpPr>
                <a:spLocks noChangeArrowheads="1"/>
              </p:cNvSpPr>
              <p:nvPr/>
            </p:nvSpPr>
            <p:spPr bwMode="auto">
              <a:xfrm>
                <a:off x="553" y="1744"/>
                <a:ext cx="120" cy="120"/>
              </a:xfrm>
              <a:prstGeom prst="ellipse">
                <a:avLst/>
              </a:prstGeom>
              <a:solidFill>
                <a:srgbClr val="CC3300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77" name="Oval 52"/>
              <p:cNvSpPr>
                <a:spLocks noChangeArrowheads="1"/>
              </p:cNvSpPr>
              <p:nvPr/>
            </p:nvSpPr>
            <p:spPr bwMode="auto">
              <a:xfrm>
                <a:off x="368" y="1360"/>
                <a:ext cx="120" cy="120"/>
              </a:xfrm>
              <a:prstGeom prst="ellipse">
                <a:avLst/>
              </a:prstGeom>
              <a:solidFill>
                <a:srgbClr val="CC3300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78" name="Oval 53"/>
              <p:cNvSpPr>
                <a:spLocks noChangeArrowheads="1"/>
              </p:cNvSpPr>
              <p:nvPr/>
            </p:nvSpPr>
            <p:spPr bwMode="auto">
              <a:xfrm>
                <a:off x="464" y="1456"/>
                <a:ext cx="120" cy="120"/>
              </a:xfrm>
              <a:prstGeom prst="ellipse">
                <a:avLst/>
              </a:prstGeom>
              <a:solidFill>
                <a:srgbClr val="CC3300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79" name="Oval 54"/>
              <p:cNvSpPr>
                <a:spLocks noChangeArrowheads="1"/>
              </p:cNvSpPr>
              <p:nvPr/>
            </p:nvSpPr>
            <p:spPr bwMode="auto">
              <a:xfrm>
                <a:off x="560" y="1552"/>
                <a:ext cx="120" cy="120"/>
              </a:xfrm>
              <a:prstGeom prst="ellipse">
                <a:avLst/>
              </a:prstGeom>
              <a:solidFill>
                <a:srgbClr val="CC3300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80" name="Oval 55"/>
              <p:cNvSpPr>
                <a:spLocks noChangeArrowheads="1"/>
              </p:cNvSpPr>
              <p:nvPr/>
            </p:nvSpPr>
            <p:spPr bwMode="auto">
              <a:xfrm>
                <a:off x="586" y="1360"/>
                <a:ext cx="120" cy="120"/>
              </a:xfrm>
              <a:prstGeom prst="ellipse">
                <a:avLst/>
              </a:prstGeom>
              <a:solidFill>
                <a:srgbClr val="CC3300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362" name="Group 56"/>
            <p:cNvGrpSpPr>
              <a:grpSpLocks/>
            </p:cNvGrpSpPr>
            <p:nvPr/>
          </p:nvGrpSpPr>
          <p:grpSpPr bwMode="auto">
            <a:xfrm>
              <a:off x="1605" y="1367"/>
              <a:ext cx="537" cy="504"/>
              <a:chOff x="169" y="1360"/>
              <a:chExt cx="537" cy="504"/>
            </a:xfrm>
          </p:grpSpPr>
          <p:sp>
            <p:nvSpPr>
              <p:cNvPr id="12363" name="Oval 57"/>
              <p:cNvSpPr>
                <a:spLocks noChangeArrowheads="1"/>
              </p:cNvSpPr>
              <p:nvPr/>
            </p:nvSpPr>
            <p:spPr bwMode="auto">
              <a:xfrm>
                <a:off x="169" y="1360"/>
                <a:ext cx="120" cy="120"/>
              </a:xfrm>
              <a:prstGeom prst="ellipse">
                <a:avLst/>
              </a:prstGeom>
              <a:solidFill>
                <a:srgbClr val="CC3300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64" name="Oval 58"/>
              <p:cNvSpPr>
                <a:spLocks noChangeArrowheads="1"/>
              </p:cNvSpPr>
              <p:nvPr/>
            </p:nvSpPr>
            <p:spPr bwMode="auto">
              <a:xfrm>
                <a:off x="265" y="1456"/>
                <a:ext cx="120" cy="120"/>
              </a:xfrm>
              <a:prstGeom prst="ellipse">
                <a:avLst/>
              </a:prstGeom>
              <a:solidFill>
                <a:srgbClr val="CC3300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65" name="Oval 59"/>
              <p:cNvSpPr>
                <a:spLocks noChangeArrowheads="1"/>
              </p:cNvSpPr>
              <p:nvPr/>
            </p:nvSpPr>
            <p:spPr bwMode="auto">
              <a:xfrm>
                <a:off x="361" y="1552"/>
                <a:ext cx="120" cy="120"/>
              </a:xfrm>
              <a:prstGeom prst="ellipse">
                <a:avLst/>
              </a:prstGeom>
              <a:solidFill>
                <a:srgbClr val="CC3300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66" name="Oval 60"/>
              <p:cNvSpPr>
                <a:spLocks noChangeArrowheads="1"/>
              </p:cNvSpPr>
              <p:nvPr/>
            </p:nvSpPr>
            <p:spPr bwMode="auto">
              <a:xfrm>
                <a:off x="457" y="1648"/>
                <a:ext cx="120" cy="120"/>
              </a:xfrm>
              <a:prstGeom prst="ellipse">
                <a:avLst/>
              </a:prstGeom>
              <a:solidFill>
                <a:srgbClr val="CC3300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67" name="Oval 61"/>
              <p:cNvSpPr>
                <a:spLocks noChangeArrowheads="1"/>
              </p:cNvSpPr>
              <p:nvPr/>
            </p:nvSpPr>
            <p:spPr bwMode="auto">
              <a:xfrm>
                <a:off x="553" y="1744"/>
                <a:ext cx="120" cy="120"/>
              </a:xfrm>
              <a:prstGeom prst="ellipse">
                <a:avLst/>
              </a:prstGeom>
              <a:solidFill>
                <a:srgbClr val="CC3300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68" name="Oval 62"/>
              <p:cNvSpPr>
                <a:spLocks noChangeArrowheads="1"/>
              </p:cNvSpPr>
              <p:nvPr/>
            </p:nvSpPr>
            <p:spPr bwMode="auto">
              <a:xfrm>
                <a:off x="368" y="1360"/>
                <a:ext cx="120" cy="120"/>
              </a:xfrm>
              <a:prstGeom prst="ellipse">
                <a:avLst/>
              </a:prstGeom>
              <a:solidFill>
                <a:srgbClr val="CC3300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69" name="Oval 63"/>
              <p:cNvSpPr>
                <a:spLocks noChangeArrowheads="1"/>
              </p:cNvSpPr>
              <p:nvPr/>
            </p:nvSpPr>
            <p:spPr bwMode="auto">
              <a:xfrm flipH="1">
                <a:off x="464" y="1456"/>
                <a:ext cx="120" cy="120"/>
              </a:xfrm>
              <a:prstGeom prst="ellipse">
                <a:avLst/>
              </a:prstGeom>
              <a:solidFill>
                <a:srgbClr val="CC3300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70" name="Oval 64"/>
              <p:cNvSpPr>
                <a:spLocks noChangeArrowheads="1"/>
              </p:cNvSpPr>
              <p:nvPr/>
            </p:nvSpPr>
            <p:spPr bwMode="auto">
              <a:xfrm>
                <a:off x="560" y="1552"/>
                <a:ext cx="120" cy="120"/>
              </a:xfrm>
              <a:prstGeom prst="ellipse">
                <a:avLst/>
              </a:prstGeom>
              <a:solidFill>
                <a:srgbClr val="CC3300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71" name="Oval 65"/>
              <p:cNvSpPr>
                <a:spLocks noChangeArrowheads="1"/>
              </p:cNvSpPr>
              <p:nvPr/>
            </p:nvSpPr>
            <p:spPr bwMode="auto">
              <a:xfrm>
                <a:off x="586" y="1360"/>
                <a:ext cx="120" cy="120"/>
              </a:xfrm>
              <a:prstGeom prst="ellipse">
                <a:avLst/>
              </a:prstGeom>
              <a:solidFill>
                <a:srgbClr val="CC3300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302" name="Group 66"/>
          <p:cNvGrpSpPr>
            <a:grpSpLocks/>
          </p:cNvGrpSpPr>
          <p:nvPr/>
        </p:nvGrpSpPr>
        <p:grpSpPr bwMode="auto">
          <a:xfrm>
            <a:off x="7389813" y="2108200"/>
            <a:ext cx="623887" cy="523875"/>
            <a:chOff x="4728" y="2192"/>
            <a:chExt cx="393" cy="330"/>
          </a:xfrm>
        </p:grpSpPr>
        <p:sp>
          <p:nvSpPr>
            <p:cNvPr id="12330" name="Oval 67"/>
            <p:cNvSpPr>
              <a:spLocks noChangeArrowheads="1"/>
            </p:cNvSpPr>
            <p:nvPr/>
          </p:nvSpPr>
          <p:spPr bwMode="auto">
            <a:xfrm>
              <a:off x="4827" y="2264"/>
              <a:ext cx="258" cy="258"/>
            </a:xfrm>
            <a:prstGeom prst="ellipse">
              <a:avLst/>
            </a:prstGeom>
            <a:solidFill>
              <a:srgbClr val="009900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31" name="Oval 68"/>
            <p:cNvSpPr>
              <a:spLocks noChangeArrowheads="1"/>
            </p:cNvSpPr>
            <p:nvPr/>
          </p:nvSpPr>
          <p:spPr bwMode="auto">
            <a:xfrm>
              <a:off x="4728" y="2255"/>
              <a:ext cx="138" cy="138"/>
            </a:xfrm>
            <a:prstGeom prst="ellipse">
              <a:avLst/>
            </a:prstGeom>
            <a:solidFill>
              <a:srgbClr val="3366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32" name="Oval 69"/>
            <p:cNvSpPr>
              <a:spLocks noChangeArrowheads="1"/>
            </p:cNvSpPr>
            <p:nvPr/>
          </p:nvSpPr>
          <p:spPr bwMode="auto">
            <a:xfrm>
              <a:off x="4983" y="2192"/>
              <a:ext cx="138" cy="138"/>
            </a:xfrm>
            <a:prstGeom prst="ellipse">
              <a:avLst/>
            </a:prstGeom>
            <a:solidFill>
              <a:srgbClr val="3366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303" name="Group 70"/>
          <p:cNvGrpSpPr>
            <a:grpSpLocks/>
          </p:cNvGrpSpPr>
          <p:nvPr/>
        </p:nvGrpSpPr>
        <p:grpSpPr bwMode="auto">
          <a:xfrm rot="-2311714">
            <a:off x="7000875" y="2690813"/>
            <a:ext cx="623888" cy="523875"/>
            <a:chOff x="4728" y="2192"/>
            <a:chExt cx="393" cy="330"/>
          </a:xfrm>
        </p:grpSpPr>
        <p:sp>
          <p:nvSpPr>
            <p:cNvPr id="12327" name="Oval 71"/>
            <p:cNvSpPr>
              <a:spLocks noChangeArrowheads="1"/>
            </p:cNvSpPr>
            <p:nvPr/>
          </p:nvSpPr>
          <p:spPr bwMode="auto">
            <a:xfrm>
              <a:off x="4827" y="2264"/>
              <a:ext cx="258" cy="258"/>
            </a:xfrm>
            <a:prstGeom prst="ellipse">
              <a:avLst/>
            </a:prstGeom>
            <a:solidFill>
              <a:srgbClr val="009900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28" name="Oval 72"/>
            <p:cNvSpPr>
              <a:spLocks noChangeArrowheads="1"/>
            </p:cNvSpPr>
            <p:nvPr/>
          </p:nvSpPr>
          <p:spPr bwMode="auto">
            <a:xfrm>
              <a:off x="4728" y="2255"/>
              <a:ext cx="138" cy="138"/>
            </a:xfrm>
            <a:prstGeom prst="ellipse">
              <a:avLst/>
            </a:prstGeom>
            <a:solidFill>
              <a:srgbClr val="3366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29" name="Oval 73"/>
            <p:cNvSpPr>
              <a:spLocks noChangeArrowheads="1"/>
            </p:cNvSpPr>
            <p:nvPr/>
          </p:nvSpPr>
          <p:spPr bwMode="auto">
            <a:xfrm>
              <a:off x="4983" y="2192"/>
              <a:ext cx="138" cy="138"/>
            </a:xfrm>
            <a:prstGeom prst="ellipse">
              <a:avLst/>
            </a:prstGeom>
            <a:solidFill>
              <a:srgbClr val="3366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304" name="Group 74"/>
          <p:cNvGrpSpPr>
            <a:grpSpLocks/>
          </p:cNvGrpSpPr>
          <p:nvPr/>
        </p:nvGrpSpPr>
        <p:grpSpPr bwMode="auto">
          <a:xfrm rot="8135589">
            <a:off x="7694613" y="2927350"/>
            <a:ext cx="623887" cy="523875"/>
            <a:chOff x="4728" y="2192"/>
            <a:chExt cx="393" cy="330"/>
          </a:xfrm>
        </p:grpSpPr>
        <p:sp>
          <p:nvSpPr>
            <p:cNvPr id="12324" name="Oval 75"/>
            <p:cNvSpPr>
              <a:spLocks noChangeArrowheads="1"/>
            </p:cNvSpPr>
            <p:nvPr/>
          </p:nvSpPr>
          <p:spPr bwMode="auto">
            <a:xfrm>
              <a:off x="4827" y="2264"/>
              <a:ext cx="258" cy="258"/>
            </a:xfrm>
            <a:prstGeom prst="ellipse">
              <a:avLst/>
            </a:prstGeom>
            <a:solidFill>
              <a:srgbClr val="009900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25" name="Oval 76"/>
            <p:cNvSpPr>
              <a:spLocks noChangeArrowheads="1"/>
            </p:cNvSpPr>
            <p:nvPr/>
          </p:nvSpPr>
          <p:spPr bwMode="auto">
            <a:xfrm>
              <a:off x="4728" y="2255"/>
              <a:ext cx="138" cy="138"/>
            </a:xfrm>
            <a:prstGeom prst="ellipse">
              <a:avLst/>
            </a:prstGeom>
            <a:solidFill>
              <a:srgbClr val="3366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26" name="Oval 77"/>
            <p:cNvSpPr>
              <a:spLocks noChangeArrowheads="1"/>
            </p:cNvSpPr>
            <p:nvPr/>
          </p:nvSpPr>
          <p:spPr bwMode="auto">
            <a:xfrm>
              <a:off x="4983" y="2192"/>
              <a:ext cx="138" cy="138"/>
            </a:xfrm>
            <a:prstGeom prst="ellipse">
              <a:avLst/>
            </a:prstGeom>
            <a:solidFill>
              <a:srgbClr val="3366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305" name="Group 78"/>
          <p:cNvGrpSpPr>
            <a:grpSpLocks/>
          </p:cNvGrpSpPr>
          <p:nvPr/>
        </p:nvGrpSpPr>
        <p:grpSpPr bwMode="auto">
          <a:xfrm rot="-7019521">
            <a:off x="6892132" y="3320256"/>
            <a:ext cx="623888" cy="523875"/>
            <a:chOff x="4728" y="2192"/>
            <a:chExt cx="393" cy="330"/>
          </a:xfrm>
        </p:grpSpPr>
        <p:sp>
          <p:nvSpPr>
            <p:cNvPr id="12321" name="Oval 79"/>
            <p:cNvSpPr>
              <a:spLocks noChangeArrowheads="1"/>
            </p:cNvSpPr>
            <p:nvPr/>
          </p:nvSpPr>
          <p:spPr bwMode="auto">
            <a:xfrm>
              <a:off x="4827" y="2264"/>
              <a:ext cx="258" cy="258"/>
            </a:xfrm>
            <a:prstGeom prst="ellipse">
              <a:avLst/>
            </a:prstGeom>
            <a:solidFill>
              <a:srgbClr val="009900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22" name="Oval 80"/>
            <p:cNvSpPr>
              <a:spLocks noChangeArrowheads="1"/>
            </p:cNvSpPr>
            <p:nvPr/>
          </p:nvSpPr>
          <p:spPr bwMode="auto">
            <a:xfrm>
              <a:off x="4728" y="2255"/>
              <a:ext cx="138" cy="138"/>
            </a:xfrm>
            <a:prstGeom prst="ellipse">
              <a:avLst/>
            </a:prstGeom>
            <a:solidFill>
              <a:srgbClr val="3366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23" name="Oval 81"/>
            <p:cNvSpPr>
              <a:spLocks noChangeArrowheads="1"/>
            </p:cNvSpPr>
            <p:nvPr/>
          </p:nvSpPr>
          <p:spPr bwMode="auto">
            <a:xfrm>
              <a:off x="4983" y="2192"/>
              <a:ext cx="138" cy="138"/>
            </a:xfrm>
            <a:prstGeom prst="ellipse">
              <a:avLst/>
            </a:prstGeom>
            <a:solidFill>
              <a:srgbClr val="3366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306" name="Group 82"/>
          <p:cNvGrpSpPr>
            <a:grpSpLocks/>
          </p:cNvGrpSpPr>
          <p:nvPr/>
        </p:nvGrpSpPr>
        <p:grpSpPr bwMode="auto">
          <a:xfrm rot="4512849">
            <a:off x="8095457" y="2291556"/>
            <a:ext cx="623888" cy="523875"/>
            <a:chOff x="4728" y="2192"/>
            <a:chExt cx="393" cy="330"/>
          </a:xfrm>
        </p:grpSpPr>
        <p:sp>
          <p:nvSpPr>
            <p:cNvPr id="12318" name="Oval 83"/>
            <p:cNvSpPr>
              <a:spLocks noChangeArrowheads="1"/>
            </p:cNvSpPr>
            <p:nvPr/>
          </p:nvSpPr>
          <p:spPr bwMode="auto">
            <a:xfrm>
              <a:off x="4827" y="2264"/>
              <a:ext cx="258" cy="258"/>
            </a:xfrm>
            <a:prstGeom prst="ellipse">
              <a:avLst/>
            </a:prstGeom>
            <a:solidFill>
              <a:srgbClr val="009900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19" name="Oval 84"/>
            <p:cNvSpPr>
              <a:spLocks noChangeArrowheads="1"/>
            </p:cNvSpPr>
            <p:nvPr/>
          </p:nvSpPr>
          <p:spPr bwMode="auto">
            <a:xfrm>
              <a:off x="4728" y="2255"/>
              <a:ext cx="138" cy="138"/>
            </a:xfrm>
            <a:prstGeom prst="ellipse">
              <a:avLst/>
            </a:prstGeom>
            <a:solidFill>
              <a:srgbClr val="3366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20" name="Oval 85"/>
            <p:cNvSpPr>
              <a:spLocks noChangeArrowheads="1"/>
            </p:cNvSpPr>
            <p:nvPr/>
          </p:nvSpPr>
          <p:spPr bwMode="auto">
            <a:xfrm>
              <a:off x="4983" y="2192"/>
              <a:ext cx="138" cy="138"/>
            </a:xfrm>
            <a:prstGeom prst="ellipse">
              <a:avLst/>
            </a:prstGeom>
            <a:solidFill>
              <a:srgbClr val="3366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307" name="Group 86"/>
          <p:cNvGrpSpPr>
            <a:grpSpLocks/>
          </p:cNvGrpSpPr>
          <p:nvPr/>
        </p:nvGrpSpPr>
        <p:grpSpPr bwMode="auto">
          <a:xfrm rot="2137793">
            <a:off x="5818188" y="3321050"/>
            <a:ext cx="623887" cy="523875"/>
            <a:chOff x="4728" y="2192"/>
            <a:chExt cx="393" cy="330"/>
          </a:xfrm>
        </p:grpSpPr>
        <p:sp>
          <p:nvSpPr>
            <p:cNvPr id="12315" name="Oval 87"/>
            <p:cNvSpPr>
              <a:spLocks noChangeArrowheads="1"/>
            </p:cNvSpPr>
            <p:nvPr/>
          </p:nvSpPr>
          <p:spPr bwMode="auto">
            <a:xfrm>
              <a:off x="4827" y="2264"/>
              <a:ext cx="258" cy="258"/>
            </a:xfrm>
            <a:prstGeom prst="ellipse">
              <a:avLst/>
            </a:prstGeom>
            <a:solidFill>
              <a:srgbClr val="009900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16" name="Oval 88"/>
            <p:cNvSpPr>
              <a:spLocks noChangeArrowheads="1"/>
            </p:cNvSpPr>
            <p:nvPr/>
          </p:nvSpPr>
          <p:spPr bwMode="auto">
            <a:xfrm>
              <a:off x="4728" y="2255"/>
              <a:ext cx="138" cy="138"/>
            </a:xfrm>
            <a:prstGeom prst="ellipse">
              <a:avLst/>
            </a:prstGeom>
            <a:solidFill>
              <a:srgbClr val="3366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17" name="Oval 89"/>
            <p:cNvSpPr>
              <a:spLocks noChangeArrowheads="1"/>
            </p:cNvSpPr>
            <p:nvPr/>
          </p:nvSpPr>
          <p:spPr bwMode="auto">
            <a:xfrm>
              <a:off x="4983" y="2192"/>
              <a:ext cx="138" cy="138"/>
            </a:xfrm>
            <a:prstGeom prst="ellipse">
              <a:avLst/>
            </a:prstGeom>
            <a:solidFill>
              <a:srgbClr val="3366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308" name="Group 90"/>
          <p:cNvGrpSpPr>
            <a:grpSpLocks/>
          </p:cNvGrpSpPr>
          <p:nvPr/>
        </p:nvGrpSpPr>
        <p:grpSpPr bwMode="auto">
          <a:xfrm rot="-4590736">
            <a:off x="6214269" y="2626519"/>
            <a:ext cx="623887" cy="523875"/>
            <a:chOff x="4728" y="2192"/>
            <a:chExt cx="393" cy="330"/>
          </a:xfrm>
        </p:grpSpPr>
        <p:sp>
          <p:nvSpPr>
            <p:cNvPr id="12312" name="Oval 91"/>
            <p:cNvSpPr>
              <a:spLocks noChangeArrowheads="1"/>
            </p:cNvSpPr>
            <p:nvPr/>
          </p:nvSpPr>
          <p:spPr bwMode="auto">
            <a:xfrm>
              <a:off x="4827" y="2264"/>
              <a:ext cx="258" cy="258"/>
            </a:xfrm>
            <a:prstGeom prst="ellipse">
              <a:avLst/>
            </a:prstGeom>
            <a:solidFill>
              <a:srgbClr val="009900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13" name="Oval 92"/>
            <p:cNvSpPr>
              <a:spLocks noChangeArrowheads="1"/>
            </p:cNvSpPr>
            <p:nvPr/>
          </p:nvSpPr>
          <p:spPr bwMode="auto">
            <a:xfrm>
              <a:off x="4728" y="2255"/>
              <a:ext cx="138" cy="138"/>
            </a:xfrm>
            <a:prstGeom prst="ellipse">
              <a:avLst/>
            </a:prstGeom>
            <a:solidFill>
              <a:srgbClr val="3366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14" name="Oval 93"/>
            <p:cNvSpPr>
              <a:spLocks noChangeArrowheads="1"/>
            </p:cNvSpPr>
            <p:nvPr/>
          </p:nvSpPr>
          <p:spPr bwMode="auto">
            <a:xfrm>
              <a:off x="4983" y="2192"/>
              <a:ext cx="138" cy="138"/>
            </a:xfrm>
            <a:prstGeom prst="ellipse">
              <a:avLst/>
            </a:prstGeom>
            <a:solidFill>
              <a:srgbClr val="3366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12309" name="Picture 96" descr="wwi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5688" y="4787900"/>
            <a:ext cx="267652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10" name="Picture 97" descr="j04356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7213" y="139700"/>
            <a:ext cx="815975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11" name="Picture 98" descr="j04240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5013" y="106363"/>
            <a:ext cx="95885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290888" y="96838"/>
            <a:ext cx="3340100" cy="579437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3200"/>
              <a:t>States of Matter 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210050" y="609600"/>
            <a:ext cx="1487488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/>
              <a:t>LIQUID 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212850" y="609600"/>
            <a:ext cx="1368425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/>
              <a:t>SOLID 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6935788" y="609600"/>
            <a:ext cx="1052512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/>
              <a:t>GAS </a:t>
            </a:r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411163" y="1089025"/>
            <a:ext cx="3228975" cy="1973263"/>
            <a:chOff x="259" y="1244"/>
            <a:chExt cx="2034" cy="1243"/>
          </a:xfrm>
        </p:grpSpPr>
        <p:grpSp>
          <p:nvGrpSpPr>
            <p:cNvPr id="13363" name="Group 7"/>
            <p:cNvGrpSpPr>
              <a:grpSpLocks/>
            </p:cNvGrpSpPr>
            <p:nvPr/>
          </p:nvGrpSpPr>
          <p:grpSpPr bwMode="auto">
            <a:xfrm>
              <a:off x="259" y="1696"/>
              <a:ext cx="904" cy="339"/>
              <a:chOff x="1800" y="3780"/>
              <a:chExt cx="1440" cy="540"/>
            </a:xfrm>
          </p:grpSpPr>
          <p:sp>
            <p:nvSpPr>
              <p:cNvPr id="13406" name="Oval 8"/>
              <p:cNvSpPr>
                <a:spLocks noChangeArrowheads="1"/>
              </p:cNvSpPr>
              <p:nvPr/>
            </p:nvSpPr>
            <p:spPr bwMode="auto">
              <a:xfrm>
                <a:off x="2250" y="3870"/>
                <a:ext cx="180" cy="180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7" name="Text Box 9"/>
              <p:cNvSpPr txBox="1">
                <a:spLocks noChangeArrowheads="1"/>
              </p:cNvSpPr>
              <p:nvPr/>
            </p:nvSpPr>
            <p:spPr bwMode="auto">
              <a:xfrm>
                <a:off x="1800" y="3780"/>
                <a:ext cx="144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sz="2000" b="0">
                    <a:solidFill>
                      <a:schemeClr val="tx1"/>
                    </a:solidFill>
                  </a:rPr>
                  <a:t>( (     ) )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364" name="Group 10"/>
            <p:cNvGrpSpPr>
              <a:grpSpLocks/>
            </p:cNvGrpSpPr>
            <p:nvPr/>
          </p:nvGrpSpPr>
          <p:grpSpPr bwMode="auto">
            <a:xfrm>
              <a:off x="259" y="1922"/>
              <a:ext cx="904" cy="339"/>
              <a:chOff x="1800" y="3780"/>
              <a:chExt cx="1440" cy="540"/>
            </a:xfrm>
          </p:grpSpPr>
          <p:sp>
            <p:nvSpPr>
              <p:cNvPr id="13404" name="Oval 11"/>
              <p:cNvSpPr>
                <a:spLocks noChangeArrowheads="1"/>
              </p:cNvSpPr>
              <p:nvPr/>
            </p:nvSpPr>
            <p:spPr bwMode="auto">
              <a:xfrm>
                <a:off x="2250" y="3870"/>
                <a:ext cx="180" cy="180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5" name="Text Box 12"/>
              <p:cNvSpPr txBox="1">
                <a:spLocks noChangeArrowheads="1"/>
              </p:cNvSpPr>
              <p:nvPr/>
            </p:nvSpPr>
            <p:spPr bwMode="auto">
              <a:xfrm>
                <a:off x="1800" y="3780"/>
                <a:ext cx="144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sz="2000" b="0">
                    <a:solidFill>
                      <a:schemeClr val="tx1"/>
                    </a:solidFill>
                  </a:rPr>
                  <a:t>( (     ) )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365" name="Group 13"/>
            <p:cNvGrpSpPr>
              <a:grpSpLocks/>
            </p:cNvGrpSpPr>
            <p:nvPr/>
          </p:nvGrpSpPr>
          <p:grpSpPr bwMode="auto">
            <a:xfrm>
              <a:off x="259" y="1470"/>
              <a:ext cx="904" cy="339"/>
              <a:chOff x="1800" y="3780"/>
              <a:chExt cx="1440" cy="540"/>
            </a:xfrm>
          </p:grpSpPr>
          <p:sp>
            <p:nvSpPr>
              <p:cNvPr id="13402" name="Oval 14"/>
              <p:cNvSpPr>
                <a:spLocks noChangeArrowheads="1"/>
              </p:cNvSpPr>
              <p:nvPr/>
            </p:nvSpPr>
            <p:spPr bwMode="auto">
              <a:xfrm>
                <a:off x="2250" y="3870"/>
                <a:ext cx="180" cy="180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3" name="Text Box 15"/>
              <p:cNvSpPr txBox="1">
                <a:spLocks noChangeArrowheads="1"/>
              </p:cNvSpPr>
              <p:nvPr/>
            </p:nvSpPr>
            <p:spPr bwMode="auto">
              <a:xfrm>
                <a:off x="1800" y="3780"/>
                <a:ext cx="144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sz="2000" b="0">
                    <a:solidFill>
                      <a:schemeClr val="tx1"/>
                    </a:solidFill>
                  </a:rPr>
                  <a:t>( (     ) )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366" name="Group 16"/>
            <p:cNvGrpSpPr>
              <a:grpSpLocks/>
            </p:cNvGrpSpPr>
            <p:nvPr/>
          </p:nvGrpSpPr>
          <p:grpSpPr bwMode="auto">
            <a:xfrm>
              <a:off x="259" y="1244"/>
              <a:ext cx="904" cy="339"/>
              <a:chOff x="1800" y="3780"/>
              <a:chExt cx="1440" cy="540"/>
            </a:xfrm>
          </p:grpSpPr>
          <p:sp>
            <p:nvSpPr>
              <p:cNvPr id="13400" name="Oval 17"/>
              <p:cNvSpPr>
                <a:spLocks noChangeArrowheads="1"/>
              </p:cNvSpPr>
              <p:nvPr/>
            </p:nvSpPr>
            <p:spPr bwMode="auto">
              <a:xfrm>
                <a:off x="2250" y="3870"/>
                <a:ext cx="180" cy="180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1" name="Text Box 18"/>
              <p:cNvSpPr txBox="1">
                <a:spLocks noChangeArrowheads="1"/>
              </p:cNvSpPr>
              <p:nvPr/>
            </p:nvSpPr>
            <p:spPr bwMode="auto">
              <a:xfrm>
                <a:off x="1800" y="3780"/>
                <a:ext cx="144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sz="2000" b="0">
                    <a:solidFill>
                      <a:schemeClr val="tx1"/>
                    </a:solidFill>
                  </a:rPr>
                  <a:t>( (     ) )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367" name="Group 19"/>
            <p:cNvGrpSpPr>
              <a:grpSpLocks/>
            </p:cNvGrpSpPr>
            <p:nvPr/>
          </p:nvGrpSpPr>
          <p:grpSpPr bwMode="auto">
            <a:xfrm>
              <a:off x="259" y="2148"/>
              <a:ext cx="904" cy="339"/>
              <a:chOff x="1800" y="3780"/>
              <a:chExt cx="1440" cy="540"/>
            </a:xfrm>
          </p:grpSpPr>
          <p:sp>
            <p:nvSpPr>
              <p:cNvPr id="13398" name="Oval 20"/>
              <p:cNvSpPr>
                <a:spLocks noChangeArrowheads="1"/>
              </p:cNvSpPr>
              <p:nvPr/>
            </p:nvSpPr>
            <p:spPr bwMode="auto">
              <a:xfrm>
                <a:off x="2250" y="3870"/>
                <a:ext cx="180" cy="180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9" name="Text Box 21"/>
              <p:cNvSpPr txBox="1">
                <a:spLocks noChangeArrowheads="1"/>
              </p:cNvSpPr>
              <p:nvPr/>
            </p:nvSpPr>
            <p:spPr bwMode="auto">
              <a:xfrm>
                <a:off x="1800" y="3780"/>
                <a:ext cx="144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sz="2000" b="0">
                    <a:solidFill>
                      <a:schemeClr val="tx1"/>
                    </a:solidFill>
                  </a:rPr>
                  <a:t>( (     ) )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368" name="Group 22"/>
            <p:cNvGrpSpPr>
              <a:grpSpLocks/>
            </p:cNvGrpSpPr>
            <p:nvPr/>
          </p:nvGrpSpPr>
          <p:grpSpPr bwMode="auto">
            <a:xfrm>
              <a:off x="824" y="1696"/>
              <a:ext cx="904" cy="339"/>
              <a:chOff x="1800" y="3780"/>
              <a:chExt cx="1440" cy="540"/>
            </a:xfrm>
          </p:grpSpPr>
          <p:sp>
            <p:nvSpPr>
              <p:cNvPr id="13396" name="Oval 23"/>
              <p:cNvSpPr>
                <a:spLocks noChangeArrowheads="1"/>
              </p:cNvSpPr>
              <p:nvPr/>
            </p:nvSpPr>
            <p:spPr bwMode="auto">
              <a:xfrm>
                <a:off x="2250" y="3870"/>
                <a:ext cx="180" cy="180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7" name="Text Box 24"/>
              <p:cNvSpPr txBox="1">
                <a:spLocks noChangeArrowheads="1"/>
              </p:cNvSpPr>
              <p:nvPr/>
            </p:nvSpPr>
            <p:spPr bwMode="auto">
              <a:xfrm>
                <a:off x="1800" y="3780"/>
                <a:ext cx="144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sz="2000" b="0">
                    <a:solidFill>
                      <a:schemeClr val="tx1"/>
                    </a:solidFill>
                  </a:rPr>
                  <a:t>( (     ) )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369" name="Group 25"/>
            <p:cNvGrpSpPr>
              <a:grpSpLocks/>
            </p:cNvGrpSpPr>
            <p:nvPr/>
          </p:nvGrpSpPr>
          <p:grpSpPr bwMode="auto">
            <a:xfrm>
              <a:off x="824" y="1922"/>
              <a:ext cx="904" cy="339"/>
              <a:chOff x="1800" y="3780"/>
              <a:chExt cx="1440" cy="540"/>
            </a:xfrm>
          </p:grpSpPr>
          <p:sp>
            <p:nvSpPr>
              <p:cNvPr id="13394" name="Oval 26"/>
              <p:cNvSpPr>
                <a:spLocks noChangeArrowheads="1"/>
              </p:cNvSpPr>
              <p:nvPr/>
            </p:nvSpPr>
            <p:spPr bwMode="auto">
              <a:xfrm>
                <a:off x="2250" y="3870"/>
                <a:ext cx="180" cy="180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5" name="Text Box 27"/>
              <p:cNvSpPr txBox="1">
                <a:spLocks noChangeArrowheads="1"/>
              </p:cNvSpPr>
              <p:nvPr/>
            </p:nvSpPr>
            <p:spPr bwMode="auto">
              <a:xfrm>
                <a:off x="1800" y="3780"/>
                <a:ext cx="144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sz="2000" b="0">
                    <a:solidFill>
                      <a:schemeClr val="tx1"/>
                    </a:solidFill>
                  </a:rPr>
                  <a:t>( (     ) )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370" name="Group 28"/>
            <p:cNvGrpSpPr>
              <a:grpSpLocks/>
            </p:cNvGrpSpPr>
            <p:nvPr/>
          </p:nvGrpSpPr>
          <p:grpSpPr bwMode="auto">
            <a:xfrm>
              <a:off x="824" y="1470"/>
              <a:ext cx="904" cy="339"/>
              <a:chOff x="1800" y="3780"/>
              <a:chExt cx="1440" cy="540"/>
            </a:xfrm>
          </p:grpSpPr>
          <p:sp>
            <p:nvSpPr>
              <p:cNvPr id="13392" name="Oval 29"/>
              <p:cNvSpPr>
                <a:spLocks noChangeArrowheads="1"/>
              </p:cNvSpPr>
              <p:nvPr/>
            </p:nvSpPr>
            <p:spPr bwMode="auto">
              <a:xfrm>
                <a:off x="2250" y="3870"/>
                <a:ext cx="180" cy="180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3" name="Text Box 30"/>
              <p:cNvSpPr txBox="1">
                <a:spLocks noChangeArrowheads="1"/>
              </p:cNvSpPr>
              <p:nvPr/>
            </p:nvSpPr>
            <p:spPr bwMode="auto">
              <a:xfrm>
                <a:off x="1800" y="3780"/>
                <a:ext cx="144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sz="2000" b="0">
                    <a:solidFill>
                      <a:schemeClr val="tx1"/>
                    </a:solidFill>
                  </a:rPr>
                  <a:t>( (     ) )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371" name="Group 31"/>
            <p:cNvGrpSpPr>
              <a:grpSpLocks/>
            </p:cNvGrpSpPr>
            <p:nvPr/>
          </p:nvGrpSpPr>
          <p:grpSpPr bwMode="auto">
            <a:xfrm>
              <a:off x="824" y="1244"/>
              <a:ext cx="904" cy="339"/>
              <a:chOff x="1800" y="3780"/>
              <a:chExt cx="1440" cy="540"/>
            </a:xfrm>
          </p:grpSpPr>
          <p:sp>
            <p:nvSpPr>
              <p:cNvPr id="13390" name="Oval 32"/>
              <p:cNvSpPr>
                <a:spLocks noChangeArrowheads="1"/>
              </p:cNvSpPr>
              <p:nvPr/>
            </p:nvSpPr>
            <p:spPr bwMode="auto">
              <a:xfrm>
                <a:off x="2250" y="3870"/>
                <a:ext cx="180" cy="180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1" name="Text Box 33"/>
              <p:cNvSpPr txBox="1">
                <a:spLocks noChangeArrowheads="1"/>
              </p:cNvSpPr>
              <p:nvPr/>
            </p:nvSpPr>
            <p:spPr bwMode="auto">
              <a:xfrm>
                <a:off x="1800" y="3780"/>
                <a:ext cx="144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sz="2000" b="0">
                    <a:solidFill>
                      <a:schemeClr val="tx1"/>
                    </a:solidFill>
                  </a:rPr>
                  <a:t>( (     ) )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372" name="Group 34"/>
            <p:cNvGrpSpPr>
              <a:grpSpLocks/>
            </p:cNvGrpSpPr>
            <p:nvPr/>
          </p:nvGrpSpPr>
          <p:grpSpPr bwMode="auto">
            <a:xfrm>
              <a:off x="824" y="2148"/>
              <a:ext cx="904" cy="339"/>
              <a:chOff x="1800" y="3780"/>
              <a:chExt cx="1440" cy="540"/>
            </a:xfrm>
          </p:grpSpPr>
          <p:sp>
            <p:nvSpPr>
              <p:cNvPr id="13388" name="Oval 35"/>
              <p:cNvSpPr>
                <a:spLocks noChangeArrowheads="1"/>
              </p:cNvSpPr>
              <p:nvPr/>
            </p:nvSpPr>
            <p:spPr bwMode="auto">
              <a:xfrm>
                <a:off x="2250" y="3870"/>
                <a:ext cx="180" cy="180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9" name="Text Box 36"/>
              <p:cNvSpPr txBox="1">
                <a:spLocks noChangeArrowheads="1"/>
              </p:cNvSpPr>
              <p:nvPr/>
            </p:nvSpPr>
            <p:spPr bwMode="auto">
              <a:xfrm>
                <a:off x="1800" y="3780"/>
                <a:ext cx="144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sz="2000" b="0">
                    <a:solidFill>
                      <a:schemeClr val="tx1"/>
                    </a:solidFill>
                  </a:rPr>
                  <a:t>( (     ) )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373" name="Group 37"/>
            <p:cNvGrpSpPr>
              <a:grpSpLocks/>
            </p:cNvGrpSpPr>
            <p:nvPr/>
          </p:nvGrpSpPr>
          <p:grpSpPr bwMode="auto">
            <a:xfrm>
              <a:off x="1389" y="1696"/>
              <a:ext cx="904" cy="339"/>
              <a:chOff x="1800" y="3780"/>
              <a:chExt cx="1440" cy="540"/>
            </a:xfrm>
          </p:grpSpPr>
          <p:sp>
            <p:nvSpPr>
              <p:cNvPr id="13386" name="Oval 38"/>
              <p:cNvSpPr>
                <a:spLocks noChangeArrowheads="1"/>
              </p:cNvSpPr>
              <p:nvPr/>
            </p:nvSpPr>
            <p:spPr bwMode="auto">
              <a:xfrm>
                <a:off x="2250" y="3870"/>
                <a:ext cx="180" cy="180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7" name="Text Box 39"/>
              <p:cNvSpPr txBox="1">
                <a:spLocks noChangeArrowheads="1"/>
              </p:cNvSpPr>
              <p:nvPr/>
            </p:nvSpPr>
            <p:spPr bwMode="auto">
              <a:xfrm>
                <a:off x="1800" y="3780"/>
                <a:ext cx="144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sz="2000" b="0">
                    <a:solidFill>
                      <a:schemeClr val="tx1"/>
                    </a:solidFill>
                  </a:rPr>
                  <a:t>( (     ) )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374" name="Group 40"/>
            <p:cNvGrpSpPr>
              <a:grpSpLocks/>
            </p:cNvGrpSpPr>
            <p:nvPr/>
          </p:nvGrpSpPr>
          <p:grpSpPr bwMode="auto">
            <a:xfrm>
              <a:off x="1389" y="1922"/>
              <a:ext cx="904" cy="339"/>
              <a:chOff x="1800" y="3780"/>
              <a:chExt cx="1440" cy="540"/>
            </a:xfrm>
          </p:grpSpPr>
          <p:sp>
            <p:nvSpPr>
              <p:cNvPr id="13384" name="Oval 41"/>
              <p:cNvSpPr>
                <a:spLocks noChangeArrowheads="1"/>
              </p:cNvSpPr>
              <p:nvPr/>
            </p:nvSpPr>
            <p:spPr bwMode="auto">
              <a:xfrm>
                <a:off x="2250" y="3870"/>
                <a:ext cx="180" cy="180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5" name="Text Box 42"/>
              <p:cNvSpPr txBox="1">
                <a:spLocks noChangeArrowheads="1"/>
              </p:cNvSpPr>
              <p:nvPr/>
            </p:nvSpPr>
            <p:spPr bwMode="auto">
              <a:xfrm>
                <a:off x="1800" y="3780"/>
                <a:ext cx="144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sz="2000" b="0">
                    <a:solidFill>
                      <a:schemeClr val="tx1"/>
                    </a:solidFill>
                  </a:rPr>
                  <a:t>( (     ) )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375" name="Group 43"/>
            <p:cNvGrpSpPr>
              <a:grpSpLocks/>
            </p:cNvGrpSpPr>
            <p:nvPr/>
          </p:nvGrpSpPr>
          <p:grpSpPr bwMode="auto">
            <a:xfrm>
              <a:off x="1389" y="1470"/>
              <a:ext cx="904" cy="339"/>
              <a:chOff x="1800" y="3780"/>
              <a:chExt cx="1440" cy="540"/>
            </a:xfrm>
          </p:grpSpPr>
          <p:sp>
            <p:nvSpPr>
              <p:cNvPr id="13382" name="Oval 44"/>
              <p:cNvSpPr>
                <a:spLocks noChangeArrowheads="1"/>
              </p:cNvSpPr>
              <p:nvPr/>
            </p:nvSpPr>
            <p:spPr bwMode="auto">
              <a:xfrm>
                <a:off x="2250" y="3870"/>
                <a:ext cx="180" cy="180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3" name="Text Box 45"/>
              <p:cNvSpPr txBox="1">
                <a:spLocks noChangeArrowheads="1"/>
              </p:cNvSpPr>
              <p:nvPr/>
            </p:nvSpPr>
            <p:spPr bwMode="auto">
              <a:xfrm>
                <a:off x="1800" y="3780"/>
                <a:ext cx="144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sz="2000" b="0">
                    <a:solidFill>
                      <a:schemeClr val="tx1"/>
                    </a:solidFill>
                  </a:rPr>
                  <a:t>( (     ) )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376" name="Group 46"/>
            <p:cNvGrpSpPr>
              <a:grpSpLocks/>
            </p:cNvGrpSpPr>
            <p:nvPr/>
          </p:nvGrpSpPr>
          <p:grpSpPr bwMode="auto">
            <a:xfrm>
              <a:off x="1389" y="1244"/>
              <a:ext cx="904" cy="339"/>
              <a:chOff x="1800" y="3780"/>
              <a:chExt cx="1440" cy="540"/>
            </a:xfrm>
          </p:grpSpPr>
          <p:sp>
            <p:nvSpPr>
              <p:cNvPr id="13380" name="Oval 47"/>
              <p:cNvSpPr>
                <a:spLocks noChangeArrowheads="1"/>
              </p:cNvSpPr>
              <p:nvPr/>
            </p:nvSpPr>
            <p:spPr bwMode="auto">
              <a:xfrm>
                <a:off x="2250" y="3870"/>
                <a:ext cx="180" cy="180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1" name="Text Box 48"/>
              <p:cNvSpPr txBox="1">
                <a:spLocks noChangeArrowheads="1"/>
              </p:cNvSpPr>
              <p:nvPr/>
            </p:nvSpPr>
            <p:spPr bwMode="auto">
              <a:xfrm>
                <a:off x="1800" y="3780"/>
                <a:ext cx="144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sz="2000" b="0">
                    <a:solidFill>
                      <a:schemeClr val="tx1"/>
                    </a:solidFill>
                  </a:rPr>
                  <a:t>( (     ) )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377" name="Group 49"/>
            <p:cNvGrpSpPr>
              <a:grpSpLocks/>
            </p:cNvGrpSpPr>
            <p:nvPr/>
          </p:nvGrpSpPr>
          <p:grpSpPr bwMode="auto">
            <a:xfrm>
              <a:off x="1389" y="2148"/>
              <a:ext cx="904" cy="339"/>
              <a:chOff x="1800" y="3780"/>
              <a:chExt cx="1440" cy="540"/>
            </a:xfrm>
          </p:grpSpPr>
          <p:sp>
            <p:nvSpPr>
              <p:cNvPr id="13378" name="Oval 50"/>
              <p:cNvSpPr>
                <a:spLocks noChangeArrowheads="1"/>
              </p:cNvSpPr>
              <p:nvPr/>
            </p:nvSpPr>
            <p:spPr bwMode="auto">
              <a:xfrm>
                <a:off x="2250" y="3870"/>
                <a:ext cx="180" cy="180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9" name="Text Box 51"/>
              <p:cNvSpPr txBox="1">
                <a:spLocks noChangeArrowheads="1"/>
              </p:cNvSpPr>
              <p:nvPr/>
            </p:nvSpPr>
            <p:spPr bwMode="auto">
              <a:xfrm>
                <a:off x="1800" y="3780"/>
                <a:ext cx="144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sz="2000" b="0">
                    <a:solidFill>
                      <a:schemeClr val="tx1"/>
                    </a:solidFill>
                  </a:rPr>
                  <a:t>( (     ) )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319" name="Group 52"/>
          <p:cNvGrpSpPr>
            <a:grpSpLocks/>
          </p:cNvGrpSpPr>
          <p:nvPr/>
        </p:nvGrpSpPr>
        <p:grpSpPr bwMode="auto">
          <a:xfrm>
            <a:off x="4048125" y="1254125"/>
            <a:ext cx="2695575" cy="1568450"/>
            <a:chOff x="2550" y="1249"/>
            <a:chExt cx="1698" cy="988"/>
          </a:xfrm>
        </p:grpSpPr>
        <p:sp>
          <p:nvSpPr>
            <p:cNvPr id="13336" name="Oval 53"/>
            <p:cNvSpPr>
              <a:spLocks noChangeArrowheads="1"/>
            </p:cNvSpPr>
            <p:nvPr/>
          </p:nvSpPr>
          <p:spPr bwMode="auto">
            <a:xfrm>
              <a:off x="2990" y="1927"/>
              <a:ext cx="113" cy="11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Oval 54"/>
            <p:cNvSpPr>
              <a:spLocks noChangeArrowheads="1"/>
            </p:cNvSpPr>
            <p:nvPr/>
          </p:nvSpPr>
          <p:spPr bwMode="auto">
            <a:xfrm>
              <a:off x="4135" y="1701"/>
              <a:ext cx="113" cy="11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Oval 55"/>
            <p:cNvSpPr>
              <a:spLocks noChangeArrowheads="1"/>
            </p:cNvSpPr>
            <p:nvPr/>
          </p:nvSpPr>
          <p:spPr bwMode="auto">
            <a:xfrm>
              <a:off x="3329" y="1814"/>
              <a:ext cx="113" cy="11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9" name="Oval 56"/>
            <p:cNvSpPr>
              <a:spLocks noChangeArrowheads="1"/>
            </p:cNvSpPr>
            <p:nvPr/>
          </p:nvSpPr>
          <p:spPr bwMode="auto">
            <a:xfrm>
              <a:off x="3140" y="1701"/>
              <a:ext cx="113" cy="11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Oval 57"/>
            <p:cNvSpPr>
              <a:spLocks noChangeArrowheads="1"/>
            </p:cNvSpPr>
            <p:nvPr/>
          </p:nvSpPr>
          <p:spPr bwMode="auto">
            <a:xfrm>
              <a:off x="3329" y="1588"/>
              <a:ext cx="113" cy="11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Oval 58"/>
            <p:cNvSpPr>
              <a:spLocks noChangeArrowheads="1"/>
            </p:cNvSpPr>
            <p:nvPr/>
          </p:nvSpPr>
          <p:spPr bwMode="auto">
            <a:xfrm>
              <a:off x="2876" y="1701"/>
              <a:ext cx="114" cy="11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Oval 59"/>
            <p:cNvSpPr>
              <a:spLocks noChangeArrowheads="1"/>
            </p:cNvSpPr>
            <p:nvPr/>
          </p:nvSpPr>
          <p:spPr bwMode="auto">
            <a:xfrm>
              <a:off x="3140" y="1475"/>
              <a:ext cx="113" cy="11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3" name="Oval 60"/>
            <p:cNvSpPr>
              <a:spLocks noChangeArrowheads="1"/>
            </p:cNvSpPr>
            <p:nvPr/>
          </p:nvSpPr>
          <p:spPr bwMode="auto">
            <a:xfrm>
              <a:off x="2876" y="1475"/>
              <a:ext cx="114" cy="11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4" name="Oval 61"/>
            <p:cNvSpPr>
              <a:spLocks noChangeArrowheads="1"/>
            </p:cNvSpPr>
            <p:nvPr/>
          </p:nvSpPr>
          <p:spPr bwMode="auto">
            <a:xfrm>
              <a:off x="3216" y="2040"/>
              <a:ext cx="113" cy="11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Oval 62"/>
            <p:cNvSpPr>
              <a:spLocks noChangeArrowheads="1"/>
            </p:cNvSpPr>
            <p:nvPr/>
          </p:nvSpPr>
          <p:spPr bwMode="auto">
            <a:xfrm>
              <a:off x="3442" y="2040"/>
              <a:ext cx="113" cy="11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6" name="Oval 63"/>
            <p:cNvSpPr>
              <a:spLocks noChangeArrowheads="1"/>
            </p:cNvSpPr>
            <p:nvPr/>
          </p:nvSpPr>
          <p:spPr bwMode="auto">
            <a:xfrm>
              <a:off x="2763" y="2078"/>
              <a:ext cx="113" cy="11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Oval 64"/>
            <p:cNvSpPr>
              <a:spLocks noChangeArrowheads="1"/>
            </p:cNvSpPr>
            <p:nvPr/>
          </p:nvSpPr>
          <p:spPr bwMode="auto">
            <a:xfrm>
              <a:off x="2650" y="1814"/>
              <a:ext cx="113" cy="11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Oval 65"/>
            <p:cNvSpPr>
              <a:spLocks noChangeArrowheads="1"/>
            </p:cNvSpPr>
            <p:nvPr/>
          </p:nvSpPr>
          <p:spPr bwMode="auto">
            <a:xfrm>
              <a:off x="2990" y="1249"/>
              <a:ext cx="113" cy="11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9" name="Oval 66"/>
            <p:cNvSpPr>
              <a:spLocks noChangeArrowheads="1"/>
            </p:cNvSpPr>
            <p:nvPr/>
          </p:nvSpPr>
          <p:spPr bwMode="auto">
            <a:xfrm>
              <a:off x="3329" y="1362"/>
              <a:ext cx="113" cy="11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0" name="Freeform 67"/>
            <p:cNvSpPr>
              <a:spLocks/>
            </p:cNvSpPr>
            <p:nvPr/>
          </p:nvSpPr>
          <p:spPr bwMode="auto">
            <a:xfrm>
              <a:off x="2550" y="1503"/>
              <a:ext cx="138" cy="315"/>
            </a:xfrm>
            <a:custGeom>
              <a:avLst/>
              <a:gdLst>
                <a:gd name="T0" fmla="*/ 13 w 220"/>
                <a:gd name="T1" fmla="*/ 31 h 501"/>
                <a:gd name="T2" fmla="*/ 8 w 220"/>
                <a:gd name="T3" fmla="*/ 22 h 501"/>
                <a:gd name="T4" fmla="*/ 3 w 220"/>
                <a:gd name="T5" fmla="*/ 19 h 501"/>
                <a:gd name="T6" fmla="*/ 4 w 220"/>
                <a:gd name="T7" fmla="*/ 8 h 501"/>
                <a:gd name="T8" fmla="*/ 5 w 220"/>
                <a:gd name="T9" fmla="*/ 0 h 5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501"/>
                <a:gd name="T17" fmla="*/ 220 w 220"/>
                <a:gd name="T18" fmla="*/ 501 h 5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501">
                  <a:moveTo>
                    <a:pt x="215" y="501"/>
                  </a:moveTo>
                  <a:cubicBezTo>
                    <a:pt x="196" y="391"/>
                    <a:pt x="220" y="444"/>
                    <a:pt x="127" y="351"/>
                  </a:cubicBezTo>
                  <a:cubicBezTo>
                    <a:pt x="106" y="330"/>
                    <a:pt x="52" y="301"/>
                    <a:pt x="52" y="301"/>
                  </a:cubicBezTo>
                  <a:cubicBezTo>
                    <a:pt x="5" y="230"/>
                    <a:pt x="0" y="188"/>
                    <a:pt x="65" y="126"/>
                  </a:cubicBezTo>
                  <a:cubicBezTo>
                    <a:pt x="86" y="60"/>
                    <a:pt x="77" y="101"/>
                    <a:pt x="77" y="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Freeform 68"/>
            <p:cNvSpPr>
              <a:spLocks/>
            </p:cNvSpPr>
            <p:nvPr/>
          </p:nvSpPr>
          <p:spPr bwMode="auto">
            <a:xfrm>
              <a:off x="3054" y="1574"/>
              <a:ext cx="40" cy="354"/>
            </a:xfrm>
            <a:custGeom>
              <a:avLst/>
              <a:gdLst>
                <a:gd name="T0" fmla="*/ 0 w 63"/>
                <a:gd name="T1" fmla="*/ 35 h 564"/>
                <a:gd name="T2" fmla="*/ 0 w 63"/>
                <a:gd name="T3" fmla="*/ 10 h 564"/>
                <a:gd name="T4" fmla="*/ 4 w 63"/>
                <a:gd name="T5" fmla="*/ 0 h 564"/>
                <a:gd name="T6" fmla="*/ 0 60000 65536"/>
                <a:gd name="T7" fmla="*/ 0 60000 65536"/>
                <a:gd name="T8" fmla="*/ 0 60000 65536"/>
                <a:gd name="T9" fmla="*/ 0 w 63"/>
                <a:gd name="T10" fmla="*/ 0 h 564"/>
                <a:gd name="T11" fmla="*/ 63 w 63"/>
                <a:gd name="T12" fmla="*/ 564 h 5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" h="564">
                  <a:moveTo>
                    <a:pt x="0" y="564"/>
                  </a:moveTo>
                  <a:cubicBezTo>
                    <a:pt x="28" y="430"/>
                    <a:pt x="48" y="299"/>
                    <a:pt x="0" y="163"/>
                  </a:cubicBezTo>
                  <a:cubicBezTo>
                    <a:pt x="9" y="111"/>
                    <a:pt x="11" y="27"/>
                    <a:pt x="63" y="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2" name="Freeform 69"/>
            <p:cNvSpPr>
              <a:spLocks/>
            </p:cNvSpPr>
            <p:nvPr/>
          </p:nvSpPr>
          <p:spPr bwMode="auto">
            <a:xfrm>
              <a:off x="3251" y="1661"/>
              <a:ext cx="429" cy="110"/>
            </a:xfrm>
            <a:custGeom>
              <a:avLst/>
              <a:gdLst>
                <a:gd name="T0" fmla="*/ 0 w 684"/>
                <a:gd name="T1" fmla="*/ 9 h 175"/>
                <a:gd name="T2" fmla="*/ 19 w 684"/>
                <a:gd name="T3" fmla="*/ 9 h 175"/>
                <a:gd name="T4" fmla="*/ 24 w 684"/>
                <a:gd name="T5" fmla="*/ 10 h 175"/>
                <a:gd name="T6" fmla="*/ 26 w 684"/>
                <a:gd name="T7" fmla="*/ 11 h 175"/>
                <a:gd name="T8" fmla="*/ 38 w 684"/>
                <a:gd name="T9" fmla="*/ 10 h 175"/>
                <a:gd name="T10" fmla="*/ 41 w 684"/>
                <a:gd name="T11" fmla="*/ 8 h 175"/>
                <a:gd name="T12" fmla="*/ 41 w 684"/>
                <a:gd name="T13" fmla="*/ 0 h 1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4"/>
                <a:gd name="T22" fmla="*/ 0 h 175"/>
                <a:gd name="T23" fmla="*/ 684 w 684"/>
                <a:gd name="T24" fmla="*/ 175 h 1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4" h="175">
                  <a:moveTo>
                    <a:pt x="0" y="138"/>
                  </a:moveTo>
                  <a:cubicBezTo>
                    <a:pt x="121" y="107"/>
                    <a:pt x="192" y="122"/>
                    <a:pt x="313" y="138"/>
                  </a:cubicBezTo>
                  <a:cubicBezTo>
                    <a:pt x="338" y="146"/>
                    <a:pt x="364" y="155"/>
                    <a:pt x="389" y="163"/>
                  </a:cubicBezTo>
                  <a:cubicBezTo>
                    <a:pt x="401" y="167"/>
                    <a:pt x="426" y="175"/>
                    <a:pt x="426" y="175"/>
                  </a:cubicBezTo>
                  <a:cubicBezTo>
                    <a:pt x="489" y="171"/>
                    <a:pt x="552" y="170"/>
                    <a:pt x="614" y="163"/>
                  </a:cubicBezTo>
                  <a:cubicBezTo>
                    <a:pt x="628" y="161"/>
                    <a:pt x="674" y="145"/>
                    <a:pt x="677" y="125"/>
                  </a:cubicBezTo>
                  <a:cubicBezTo>
                    <a:pt x="684" y="84"/>
                    <a:pt x="677" y="42"/>
                    <a:pt x="677" y="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3" name="Freeform 70"/>
            <p:cNvSpPr>
              <a:spLocks/>
            </p:cNvSpPr>
            <p:nvPr/>
          </p:nvSpPr>
          <p:spPr bwMode="auto">
            <a:xfrm>
              <a:off x="2873" y="1889"/>
              <a:ext cx="464" cy="47"/>
            </a:xfrm>
            <a:custGeom>
              <a:avLst/>
              <a:gdLst>
                <a:gd name="T0" fmla="*/ 45 w 739"/>
                <a:gd name="T1" fmla="*/ 0 h 75"/>
                <a:gd name="T2" fmla="*/ 38 w 739"/>
                <a:gd name="T3" fmla="*/ 3 h 75"/>
                <a:gd name="T4" fmla="*/ 28 w 739"/>
                <a:gd name="T5" fmla="*/ 0 h 75"/>
                <a:gd name="T6" fmla="*/ 6 w 739"/>
                <a:gd name="T7" fmla="*/ 1 h 75"/>
                <a:gd name="T8" fmla="*/ 2 w 739"/>
                <a:gd name="T9" fmla="*/ 2 h 75"/>
                <a:gd name="T10" fmla="*/ 0 w 739"/>
                <a:gd name="T11" fmla="*/ 4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9"/>
                <a:gd name="T19" fmla="*/ 0 h 75"/>
                <a:gd name="T20" fmla="*/ 739 w 739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9" h="75">
                  <a:moveTo>
                    <a:pt x="739" y="0"/>
                  </a:moveTo>
                  <a:cubicBezTo>
                    <a:pt x="650" y="30"/>
                    <a:pt x="686" y="11"/>
                    <a:pt x="626" y="50"/>
                  </a:cubicBezTo>
                  <a:cubicBezTo>
                    <a:pt x="544" y="40"/>
                    <a:pt x="514" y="42"/>
                    <a:pt x="451" y="0"/>
                  </a:cubicBezTo>
                  <a:cubicBezTo>
                    <a:pt x="334" y="4"/>
                    <a:pt x="217" y="5"/>
                    <a:pt x="100" y="12"/>
                  </a:cubicBezTo>
                  <a:cubicBezTo>
                    <a:pt x="75" y="13"/>
                    <a:pt x="47" y="12"/>
                    <a:pt x="25" y="25"/>
                  </a:cubicBezTo>
                  <a:cubicBezTo>
                    <a:pt x="9" y="34"/>
                    <a:pt x="14" y="62"/>
                    <a:pt x="0" y="75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4" name="Freeform 71"/>
            <p:cNvSpPr>
              <a:spLocks/>
            </p:cNvSpPr>
            <p:nvPr/>
          </p:nvSpPr>
          <p:spPr bwMode="auto">
            <a:xfrm>
              <a:off x="3503" y="1661"/>
              <a:ext cx="57" cy="377"/>
            </a:xfrm>
            <a:custGeom>
              <a:avLst/>
              <a:gdLst>
                <a:gd name="T0" fmla="*/ 0 w 92"/>
                <a:gd name="T1" fmla="*/ 36 h 601"/>
                <a:gd name="T2" fmla="*/ 1 w 92"/>
                <a:gd name="T3" fmla="*/ 31 h 601"/>
                <a:gd name="T4" fmla="*/ 4 w 92"/>
                <a:gd name="T5" fmla="*/ 26 h 601"/>
                <a:gd name="T6" fmla="*/ 1 w 92"/>
                <a:gd name="T7" fmla="*/ 8 h 601"/>
                <a:gd name="T8" fmla="*/ 0 w 92"/>
                <a:gd name="T9" fmla="*/ 0 h 6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01"/>
                <a:gd name="T17" fmla="*/ 92 w 92"/>
                <a:gd name="T18" fmla="*/ 601 h 6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01">
                  <a:moveTo>
                    <a:pt x="0" y="601"/>
                  </a:moveTo>
                  <a:cubicBezTo>
                    <a:pt x="3" y="588"/>
                    <a:pt x="14" y="521"/>
                    <a:pt x="25" y="501"/>
                  </a:cubicBezTo>
                  <a:cubicBezTo>
                    <a:pt x="40" y="475"/>
                    <a:pt x="75" y="426"/>
                    <a:pt x="75" y="426"/>
                  </a:cubicBezTo>
                  <a:cubicBezTo>
                    <a:pt x="67" y="273"/>
                    <a:pt x="92" y="226"/>
                    <a:pt x="25" y="125"/>
                  </a:cubicBezTo>
                  <a:cubicBezTo>
                    <a:pt x="10" y="79"/>
                    <a:pt x="0" y="49"/>
                    <a:pt x="0" y="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5" name="Freeform 72"/>
            <p:cNvSpPr>
              <a:spLocks/>
            </p:cNvSpPr>
            <p:nvPr/>
          </p:nvSpPr>
          <p:spPr bwMode="auto">
            <a:xfrm>
              <a:off x="2866" y="2081"/>
              <a:ext cx="299" cy="156"/>
            </a:xfrm>
            <a:custGeom>
              <a:avLst/>
              <a:gdLst>
                <a:gd name="T0" fmla="*/ 0 w 476"/>
                <a:gd name="T1" fmla="*/ 4 h 249"/>
                <a:gd name="T2" fmla="*/ 3 w 476"/>
                <a:gd name="T3" fmla="*/ 1 h 249"/>
                <a:gd name="T4" fmla="*/ 4 w 476"/>
                <a:gd name="T5" fmla="*/ 4 h 249"/>
                <a:gd name="T6" fmla="*/ 12 w 476"/>
                <a:gd name="T7" fmla="*/ 13 h 249"/>
                <a:gd name="T8" fmla="*/ 24 w 476"/>
                <a:gd name="T9" fmla="*/ 10 h 249"/>
                <a:gd name="T10" fmla="*/ 26 w 476"/>
                <a:gd name="T11" fmla="*/ 12 h 249"/>
                <a:gd name="T12" fmla="*/ 29 w 476"/>
                <a:gd name="T13" fmla="*/ 14 h 2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6"/>
                <a:gd name="T22" fmla="*/ 0 h 249"/>
                <a:gd name="T23" fmla="*/ 476 w 476"/>
                <a:gd name="T24" fmla="*/ 249 h 2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6" h="249">
                  <a:moveTo>
                    <a:pt x="0" y="70"/>
                  </a:moveTo>
                  <a:cubicBezTo>
                    <a:pt x="5" y="55"/>
                    <a:pt x="11" y="0"/>
                    <a:pt x="50" y="20"/>
                  </a:cubicBezTo>
                  <a:cubicBezTo>
                    <a:pt x="62" y="26"/>
                    <a:pt x="58" y="45"/>
                    <a:pt x="62" y="57"/>
                  </a:cubicBezTo>
                  <a:cubicBezTo>
                    <a:pt x="77" y="249"/>
                    <a:pt x="36" y="242"/>
                    <a:pt x="200" y="220"/>
                  </a:cubicBezTo>
                  <a:cubicBezTo>
                    <a:pt x="233" y="125"/>
                    <a:pt x="287" y="160"/>
                    <a:pt x="388" y="170"/>
                  </a:cubicBezTo>
                  <a:cubicBezTo>
                    <a:pt x="401" y="178"/>
                    <a:pt x="415" y="184"/>
                    <a:pt x="426" y="195"/>
                  </a:cubicBezTo>
                  <a:cubicBezTo>
                    <a:pt x="471" y="239"/>
                    <a:pt x="428" y="232"/>
                    <a:pt x="476" y="232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6" name="Freeform 73"/>
            <p:cNvSpPr>
              <a:spLocks/>
            </p:cNvSpPr>
            <p:nvPr/>
          </p:nvSpPr>
          <p:spPr bwMode="auto">
            <a:xfrm>
              <a:off x="2956" y="1284"/>
              <a:ext cx="326" cy="261"/>
            </a:xfrm>
            <a:custGeom>
              <a:avLst/>
              <a:gdLst>
                <a:gd name="T0" fmla="*/ 3 w 519"/>
                <a:gd name="T1" fmla="*/ 23 h 417"/>
                <a:gd name="T2" fmla="*/ 6 w 519"/>
                <a:gd name="T3" fmla="*/ 18 h 417"/>
                <a:gd name="T4" fmla="*/ 8 w 519"/>
                <a:gd name="T5" fmla="*/ 18 h 417"/>
                <a:gd name="T6" fmla="*/ 22 w 519"/>
                <a:gd name="T7" fmla="*/ 17 h 417"/>
                <a:gd name="T8" fmla="*/ 28 w 519"/>
                <a:gd name="T9" fmla="*/ 6 h 417"/>
                <a:gd name="T10" fmla="*/ 32 w 519"/>
                <a:gd name="T11" fmla="*/ 0 h 4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417"/>
                <a:gd name="T20" fmla="*/ 519 w 519"/>
                <a:gd name="T21" fmla="*/ 417 h 4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417">
                  <a:moveTo>
                    <a:pt x="44" y="375"/>
                  </a:moveTo>
                  <a:cubicBezTo>
                    <a:pt x="162" y="295"/>
                    <a:pt x="0" y="417"/>
                    <a:pt x="94" y="300"/>
                  </a:cubicBezTo>
                  <a:cubicBezTo>
                    <a:pt x="102" y="290"/>
                    <a:pt x="118" y="289"/>
                    <a:pt x="131" y="288"/>
                  </a:cubicBezTo>
                  <a:cubicBezTo>
                    <a:pt x="206" y="281"/>
                    <a:pt x="282" y="279"/>
                    <a:pt x="357" y="275"/>
                  </a:cubicBezTo>
                  <a:cubicBezTo>
                    <a:pt x="423" y="231"/>
                    <a:pt x="432" y="173"/>
                    <a:pt x="457" y="100"/>
                  </a:cubicBezTo>
                  <a:cubicBezTo>
                    <a:pt x="472" y="55"/>
                    <a:pt x="519" y="48"/>
                    <a:pt x="519" y="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7" name="Freeform 74"/>
            <p:cNvSpPr>
              <a:spLocks/>
            </p:cNvSpPr>
            <p:nvPr/>
          </p:nvSpPr>
          <p:spPr bwMode="auto">
            <a:xfrm>
              <a:off x="3439" y="1368"/>
              <a:ext cx="244" cy="135"/>
            </a:xfrm>
            <a:custGeom>
              <a:avLst/>
              <a:gdLst>
                <a:gd name="T0" fmla="*/ 1 w 389"/>
                <a:gd name="T1" fmla="*/ 3 h 216"/>
                <a:gd name="T2" fmla="*/ 1 w 389"/>
                <a:gd name="T3" fmla="*/ 1 h 216"/>
                <a:gd name="T4" fmla="*/ 9 w 389"/>
                <a:gd name="T5" fmla="*/ 3 h 216"/>
                <a:gd name="T6" fmla="*/ 13 w 389"/>
                <a:gd name="T7" fmla="*/ 13 h 216"/>
                <a:gd name="T8" fmla="*/ 21 w 389"/>
                <a:gd name="T9" fmla="*/ 12 h 216"/>
                <a:gd name="T10" fmla="*/ 23 w 389"/>
                <a:gd name="T11" fmla="*/ 11 h 216"/>
                <a:gd name="T12" fmla="*/ 24 w 389"/>
                <a:gd name="T13" fmla="*/ 8 h 2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9"/>
                <a:gd name="T22" fmla="*/ 0 h 216"/>
                <a:gd name="T23" fmla="*/ 389 w 389"/>
                <a:gd name="T24" fmla="*/ 216 h 2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9" h="216">
                  <a:moveTo>
                    <a:pt x="1" y="54"/>
                  </a:moveTo>
                  <a:cubicBezTo>
                    <a:pt x="5" y="41"/>
                    <a:pt x="0" y="19"/>
                    <a:pt x="13" y="16"/>
                  </a:cubicBezTo>
                  <a:cubicBezTo>
                    <a:pt x="84" y="0"/>
                    <a:pt x="106" y="23"/>
                    <a:pt x="151" y="54"/>
                  </a:cubicBezTo>
                  <a:cubicBezTo>
                    <a:pt x="162" y="136"/>
                    <a:pt x="149" y="173"/>
                    <a:pt x="214" y="216"/>
                  </a:cubicBezTo>
                  <a:cubicBezTo>
                    <a:pt x="256" y="212"/>
                    <a:pt x="298" y="213"/>
                    <a:pt x="339" y="204"/>
                  </a:cubicBezTo>
                  <a:cubicBezTo>
                    <a:pt x="354" y="201"/>
                    <a:pt x="368" y="191"/>
                    <a:pt x="377" y="179"/>
                  </a:cubicBezTo>
                  <a:cubicBezTo>
                    <a:pt x="385" y="169"/>
                    <a:pt x="389" y="141"/>
                    <a:pt x="389" y="141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8" name="Freeform 75"/>
            <p:cNvSpPr>
              <a:spLocks/>
            </p:cNvSpPr>
            <p:nvPr/>
          </p:nvSpPr>
          <p:spPr bwMode="auto">
            <a:xfrm>
              <a:off x="2716" y="1295"/>
              <a:ext cx="275" cy="127"/>
            </a:xfrm>
            <a:custGeom>
              <a:avLst/>
              <a:gdLst>
                <a:gd name="T0" fmla="*/ 27 w 438"/>
                <a:gd name="T1" fmla="*/ 3 h 201"/>
                <a:gd name="T2" fmla="*/ 16 w 438"/>
                <a:gd name="T3" fmla="*/ 2 h 201"/>
                <a:gd name="T4" fmla="*/ 11 w 438"/>
                <a:gd name="T5" fmla="*/ 8 h 201"/>
                <a:gd name="T6" fmla="*/ 5 w 438"/>
                <a:gd name="T7" fmla="*/ 11 h 201"/>
                <a:gd name="T8" fmla="*/ 0 w 438"/>
                <a:gd name="T9" fmla="*/ 6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8"/>
                <a:gd name="T16" fmla="*/ 0 h 201"/>
                <a:gd name="T17" fmla="*/ 438 w 438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8" h="201">
                  <a:moveTo>
                    <a:pt x="438" y="43"/>
                  </a:moveTo>
                  <a:cubicBezTo>
                    <a:pt x="374" y="0"/>
                    <a:pt x="336" y="5"/>
                    <a:pt x="263" y="31"/>
                  </a:cubicBezTo>
                  <a:cubicBezTo>
                    <a:pt x="231" y="79"/>
                    <a:pt x="237" y="98"/>
                    <a:pt x="188" y="131"/>
                  </a:cubicBezTo>
                  <a:cubicBezTo>
                    <a:pt x="164" y="201"/>
                    <a:pt x="144" y="182"/>
                    <a:pt x="75" y="169"/>
                  </a:cubicBezTo>
                  <a:cubicBezTo>
                    <a:pt x="60" y="154"/>
                    <a:pt x="0" y="111"/>
                    <a:pt x="0" y="93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9" name="Freeform 76"/>
            <p:cNvSpPr>
              <a:spLocks/>
            </p:cNvSpPr>
            <p:nvPr/>
          </p:nvSpPr>
          <p:spPr bwMode="auto">
            <a:xfrm>
              <a:off x="3251" y="1499"/>
              <a:ext cx="204" cy="61"/>
            </a:xfrm>
            <a:custGeom>
              <a:avLst/>
              <a:gdLst>
                <a:gd name="T0" fmla="*/ 0 w 326"/>
                <a:gd name="T1" fmla="*/ 4 h 96"/>
                <a:gd name="T2" fmla="*/ 2 w 326"/>
                <a:gd name="T3" fmla="*/ 1 h 96"/>
                <a:gd name="T4" fmla="*/ 12 w 326"/>
                <a:gd name="T5" fmla="*/ 6 h 96"/>
                <a:gd name="T6" fmla="*/ 19 w 326"/>
                <a:gd name="T7" fmla="*/ 5 h 96"/>
                <a:gd name="T8" fmla="*/ 19 w 326"/>
                <a:gd name="T9" fmla="*/ 3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6"/>
                <a:gd name="T16" fmla="*/ 0 h 96"/>
                <a:gd name="T17" fmla="*/ 326 w 326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6" h="96">
                  <a:moveTo>
                    <a:pt x="0" y="56"/>
                  </a:moveTo>
                  <a:cubicBezTo>
                    <a:pt x="8" y="44"/>
                    <a:pt x="11" y="23"/>
                    <a:pt x="25" y="19"/>
                  </a:cubicBezTo>
                  <a:cubicBezTo>
                    <a:pt x="101" y="0"/>
                    <a:pt x="140" y="75"/>
                    <a:pt x="201" y="94"/>
                  </a:cubicBezTo>
                  <a:cubicBezTo>
                    <a:pt x="238" y="90"/>
                    <a:pt x="278" y="96"/>
                    <a:pt x="313" y="82"/>
                  </a:cubicBezTo>
                  <a:cubicBezTo>
                    <a:pt x="325" y="77"/>
                    <a:pt x="326" y="44"/>
                    <a:pt x="326" y="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0" name="Freeform 77"/>
            <p:cNvSpPr>
              <a:spLocks/>
            </p:cNvSpPr>
            <p:nvPr/>
          </p:nvSpPr>
          <p:spPr bwMode="auto">
            <a:xfrm>
              <a:off x="2984" y="1634"/>
              <a:ext cx="346" cy="66"/>
            </a:xfrm>
            <a:custGeom>
              <a:avLst/>
              <a:gdLst>
                <a:gd name="T0" fmla="*/ 33 w 551"/>
                <a:gd name="T1" fmla="*/ 2 h 104"/>
                <a:gd name="T2" fmla="*/ 24 w 551"/>
                <a:gd name="T3" fmla="*/ 4 h 104"/>
                <a:gd name="T4" fmla="*/ 17 w 551"/>
                <a:gd name="T5" fmla="*/ 1 h 104"/>
                <a:gd name="T6" fmla="*/ 0 w 551"/>
                <a:gd name="T7" fmla="*/ 4 h 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1"/>
                <a:gd name="T13" fmla="*/ 0 h 104"/>
                <a:gd name="T14" fmla="*/ 551 w 551"/>
                <a:gd name="T15" fmla="*/ 104 h 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1" h="104">
                  <a:moveTo>
                    <a:pt x="551" y="29"/>
                  </a:moveTo>
                  <a:cubicBezTo>
                    <a:pt x="502" y="104"/>
                    <a:pt x="482" y="78"/>
                    <a:pt x="388" y="67"/>
                  </a:cubicBezTo>
                  <a:cubicBezTo>
                    <a:pt x="302" y="10"/>
                    <a:pt x="341" y="27"/>
                    <a:pt x="275" y="4"/>
                  </a:cubicBezTo>
                  <a:cubicBezTo>
                    <a:pt x="223" y="8"/>
                    <a:pt x="54" y="0"/>
                    <a:pt x="0" y="5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1" name="Freeform 78"/>
            <p:cNvSpPr>
              <a:spLocks/>
            </p:cNvSpPr>
            <p:nvPr/>
          </p:nvSpPr>
          <p:spPr bwMode="auto">
            <a:xfrm>
              <a:off x="2598" y="1802"/>
              <a:ext cx="291" cy="228"/>
            </a:xfrm>
            <a:custGeom>
              <a:avLst/>
              <a:gdLst>
                <a:gd name="T0" fmla="*/ 28 w 463"/>
                <a:gd name="T1" fmla="*/ 0 h 363"/>
                <a:gd name="T2" fmla="*/ 20 w 463"/>
                <a:gd name="T3" fmla="*/ 4 h 363"/>
                <a:gd name="T4" fmla="*/ 19 w 463"/>
                <a:gd name="T5" fmla="*/ 13 h 363"/>
                <a:gd name="T6" fmla="*/ 0 w 463"/>
                <a:gd name="T7" fmla="*/ 19 h 3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3"/>
                <a:gd name="T13" fmla="*/ 0 h 363"/>
                <a:gd name="T14" fmla="*/ 463 w 463"/>
                <a:gd name="T15" fmla="*/ 363 h 3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3" h="363">
                  <a:moveTo>
                    <a:pt x="463" y="0"/>
                  </a:moveTo>
                  <a:cubicBezTo>
                    <a:pt x="386" y="13"/>
                    <a:pt x="367" y="1"/>
                    <a:pt x="326" y="63"/>
                  </a:cubicBezTo>
                  <a:cubicBezTo>
                    <a:pt x="322" y="113"/>
                    <a:pt x="320" y="163"/>
                    <a:pt x="313" y="213"/>
                  </a:cubicBezTo>
                  <a:cubicBezTo>
                    <a:pt x="293" y="363"/>
                    <a:pt x="106" y="313"/>
                    <a:pt x="0" y="313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2" name="Freeform 79"/>
            <p:cNvSpPr>
              <a:spLocks/>
            </p:cNvSpPr>
            <p:nvPr/>
          </p:nvSpPr>
          <p:spPr bwMode="auto">
            <a:xfrm>
              <a:off x="3130" y="1849"/>
              <a:ext cx="113" cy="197"/>
            </a:xfrm>
            <a:custGeom>
              <a:avLst/>
              <a:gdLst>
                <a:gd name="T0" fmla="*/ 11 w 180"/>
                <a:gd name="T1" fmla="*/ 20 h 313"/>
                <a:gd name="T2" fmla="*/ 8 w 180"/>
                <a:gd name="T3" fmla="*/ 16 h 313"/>
                <a:gd name="T4" fmla="*/ 4 w 180"/>
                <a:gd name="T5" fmla="*/ 14 h 313"/>
                <a:gd name="T6" fmla="*/ 1 w 180"/>
                <a:gd name="T7" fmla="*/ 0 h 3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"/>
                <a:gd name="T13" fmla="*/ 0 h 313"/>
                <a:gd name="T14" fmla="*/ 180 w 180"/>
                <a:gd name="T15" fmla="*/ 313 h 3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" h="313">
                  <a:moveTo>
                    <a:pt x="180" y="313"/>
                  </a:moveTo>
                  <a:cubicBezTo>
                    <a:pt x="166" y="273"/>
                    <a:pt x="173" y="270"/>
                    <a:pt x="130" y="251"/>
                  </a:cubicBezTo>
                  <a:cubicBezTo>
                    <a:pt x="106" y="240"/>
                    <a:pt x="55" y="226"/>
                    <a:pt x="55" y="226"/>
                  </a:cubicBezTo>
                  <a:cubicBezTo>
                    <a:pt x="0" y="143"/>
                    <a:pt x="17" y="120"/>
                    <a:pt x="17" y="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20" name="Group 80"/>
          <p:cNvGrpSpPr>
            <a:grpSpLocks/>
          </p:cNvGrpSpPr>
          <p:nvPr/>
        </p:nvGrpSpPr>
        <p:grpSpPr bwMode="auto">
          <a:xfrm>
            <a:off x="6564313" y="895350"/>
            <a:ext cx="1793875" cy="1973263"/>
            <a:chOff x="4135" y="1023"/>
            <a:chExt cx="1130" cy="1243"/>
          </a:xfrm>
        </p:grpSpPr>
        <p:sp>
          <p:nvSpPr>
            <p:cNvPr id="13329" name="Oval 81"/>
            <p:cNvSpPr>
              <a:spLocks noChangeArrowheads="1"/>
            </p:cNvSpPr>
            <p:nvPr/>
          </p:nvSpPr>
          <p:spPr bwMode="auto">
            <a:xfrm>
              <a:off x="4926" y="1136"/>
              <a:ext cx="113" cy="11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Oval 82"/>
            <p:cNvSpPr>
              <a:spLocks noChangeArrowheads="1"/>
            </p:cNvSpPr>
            <p:nvPr/>
          </p:nvSpPr>
          <p:spPr bwMode="auto">
            <a:xfrm>
              <a:off x="5152" y="2134"/>
              <a:ext cx="113" cy="11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Oval 83"/>
            <p:cNvSpPr>
              <a:spLocks noChangeArrowheads="1"/>
            </p:cNvSpPr>
            <p:nvPr/>
          </p:nvSpPr>
          <p:spPr bwMode="auto">
            <a:xfrm>
              <a:off x="4587" y="2153"/>
              <a:ext cx="113" cy="11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Freeform 84"/>
            <p:cNvSpPr>
              <a:spLocks/>
            </p:cNvSpPr>
            <p:nvPr/>
          </p:nvSpPr>
          <p:spPr bwMode="auto">
            <a:xfrm>
              <a:off x="4193" y="1023"/>
              <a:ext cx="55" cy="645"/>
            </a:xfrm>
            <a:custGeom>
              <a:avLst/>
              <a:gdLst>
                <a:gd name="T0" fmla="*/ 0 w 89"/>
                <a:gd name="T1" fmla="*/ 63 h 1028"/>
                <a:gd name="T2" fmla="*/ 5 w 89"/>
                <a:gd name="T3" fmla="*/ 0 h 1028"/>
                <a:gd name="T4" fmla="*/ 0 60000 65536"/>
                <a:gd name="T5" fmla="*/ 0 60000 65536"/>
                <a:gd name="T6" fmla="*/ 0 w 89"/>
                <a:gd name="T7" fmla="*/ 0 h 1028"/>
                <a:gd name="T8" fmla="*/ 89 w 89"/>
                <a:gd name="T9" fmla="*/ 1028 h 10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9" h="1028">
                  <a:moveTo>
                    <a:pt x="0" y="1028"/>
                  </a:moveTo>
                  <a:lnTo>
                    <a:pt x="89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Line 85"/>
            <p:cNvSpPr>
              <a:spLocks noChangeShapeType="1"/>
            </p:cNvSpPr>
            <p:nvPr/>
          </p:nvSpPr>
          <p:spPr bwMode="auto">
            <a:xfrm flipH="1">
              <a:off x="4248" y="1249"/>
              <a:ext cx="678" cy="10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Line 86"/>
            <p:cNvSpPr>
              <a:spLocks noChangeShapeType="1"/>
            </p:cNvSpPr>
            <p:nvPr/>
          </p:nvSpPr>
          <p:spPr bwMode="auto">
            <a:xfrm flipH="1" flipV="1">
              <a:off x="4135" y="1927"/>
              <a:ext cx="452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Freeform 87"/>
            <p:cNvSpPr>
              <a:spLocks/>
            </p:cNvSpPr>
            <p:nvPr/>
          </p:nvSpPr>
          <p:spPr bwMode="auto">
            <a:xfrm>
              <a:off x="4587" y="1249"/>
              <a:ext cx="581" cy="868"/>
            </a:xfrm>
            <a:custGeom>
              <a:avLst/>
              <a:gdLst>
                <a:gd name="T0" fmla="*/ 57 w 925"/>
                <a:gd name="T1" fmla="*/ 85 h 1382"/>
                <a:gd name="T2" fmla="*/ 0 w 925"/>
                <a:gd name="T3" fmla="*/ 0 h 1382"/>
                <a:gd name="T4" fmla="*/ 0 60000 65536"/>
                <a:gd name="T5" fmla="*/ 0 60000 65536"/>
                <a:gd name="T6" fmla="*/ 0 w 925"/>
                <a:gd name="T7" fmla="*/ 0 h 1382"/>
                <a:gd name="T8" fmla="*/ 925 w 925"/>
                <a:gd name="T9" fmla="*/ 1382 h 13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25" h="1382">
                  <a:moveTo>
                    <a:pt x="925" y="138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3321" name="Picture 88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792538" y="3798888"/>
            <a:ext cx="2105025" cy="190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2" name="Picture 89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7016750" y="3806825"/>
            <a:ext cx="1343025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3" name="Picture 9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4550" y="3800475"/>
            <a:ext cx="1828800" cy="190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4" name="Text Box 91"/>
          <p:cNvSpPr txBox="1">
            <a:spLocks noChangeArrowheads="1"/>
          </p:cNvSpPr>
          <p:nvPr/>
        </p:nvSpPr>
        <p:spPr bwMode="auto">
          <a:xfrm>
            <a:off x="1139825" y="3095625"/>
            <a:ext cx="1255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vibrating</a:t>
            </a:r>
          </a:p>
        </p:txBody>
      </p:sp>
      <p:sp>
        <p:nvSpPr>
          <p:cNvPr id="13325" name="Text Box 92"/>
          <p:cNvSpPr txBox="1">
            <a:spLocks noChangeArrowheads="1"/>
          </p:cNvSpPr>
          <p:nvPr/>
        </p:nvSpPr>
        <p:spPr bwMode="auto">
          <a:xfrm>
            <a:off x="3943350" y="3024188"/>
            <a:ext cx="1919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translating;</a:t>
            </a:r>
          </a:p>
          <a:p>
            <a:r>
              <a:rPr lang="en-US" sz="2000">
                <a:solidFill>
                  <a:schemeClr val="tx1"/>
                </a:solidFill>
              </a:rPr>
              <a:t>close together</a:t>
            </a:r>
          </a:p>
        </p:txBody>
      </p:sp>
      <p:sp>
        <p:nvSpPr>
          <p:cNvPr id="13326" name="Text Box 93"/>
          <p:cNvSpPr txBox="1">
            <a:spLocks noChangeArrowheads="1"/>
          </p:cNvSpPr>
          <p:nvPr/>
        </p:nvSpPr>
        <p:spPr bwMode="auto">
          <a:xfrm>
            <a:off x="6421438" y="3024188"/>
            <a:ext cx="25098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translating quickly;</a:t>
            </a:r>
          </a:p>
          <a:p>
            <a:r>
              <a:rPr lang="en-US" sz="2000">
                <a:solidFill>
                  <a:schemeClr val="tx1"/>
                </a:solidFill>
              </a:rPr>
              <a:t>far apart</a:t>
            </a:r>
          </a:p>
        </p:txBody>
      </p:sp>
      <p:sp>
        <p:nvSpPr>
          <p:cNvPr id="13327" name="Text Box 95"/>
          <p:cNvSpPr txBox="1">
            <a:spLocks noChangeArrowheads="1"/>
          </p:cNvSpPr>
          <p:nvPr/>
        </p:nvSpPr>
        <p:spPr bwMode="auto">
          <a:xfrm>
            <a:off x="819150" y="5753100"/>
            <a:ext cx="1174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vapor:</a:t>
            </a:r>
          </a:p>
        </p:txBody>
      </p:sp>
      <p:sp>
        <p:nvSpPr>
          <p:cNvPr id="13328" name="Text Box 96"/>
          <p:cNvSpPr txBox="1">
            <a:spLocks noChangeArrowheads="1"/>
          </p:cNvSpPr>
          <p:nvPr/>
        </p:nvSpPr>
        <p:spPr bwMode="auto">
          <a:xfrm>
            <a:off x="1925638" y="5753100"/>
            <a:ext cx="61023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the gaseous state of a substance that</a:t>
            </a:r>
          </a:p>
          <a:p>
            <a:pPr algn="l"/>
            <a:r>
              <a:rPr lang="en-US" b="0">
                <a:solidFill>
                  <a:schemeClr val="tx1"/>
                </a:solidFill>
              </a:rPr>
              <a:t>generally is found as a solid or liquid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079750" y="223838"/>
            <a:ext cx="3171825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/>
              <a:t>Changes in State 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708275" y="792163"/>
            <a:ext cx="3903663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0"/>
              <a:t>Energy put into system: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119313" y="6143625"/>
            <a:ext cx="4933950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0"/>
              <a:t>Energy removed from system: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V="1">
            <a:off x="1887538" y="2995613"/>
            <a:ext cx="1303337" cy="517525"/>
          </a:xfrm>
          <a:prstGeom prst="line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4059238" y="2995613"/>
            <a:ext cx="433387" cy="517525"/>
          </a:xfrm>
          <a:prstGeom prst="line">
            <a:avLst/>
          </a:prstGeom>
          <a:noFill/>
          <a:ln w="31750">
            <a:solidFill>
              <a:srgbClr val="0066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V="1">
            <a:off x="4781550" y="2995613"/>
            <a:ext cx="434975" cy="517525"/>
          </a:xfrm>
          <a:prstGeom prst="line">
            <a:avLst/>
          </a:prstGeom>
          <a:noFill/>
          <a:ln w="44450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5649913" y="2995613"/>
            <a:ext cx="1592262" cy="517525"/>
          </a:xfrm>
          <a:prstGeom prst="line">
            <a:avLst/>
          </a:prstGeom>
          <a:noFill/>
          <a:ln w="44450">
            <a:solidFill>
              <a:srgbClr val="0066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V="1">
            <a:off x="1454150" y="2090738"/>
            <a:ext cx="2459038" cy="142240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5360988" y="2090738"/>
            <a:ext cx="2170112" cy="142240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H="1">
            <a:off x="6083300" y="3900488"/>
            <a:ext cx="1158875" cy="517525"/>
          </a:xfrm>
          <a:prstGeom prst="line">
            <a:avLst/>
          </a:prstGeom>
          <a:noFill/>
          <a:ln w="31750">
            <a:solidFill>
              <a:srgbClr val="0066FF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H="1" flipV="1">
            <a:off x="4926013" y="3900488"/>
            <a:ext cx="723900" cy="517525"/>
          </a:xfrm>
          <a:prstGeom prst="line">
            <a:avLst/>
          </a:prstGeom>
          <a:noFill/>
          <a:ln w="31750">
            <a:solidFill>
              <a:srgbClr val="0066FF"/>
            </a:solidFill>
            <a:prstDash val="lg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H="1">
            <a:off x="3768725" y="3900488"/>
            <a:ext cx="723900" cy="517525"/>
          </a:xfrm>
          <a:prstGeom prst="line">
            <a:avLst/>
          </a:prstGeom>
          <a:noFill/>
          <a:ln w="44450">
            <a:solidFill>
              <a:srgbClr val="0066FF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H="1" flipV="1">
            <a:off x="1887538" y="3900488"/>
            <a:ext cx="1447800" cy="517525"/>
          </a:xfrm>
          <a:prstGeom prst="line">
            <a:avLst/>
          </a:prstGeom>
          <a:noFill/>
          <a:ln w="44450">
            <a:solidFill>
              <a:srgbClr val="0066FF"/>
            </a:solidFill>
            <a:prstDash val="lg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H="1">
            <a:off x="5649913" y="3900488"/>
            <a:ext cx="2025650" cy="1550987"/>
          </a:xfrm>
          <a:prstGeom prst="line">
            <a:avLst/>
          </a:prstGeom>
          <a:noFill/>
          <a:ln w="19050">
            <a:solidFill>
              <a:srgbClr val="0066FF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H="1" flipV="1">
            <a:off x="1454150" y="3900488"/>
            <a:ext cx="2605088" cy="1550987"/>
          </a:xfrm>
          <a:prstGeom prst="line">
            <a:avLst/>
          </a:prstGeom>
          <a:noFill/>
          <a:ln w="19050">
            <a:solidFill>
              <a:srgbClr val="0066FF"/>
            </a:solidFill>
            <a:prstDash val="lg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2322513" y="1387475"/>
            <a:ext cx="4629150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2322513" y="1516063"/>
            <a:ext cx="4629150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2322513" y="1646238"/>
            <a:ext cx="4629150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4356" name="Group 20"/>
          <p:cNvGrpSpPr>
            <a:grpSpLocks/>
          </p:cNvGrpSpPr>
          <p:nvPr/>
        </p:nvGrpSpPr>
        <p:grpSpPr bwMode="auto">
          <a:xfrm rot="10800000">
            <a:off x="2322513" y="5781675"/>
            <a:ext cx="4629150" cy="258763"/>
            <a:chOff x="3420" y="9540"/>
            <a:chExt cx="5760" cy="360"/>
          </a:xfrm>
        </p:grpSpPr>
        <p:sp>
          <p:nvSpPr>
            <p:cNvPr id="14372" name="Line 21"/>
            <p:cNvSpPr>
              <a:spLocks noChangeShapeType="1"/>
            </p:cNvSpPr>
            <p:nvPr/>
          </p:nvSpPr>
          <p:spPr bwMode="auto">
            <a:xfrm>
              <a:off x="3420" y="9540"/>
              <a:ext cx="5760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Line 22"/>
            <p:cNvSpPr>
              <a:spLocks noChangeShapeType="1"/>
            </p:cNvSpPr>
            <p:nvPr/>
          </p:nvSpPr>
          <p:spPr bwMode="auto">
            <a:xfrm>
              <a:off x="3420" y="9720"/>
              <a:ext cx="5760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Line 23"/>
            <p:cNvSpPr>
              <a:spLocks noChangeShapeType="1"/>
            </p:cNvSpPr>
            <p:nvPr/>
          </p:nvSpPr>
          <p:spPr bwMode="auto">
            <a:xfrm>
              <a:off x="3420" y="9900"/>
              <a:ext cx="5760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7" name="Rectangle 24"/>
          <p:cNvSpPr>
            <a:spLocks noChangeArrowheads="1"/>
          </p:cNvSpPr>
          <p:nvPr/>
        </p:nvSpPr>
        <p:spPr bwMode="auto">
          <a:xfrm>
            <a:off x="4000500" y="3446463"/>
            <a:ext cx="1468438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0066FF"/>
                </a:solidFill>
              </a:rPr>
              <a:t>LIQUID</a:t>
            </a:r>
            <a:r>
              <a:rPr lang="en-US">
                <a:solidFill>
                  <a:srgbClr val="0066FF"/>
                </a:solidFill>
              </a:rPr>
              <a:t> </a:t>
            </a:r>
          </a:p>
        </p:txBody>
      </p:sp>
      <p:sp>
        <p:nvSpPr>
          <p:cNvPr id="14358" name="Rectangle 25"/>
          <p:cNvSpPr>
            <a:spLocks noChangeArrowheads="1"/>
          </p:cNvSpPr>
          <p:nvPr/>
        </p:nvSpPr>
        <p:spPr bwMode="auto">
          <a:xfrm>
            <a:off x="7027863" y="3446463"/>
            <a:ext cx="933450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0066FF"/>
                </a:solidFill>
              </a:rPr>
              <a:t>GAS</a:t>
            </a:r>
            <a:endParaRPr lang="en-US">
              <a:solidFill>
                <a:srgbClr val="0066FF"/>
              </a:solidFill>
            </a:endParaRPr>
          </a:p>
        </p:txBody>
      </p:sp>
      <p:sp>
        <p:nvSpPr>
          <p:cNvPr id="14359" name="Rectangle 26"/>
          <p:cNvSpPr>
            <a:spLocks noChangeArrowheads="1"/>
          </p:cNvSpPr>
          <p:nvPr/>
        </p:nvSpPr>
        <p:spPr bwMode="auto">
          <a:xfrm>
            <a:off x="1054100" y="3446463"/>
            <a:ext cx="1349375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0066FF"/>
                </a:solidFill>
              </a:rPr>
              <a:t>SOLID</a:t>
            </a:r>
            <a:r>
              <a:rPr lang="en-US">
                <a:solidFill>
                  <a:srgbClr val="0066FF"/>
                </a:solidFill>
              </a:rPr>
              <a:t> </a:t>
            </a:r>
          </a:p>
        </p:txBody>
      </p:sp>
      <p:sp>
        <p:nvSpPr>
          <p:cNvPr id="14360" name="Rectangle 27"/>
          <p:cNvSpPr>
            <a:spLocks noChangeArrowheads="1"/>
          </p:cNvSpPr>
          <p:nvPr/>
        </p:nvSpPr>
        <p:spPr bwMode="auto">
          <a:xfrm>
            <a:off x="2951163" y="4318000"/>
            <a:ext cx="1452562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dirty="0">
                <a:solidFill>
                  <a:schemeClr val="tx1"/>
                </a:solidFill>
              </a:rPr>
              <a:t>freezing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61" name="Rectangle 28"/>
          <p:cNvSpPr>
            <a:spLocks noChangeArrowheads="1"/>
          </p:cNvSpPr>
          <p:nvPr/>
        </p:nvSpPr>
        <p:spPr bwMode="auto">
          <a:xfrm>
            <a:off x="4741863" y="4332288"/>
            <a:ext cx="2305050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condensation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362" name="Rectangle 29"/>
          <p:cNvSpPr>
            <a:spLocks noChangeArrowheads="1"/>
          </p:cNvSpPr>
          <p:nvPr/>
        </p:nvSpPr>
        <p:spPr bwMode="auto">
          <a:xfrm>
            <a:off x="3959225" y="5318125"/>
            <a:ext cx="1809750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deposition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3659188" y="1631950"/>
            <a:ext cx="1987550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dirty="0">
                <a:solidFill>
                  <a:schemeClr val="tx1"/>
                </a:solidFill>
              </a:rPr>
              <a:t>sublimation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4841875" y="2517775"/>
            <a:ext cx="1216025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boiling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3055938" y="2517775"/>
            <a:ext cx="1333500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melting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14366" name="Picture 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050" y="4916488"/>
            <a:ext cx="160337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7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8550" y="4432300"/>
            <a:ext cx="1476375" cy="220662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</p:pic>
      <p:pic>
        <p:nvPicPr>
          <p:cNvPr id="14368" name="Picture 2" descr="http://www.alliedstudies.com/ED586/stjacksonwilliams/6th%20Grade%20Website/Clipart/Melting%20Ice.JPG"/>
          <p:cNvPicPr>
            <a:picLocks noChangeAspect="1" noChangeArrowheads="1"/>
          </p:cNvPicPr>
          <p:nvPr/>
        </p:nvPicPr>
        <p:blipFill>
          <a:blip r:embed="rId4" cstate="print"/>
          <a:srcRect r="8180"/>
          <a:stretch>
            <a:fillRect/>
          </a:stretch>
        </p:blipFill>
        <p:spPr bwMode="auto">
          <a:xfrm>
            <a:off x="239713" y="201613"/>
            <a:ext cx="1671637" cy="144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9" name="Picture 4" descr="http://environment.nationalgeographic.com/staticfiles/NGS/Shared/StaticFiles/Environment/Images/Natural_Disaster/Volcano/boiling-mud-979269-xl.jpg"/>
          <p:cNvPicPr>
            <a:picLocks noChangeAspect="1" noChangeArrowheads="1"/>
          </p:cNvPicPr>
          <p:nvPr/>
        </p:nvPicPr>
        <p:blipFill>
          <a:blip r:embed="rId5" cstate="print"/>
          <a:srcRect l="17143" r="16792" b="17514"/>
          <a:stretch>
            <a:fillRect/>
          </a:stretch>
        </p:blipFill>
        <p:spPr bwMode="auto">
          <a:xfrm>
            <a:off x="7213600" y="190500"/>
            <a:ext cx="1716088" cy="171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70" name="Picture 6" descr="http://www.frozenontime.com/img/dryice_block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725" y="1857375"/>
            <a:ext cx="1698625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71" name="Picture 8" descr="http://www.freewebs.com/opengatesfarmbedandbreakfast/frozenwaterbottle2.jpg"/>
          <p:cNvPicPr>
            <a:picLocks noChangeAspect="1" noChangeArrowheads="1"/>
          </p:cNvPicPr>
          <p:nvPr/>
        </p:nvPicPr>
        <p:blipFill>
          <a:blip r:embed="rId7" cstate="print"/>
          <a:srcRect l="25436" r="25940"/>
          <a:stretch>
            <a:fillRect/>
          </a:stretch>
        </p:blipFill>
        <p:spPr bwMode="auto">
          <a:xfrm>
            <a:off x="7897813" y="2046288"/>
            <a:ext cx="1031875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0" grpId="0"/>
      <p:bldP spid="14361" grpId="0"/>
      <p:bldP spid="14362" grpId="0"/>
      <p:bldP spid="14363" grpId="0"/>
      <p:bldP spid="14364" grpId="0"/>
      <p:bldP spid="143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998788" y="254000"/>
            <a:ext cx="3351212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/>
              <a:t>Classifying Matter 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50850" y="909638"/>
            <a:ext cx="3508375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/>
              <a:t> </a:t>
            </a:r>
            <a:r>
              <a:rPr lang="en-US" u="sng"/>
              <a:t>(Pure) Substances</a:t>
            </a:r>
            <a:r>
              <a:rPr lang="en-US"/>
              <a:t> 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833813" y="909638"/>
            <a:ext cx="4105275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have a fixed composition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738563" y="1435100"/>
            <a:ext cx="3511550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 and fixed properties.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915988" y="2690813"/>
            <a:ext cx="2198687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ELEMENTS</a:t>
            </a:r>
            <a:r>
              <a:rPr lang="en-US"/>
              <a:t> 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552950" y="2692400"/>
            <a:ext cx="2633663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COMPOUNDS</a:t>
            </a:r>
            <a:r>
              <a:rPr lang="en-US"/>
              <a:t> 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947738" y="3232150"/>
            <a:ext cx="974725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e.g.,</a:t>
            </a:r>
            <a:r>
              <a:rPr lang="en-US"/>
              <a:t>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600575" y="3232150"/>
            <a:ext cx="974725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e.g.,</a:t>
            </a:r>
            <a:r>
              <a:rPr lang="en-US"/>
              <a:t> 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1795463" y="3232150"/>
            <a:ext cx="2309812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Fe, N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 b="0">
                <a:solidFill>
                  <a:schemeClr val="tx1"/>
                </a:solidFill>
              </a:rPr>
              <a:t>, S</a:t>
            </a:r>
            <a:r>
              <a:rPr lang="en-US" b="0" baseline="-25000">
                <a:solidFill>
                  <a:schemeClr val="tx1"/>
                </a:solidFill>
              </a:rPr>
              <a:t>8</a:t>
            </a:r>
            <a:r>
              <a:rPr lang="en-US" b="0">
                <a:solidFill>
                  <a:schemeClr val="tx1"/>
                </a:solidFill>
              </a:rPr>
              <a:t>, U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5421313" y="3232150"/>
            <a:ext cx="3062287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H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 b="0">
                <a:solidFill>
                  <a:schemeClr val="tx1"/>
                </a:solidFill>
              </a:rPr>
              <a:t>O, NaCl, HNO</a:t>
            </a:r>
            <a:r>
              <a:rPr lang="en-US" b="0" baseline="-25000">
                <a:solidFill>
                  <a:schemeClr val="tx1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1444437" y="2029947"/>
            <a:ext cx="6244017" cy="52322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0" dirty="0"/>
              <a:t>--</a:t>
            </a:r>
            <a:r>
              <a:rPr lang="en-US" b="0" dirty="0">
                <a:solidFill>
                  <a:schemeClr val="tx1"/>
                </a:solidFill>
              </a:rPr>
              <a:t> they have a </a:t>
            </a:r>
            <a:r>
              <a:rPr lang="en-US" b="0" dirty="0" smtClean="0">
                <a:solidFill>
                  <a:schemeClr val="tx1"/>
                </a:solidFill>
              </a:rPr>
              <a:t>single chemical </a:t>
            </a:r>
            <a:r>
              <a:rPr lang="en-US" b="0" dirty="0">
                <a:solidFill>
                  <a:schemeClr val="tx1"/>
                </a:solidFill>
              </a:rPr>
              <a:t>formula</a:t>
            </a:r>
          </a:p>
        </p:txBody>
      </p:sp>
      <p:pic>
        <p:nvPicPr>
          <p:cNvPr id="15373" name="Picture 13" descr="Image:Sulfur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0" y="3978275"/>
            <a:ext cx="2978150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4" name="Picture 14" descr="halit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76863" y="3971925"/>
            <a:ext cx="23082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1697038" y="6103938"/>
            <a:ext cx="1633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sulfur (S</a:t>
            </a:r>
            <a:r>
              <a:rPr lang="en-US" sz="2400" baseline="-25000">
                <a:solidFill>
                  <a:srgbClr val="0000FF"/>
                </a:solidFill>
              </a:rPr>
              <a:t>8</a:t>
            </a:r>
            <a:r>
              <a:rPr lang="en-US" sz="24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4767263" y="6103938"/>
            <a:ext cx="351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sodium chloride (NaCl)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214438" y="328613"/>
            <a:ext cx="1846262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u="sng"/>
              <a:t>Mixtures</a:t>
            </a:r>
            <a:r>
              <a:rPr lang="en-US"/>
              <a:t>  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832100" y="319088"/>
            <a:ext cx="5213350" cy="9461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ym typeface="Wingdings" pitchFamily="2" charset="2"/>
              </a:rPr>
              <a:t>contain two or more substances</a:t>
            </a:r>
          </a:p>
          <a:p>
            <a:pPr algn="l"/>
            <a:r>
              <a:rPr lang="en-US" b="0">
                <a:sym typeface="Wingdings" pitchFamily="2" charset="2"/>
              </a:rPr>
              <a:t>mixed together.</a:t>
            </a:r>
            <a:r>
              <a:rPr lang="en-US">
                <a:sym typeface="Wingdings" pitchFamily="2" charset="2"/>
              </a:rPr>
              <a:t> 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287463" y="1431925"/>
            <a:ext cx="4541837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-- have varying composition</a:t>
            </a: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1624013" y="1970088"/>
            <a:ext cx="3810000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and varying properties</a:t>
            </a:r>
            <a:r>
              <a:rPr lang="en-US"/>
              <a:t> </a:t>
            </a: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430213" y="2822575"/>
            <a:ext cx="7648575" cy="9461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-- The substances are NOT chemically bonded;</a:t>
            </a:r>
          </a:p>
          <a:p>
            <a:pPr algn="l"/>
            <a:r>
              <a:rPr lang="en-US" b="0"/>
              <a:t>    they retain their individual properties.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1639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6963" y="915988"/>
            <a:ext cx="2679700" cy="188912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</p:pic>
      <p:pic>
        <p:nvPicPr>
          <p:cNvPr id="1639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6575" y="3903663"/>
            <a:ext cx="3651250" cy="274002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</p:pic>
      <p:sp>
        <p:nvSpPr>
          <p:cNvPr id="16393" name="Text Box 11"/>
          <p:cNvSpPr txBox="1">
            <a:spLocks noChangeArrowheads="1"/>
          </p:cNvSpPr>
          <p:nvPr/>
        </p:nvSpPr>
        <p:spPr bwMode="auto">
          <a:xfrm>
            <a:off x="534988" y="4422775"/>
            <a:ext cx="204946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</a:rPr>
              <a:t>Tea, orange</a:t>
            </a:r>
          </a:p>
          <a:p>
            <a:r>
              <a:rPr lang="en-US" sz="2400" b="0">
                <a:solidFill>
                  <a:srgbClr val="0000FF"/>
                </a:solidFill>
              </a:rPr>
              <a:t>juice, oceans,</a:t>
            </a:r>
          </a:p>
          <a:p>
            <a:r>
              <a:rPr lang="en-US" sz="2400" b="0">
                <a:solidFill>
                  <a:srgbClr val="0000FF"/>
                </a:solidFill>
              </a:rPr>
              <a:t>and air are</a:t>
            </a:r>
          </a:p>
          <a:p>
            <a:r>
              <a:rPr lang="en-US" sz="2400" b="0">
                <a:solidFill>
                  <a:srgbClr val="0000FF"/>
                </a:solidFill>
              </a:rPr>
              <a:t>mixtures.</a:t>
            </a:r>
          </a:p>
        </p:txBody>
      </p:sp>
      <p:pic>
        <p:nvPicPr>
          <p:cNvPr id="16394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8975" y="3903663"/>
            <a:ext cx="1822450" cy="27495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646363" y="214313"/>
            <a:ext cx="4022725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Two Types of Mixtures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76250" y="838200"/>
            <a:ext cx="4622800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homogeneous</a:t>
            </a:r>
            <a:r>
              <a:rPr lang="en-US" b="0"/>
              <a:t>: (or </a:t>
            </a:r>
            <a:r>
              <a:rPr lang="en-US" b="0" u="sng"/>
              <a:t>solution</a:t>
            </a:r>
            <a:r>
              <a:rPr lang="en-US" b="0"/>
              <a:t>)</a:t>
            </a:r>
            <a:r>
              <a:rPr lang="en-US"/>
              <a:t> 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814388" y="1360488"/>
            <a:ext cx="7424737" cy="1385887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sample has same composition and properties</a:t>
            </a:r>
          </a:p>
          <a:p>
            <a:pPr algn="l"/>
            <a:r>
              <a:rPr lang="en-US" b="0"/>
              <a:t>throughout; evenly mixed at the</a:t>
            </a:r>
          </a:p>
          <a:p>
            <a:pPr algn="l"/>
            <a:r>
              <a:rPr lang="en-US" b="0"/>
              <a:t>particle level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389188" y="2957513"/>
            <a:ext cx="974725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e.g.,</a:t>
            </a:r>
            <a:r>
              <a:rPr lang="en-US"/>
              <a:t> 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498475" y="4184650"/>
            <a:ext cx="6481763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alloy</a:t>
            </a:r>
            <a:r>
              <a:rPr lang="en-US" b="0"/>
              <a:t>: a homogeneous mixture of metals</a:t>
            </a:r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01650" y="4973638"/>
            <a:ext cx="974725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e.g.,</a:t>
            </a:r>
            <a:r>
              <a:rPr lang="en-US"/>
              <a:t> </a:t>
            </a:r>
          </a:p>
        </p:txBody>
      </p:sp>
      <p:grpSp>
        <p:nvGrpSpPr>
          <p:cNvPr id="17416" name="Group 8"/>
          <p:cNvGrpSpPr>
            <a:grpSpLocks/>
          </p:cNvGrpSpPr>
          <p:nvPr/>
        </p:nvGrpSpPr>
        <p:grpSpPr bwMode="auto">
          <a:xfrm>
            <a:off x="6488113" y="2344738"/>
            <a:ext cx="1466850" cy="1897062"/>
            <a:chOff x="4087" y="1477"/>
            <a:chExt cx="924" cy="1195"/>
          </a:xfrm>
        </p:grpSpPr>
        <p:pic>
          <p:nvPicPr>
            <p:cNvPr id="17429" name="Picture 9" descr="kool_aid_man_wavi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87" y="1477"/>
              <a:ext cx="876" cy="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30" name="Rectangle 10"/>
            <p:cNvSpPr>
              <a:spLocks noChangeArrowheads="1"/>
            </p:cNvSpPr>
            <p:nvPr/>
          </p:nvSpPr>
          <p:spPr bwMode="auto">
            <a:xfrm>
              <a:off x="4089" y="2345"/>
              <a:ext cx="922" cy="327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Arial Narrow" pitchFamily="34" charset="0"/>
                </a:rPr>
                <a:t>Kool Aid </a:t>
              </a:r>
            </a:p>
          </p:txBody>
        </p:sp>
      </p:grpSp>
      <p:grpSp>
        <p:nvGrpSpPr>
          <p:cNvPr id="17417" name="Group 11"/>
          <p:cNvGrpSpPr>
            <a:grpSpLocks/>
          </p:cNvGrpSpPr>
          <p:nvPr/>
        </p:nvGrpSpPr>
        <p:grpSpPr bwMode="auto">
          <a:xfrm>
            <a:off x="1284288" y="4843463"/>
            <a:ext cx="2587625" cy="1833562"/>
            <a:chOff x="809" y="3051"/>
            <a:chExt cx="1630" cy="1155"/>
          </a:xfrm>
        </p:grpSpPr>
        <p:sp>
          <p:nvSpPr>
            <p:cNvPr id="17427" name="Rectangle 12"/>
            <p:cNvSpPr>
              <a:spLocks noChangeArrowheads="1"/>
            </p:cNvSpPr>
            <p:nvPr/>
          </p:nvSpPr>
          <p:spPr bwMode="auto">
            <a:xfrm>
              <a:off x="809" y="3879"/>
              <a:ext cx="1630" cy="327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>
                  <a:latin typeface="Arial Narrow" pitchFamily="34" charset="0"/>
                </a:rPr>
                <a:t>bronze (Cu + Sn) </a:t>
              </a:r>
            </a:p>
          </p:txBody>
        </p:sp>
        <p:pic>
          <p:nvPicPr>
            <p:cNvPr id="17428" name="Picture 13" descr="eagle_for_index_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77" y="3051"/>
              <a:ext cx="830" cy="8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17418" name="Group 14"/>
          <p:cNvGrpSpPr>
            <a:grpSpLocks/>
          </p:cNvGrpSpPr>
          <p:nvPr/>
        </p:nvGrpSpPr>
        <p:grpSpPr bwMode="auto">
          <a:xfrm>
            <a:off x="6440488" y="4860925"/>
            <a:ext cx="2392362" cy="1817688"/>
            <a:chOff x="4057" y="3062"/>
            <a:chExt cx="1507" cy="1145"/>
          </a:xfrm>
        </p:grpSpPr>
        <p:sp>
          <p:nvSpPr>
            <p:cNvPr id="17425" name="Rectangle 15"/>
            <p:cNvSpPr>
              <a:spLocks noChangeArrowheads="1"/>
            </p:cNvSpPr>
            <p:nvPr/>
          </p:nvSpPr>
          <p:spPr bwMode="auto">
            <a:xfrm>
              <a:off x="4057" y="3880"/>
              <a:ext cx="1507" cy="327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>
                  <a:latin typeface="Arial Narrow" pitchFamily="34" charset="0"/>
                </a:rPr>
                <a:t>brass (Cu + Zn) </a:t>
              </a:r>
            </a:p>
          </p:txBody>
        </p:sp>
        <p:pic>
          <p:nvPicPr>
            <p:cNvPr id="17426" name="Picture 16" descr="brass_wires-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92" y="3062"/>
              <a:ext cx="826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419" name="Group 17"/>
          <p:cNvGrpSpPr>
            <a:grpSpLocks/>
          </p:cNvGrpSpPr>
          <p:nvPr/>
        </p:nvGrpSpPr>
        <p:grpSpPr bwMode="auto">
          <a:xfrm>
            <a:off x="3905250" y="4860925"/>
            <a:ext cx="2555875" cy="1816100"/>
            <a:chOff x="2460" y="3062"/>
            <a:chExt cx="1610" cy="1144"/>
          </a:xfrm>
        </p:grpSpPr>
        <p:sp>
          <p:nvSpPr>
            <p:cNvPr id="17423" name="Rectangle 18"/>
            <p:cNvSpPr>
              <a:spLocks noChangeArrowheads="1"/>
            </p:cNvSpPr>
            <p:nvPr/>
          </p:nvSpPr>
          <p:spPr bwMode="auto">
            <a:xfrm>
              <a:off x="2460" y="3879"/>
              <a:ext cx="1610" cy="327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>
                  <a:latin typeface="Arial Narrow" pitchFamily="34" charset="0"/>
                </a:rPr>
                <a:t>pewter (Pb + Sn) </a:t>
              </a:r>
            </a:p>
          </p:txBody>
        </p:sp>
        <p:pic>
          <p:nvPicPr>
            <p:cNvPr id="17424" name="Picture 19" descr="s_pewter-tankar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92" y="3062"/>
              <a:ext cx="1254" cy="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420" name="Group 20"/>
          <p:cNvGrpSpPr>
            <a:grpSpLocks/>
          </p:cNvGrpSpPr>
          <p:nvPr/>
        </p:nvGrpSpPr>
        <p:grpSpPr bwMode="auto">
          <a:xfrm>
            <a:off x="3784600" y="2422525"/>
            <a:ext cx="1831975" cy="1819275"/>
            <a:chOff x="2384" y="1526"/>
            <a:chExt cx="1154" cy="1146"/>
          </a:xfrm>
        </p:grpSpPr>
        <p:sp>
          <p:nvSpPr>
            <p:cNvPr id="17421" name="Rectangle 21"/>
            <p:cNvSpPr>
              <a:spLocks noChangeArrowheads="1"/>
            </p:cNvSpPr>
            <p:nvPr/>
          </p:nvSpPr>
          <p:spPr bwMode="auto">
            <a:xfrm>
              <a:off x="2438" y="2345"/>
              <a:ext cx="1013" cy="327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Arial Narrow" pitchFamily="34" charset="0"/>
                </a:rPr>
                <a:t>salt water </a:t>
              </a:r>
            </a:p>
          </p:txBody>
        </p:sp>
        <p:pic>
          <p:nvPicPr>
            <p:cNvPr id="17422" name="Picture 22" descr="s_glass_of_wat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384" y="1526"/>
              <a:ext cx="1154" cy="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931988" y="242888"/>
            <a:ext cx="5484812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/>
              <a:t>Two Types of Mixtures (cont.)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76250" y="838200"/>
            <a:ext cx="2662238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heterogeneous</a:t>
            </a:r>
            <a:r>
              <a:rPr lang="en-US" b="0"/>
              <a:t>:</a:t>
            </a:r>
            <a:endParaRPr 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814388" y="1450975"/>
            <a:ext cx="6819900" cy="9461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different composition and properties in the</a:t>
            </a:r>
          </a:p>
          <a:p>
            <a:pPr algn="l"/>
            <a:r>
              <a:rPr lang="en-US" b="0"/>
              <a:t>same sample; unevenly mixed</a:t>
            </a:r>
            <a:r>
              <a:rPr lang="en-US"/>
              <a:t>  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874838" y="3057525"/>
            <a:ext cx="974725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e.g.,</a:t>
            </a:r>
            <a:r>
              <a:rPr lang="en-US"/>
              <a:t> 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98475" y="4084638"/>
            <a:ext cx="4875213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suspension</a:t>
            </a:r>
            <a:r>
              <a:rPr lang="en-US" b="0"/>
              <a:t>: settles over time</a:t>
            </a:r>
            <a:r>
              <a:rPr lang="en-US"/>
              <a:t> 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836738" y="4973638"/>
            <a:ext cx="974725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e.g.,</a:t>
            </a:r>
            <a:r>
              <a:rPr lang="en-US"/>
              <a:t> </a:t>
            </a:r>
          </a:p>
        </p:txBody>
      </p:sp>
      <p:grpSp>
        <p:nvGrpSpPr>
          <p:cNvPr id="18440" name="Group 8"/>
          <p:cNvGrpSpPr>
            <a:grpSpLocks/>
          </p:cNvGrpSpPr>
          <p:nvPr/>
        </p:nvGrpSpPr>
        <p:grpSpPr bwMode="auto">
          <a:xfrm>
            <a:off x="3970338" y="2435225"/>
            <a:ext cx="2028825" cy="1682750"/>
            <a:chOff x="2438" y="1561"/>
            <a:chExt cx="1278" cy="1060"/>
          </a:xfrm>
        </p:grpSpPr>
        <p:pic>
          <p:nvPicPr>
            <p:cNvPr id="18451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21" y="1561"/>
              <a:ext cx="1060" cy="1060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</p:pic>
        <p:sp>
          <p:nvSpPr>
            <p:cNvPr id="18452" name="Rectangle 10"/>
            <p:cNvSpPr>
              <a:spLocks noChangeArrowheads="1"/>
            </p:cNvSpPr>
            <p:nvPr/>
          </p:nvSpPr>
          <p:spPr bwMode="auto">
            <a:xfrm>
              <a:off x="2438" y="1578"/>
              <a:ext cx="1278" cy="327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Arial Narrow" pitchFamily="34" charset="0"/>
                </a:rPr>
                <a:t>tossed salad </a:t>
              </a:r>
            </a:p>
          </p:txBody>
        </p:sp>
      </p:grpSp>
      <p:grpSp>
        <p:nvGrpSpPr>
          <p:cNvPr id="18441" name="Group 11"/>
          <p:cNvGrpSpPr>
            <a:grpSpLocks/>
          </p:cNvGrpSpPr>
          <p:nvPr/>
        </p:nvGrpSpPr>
        <p:grpSpPr bwMode="auto">
          <a:xfrm>
            <a:off x="6429375" y="1958975"/>
            <a:ext cx="1814513" cy="2182813"/>
            <a:chOff x="4050" y="1234"/>
            <a:chExt cx="1143" cy="1375"/>
          </a:xfrm>
        </p:grpSpPr>
        <p:sp>
          <p:nvSpPr>
            <p:cNvPr id="18448" name="Rectangle 12"/>
            <p:cNvSpPr>
              <a:spLocks noChangeArrowheads="1"/>
            </p:cNvSpPr>
            <p:nvPr/>
          </p:nvSpPr>
          <p:spPr bwMode="auto">
            <a:xfrm>
              <a:off x="4089" y="2282"/>
              <a:ext cx="1104" cy="327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Arial Narrow" pitchFamily="34" charset="0"/>
                </a:rPr>
                <a:t>raisin bran </a:t>
              </a:r>
            </a:p>
          </p:txBody>
        </p:sp>
        <p:pic>
          <p:nvPicPr>
            <p:cNvPr id="18449" name="Picture 13" descr="159002_n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14" y="1290"/>
              <a:ext cx="1024" cy="1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0" name="Rectangle 14"/>
            <p:cNvSpPr>
              <a:spLocks noChangeArrowheads="1"/>
            </p:cNvSpPr>
            <p:nvPr/>
          </p:nvSpPr>
          <p:spPr bwMode="auto">
            <a:xfrm>
              <a:off x="4050" y="1234"/>
              <a:ext cx="238" cy="1097"/>
            </a:xfrm>
            <a:prstGeom prst="rect">
              <a:avLst/>
            </a:prstGeom>
            <a:solidFill>
              <a:schemeClr val="bg1"/>
            </a:solidFill>
            <a:ln w="222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442" name="Group 15"/>
          <p:cNvGrpSpPr>
            <a:grpSpLocks/>
          </p:cNvGrpSpPr>
          <p:nvPr/>
        </p:nvGrpSpPr>
        <p:grpSpPr bwMode="auto">
          <a:xfrm>
            <a:off x="4122738" y="4624388"/>
            <a:ext cx="1597025" cy="2068512"/>
            <a:chOff x="2597" y="2913"/>
            <a:chExt cx="1006" cy="1303"/>
          </a:xfrm>
        </p:grpSpPr>
        <p:sp>
          <p:nvSpPr>
            <p:cNvPr id="18446" name="Rectangle 16"/>
            <p:cNvSpPr>
              <a:spLocks noChangeArrowheads="1"/>
            </p:cNvSpPr>
            <p:nvPr/>
          </p:nvSpPr>
          <p:spPr bwMode="auto">
            <a:xfrm>
              <a:off x="2808" y="3889"/>
              <a:ext cx="605" cy="327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Arial Narrow" pitchFamily="34" charset="0"/>
                </a:rPr>
                <a:t>paint </a:t>
              </a:r>
            </a:p>
          </p:txBody>
        </p:sp>
        <p:pic>
          <p:nvPicPr>
            <p:cNvPr id="18447" name="Picture 1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97" y="2913"/>
              <a:ext cx="1006" cy="1006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</p:pic>
      </p:grpSp>
      <p:grpSp>
        <p:nvGrpSpPr>
          <p:cNvPr id="18443" name="Group 18"/>
          <p:cNvGrpSpPr>
            <a:grpSpLocks/>
          </p:cNvGrpSpPr>
          <p:nvPr/>
        </p:nvGrpSpPr>
        <p:grpSpPr bwMode="auto">
          <a:xfrm>
            <a:off x="6184900" y="4217988"/>
            <a:ext cx="2271713" cy="2530475"/>
            <a:chOff x="3896" y="2657"/>
            <a:chExt cx="1431" cy="1594"/>
          </a:xfrm>
        </p:grpSpPr>
        <p:pic>
          <p:nvPicPr>
            <p:cNvPr id="18444" name="Picture 19" descr="upimg1%5CMusical-Snowing-Christmas-Tree_5055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29" y="2657"/>
              <a:ext cx="1068" cy="1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45" name="Rectangle 20"/>
            <p:cNvSpPr>
              <a:spLocks noChangeArrowheads="1"/>
            </p:cNvSpPr>
            <p:nvPr/>
          </p:nvSpPr>
          <p:spPr bwMode="auto">
            <a:xfrm>
              <a:off x="3896" y="3924"/>
              <a:ext cx="1431" cy="327"/>
            </a:xfrm>
            <a:prstGeom prst="rect">
              <a:avLst/>
            </a:prstGeom>
            <a:solidFill>
              <a:schemeClr val="bg1"/>
            </a:solidFill>
            <a:ln w="222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Arial Narrow" pitchFamily="34" charset="0"/>
                </a:rPr>
                <a:t>   snow globes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844925" y="1490663"/>
            <a:ext cx="1689100" cy="541337"/>
          </a:xfrm>
          <a:prstGeom prst="rect">
            <a:avLst/>
          </a:prstGeom>
          <a:noFill/>
          <a:ln w="22225">
            <a:solidFill>
              <a:srgbClr val="0066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FF"/>
                </a:solidFill>
              </a:rPr>
              <a:t>MATTER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384300" y="393700"/>
            <a:ext cx="6305550" cy="6413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3600" i="1">
                <a:solidFill>
                  <a:srgbClr val="0066FF"/>
                </a:solidFill>
              </a:rPr>
              <a:t>Chart for Classifying Matter</a:t>
            </a:r>
            <a:r>
              <a:rPr lang="en-US" sz="3600">
                <a:solidFill>
                  <a:srgbClr val="0066FF"/>
                </a:solidFill>
              </a:rPr>
              <a:t> 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1250950" y="2027238"/>
            <a:ext cx="3540125" cy="1192212"/>
            <a:chOff x="788" y="1277"/>
            <a:chExt cx="2230" cy="751"/>
          </a:xfrm>
        </p:grpSpPr>
        <p:sp>
          <p:nvSpPr>
            <p:cNvPr id="19476" name="Freeform 5"/>
            <p:cNvSpPr>
              <a:spLocks/>
            </p:cNvSpPr>
            <p:nvPr/>
          </p:nvSpPr>
          <p:spPr bwMode="auto">
            <a:xfrm>
              <a:off x="2077" y="1277"/>
              <a:ext cx="461" cy="402"/>
            </a:xfrm>
            <a:custGeom>
              <a:avLst/>
              <a:gdLst>
                <a:gd name="T0" fmla="*/ 461 w 461"/>
                <a:gd name="T1" fmla="*/ 0 h 402"/>
                <a:gd name="T2" fmla="*/ 0 w 461"/>
                <a:gd name="T3" fmla="*/ 402 h 402"/>
                <a:gd name="T4" fmla="*/ 0 60000 65536"/>
                <a:gd name="T5" fmla="*/ 0 60000 65536"/>
                <a:gd name="T6" fmla="*/ 0 w 461"/>
                <a:gd name="T7" fmla="*/ 0 h 402"/>
                <a:gd name="T8" fmla="*/ 461 w 461"/>
                <a:gd name="T9" fmla="*/ 402 h 40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1" h="402">
                  <a:moveTo>
                    <a:pt x="461" y="0"/>
                  </a:moveTo>
                  <a:lnTo>
                    <a:pt x="0" y="402"/>
                  </a:lnTo>
                </a:path>
              </a:pathLst>
            </a:custGeom>
            <a:noFill/>
            <a:ln w="22225">
              <a:solidFill>
                <a:srgbClr val="0066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Rectangle 6"/>
            <p:cNvSpPr>
              <a:spLocks noChangeArrowheads="1"/>
            </p:cNvSpPr>
            <p:nvPr/>
          </p:nvSpPr>
          <p:spPr bwMode="auto">
            <a:xfrm>
              <a:off x="788" y="1701"/>
              <a:ext cx="2230" cy="327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b="0">
                  <a:solidFill>
                    <a:srgbClr val="0066FF"/>
                  </a:solidFill>
                </a:rPr>
                <a:t>PURE SUBSTANCE</a:t>
              </a:r>
              <a:r>
                <a:rPr lang="en-US">
                  <a:solidFill>
                    <a:srgbClr val="0066FF"/>
                  </a:solidFill>
                </a:rPr>
                <a:t> </a:t>
              </a:r>
            </a:p>
          </p:txBody>
        </p:sp>
      </p:grpSp>
      <p:grpSp>
        <p:nvGrpSpPr>
          <p:cNvPr id="19461" name="Group 7"/>
          <p:cNvGrpSpPr>
            <a:grpSpLocks/>
          </p:cNvGrpSpPr>
          <p:nvPr/>
        </p:nvGrpSpPr>
        <p:grpSpPr bwMode="auto">
          <a:xfrm>
            <a:off x="5327650" y="2027238"/>
            <a:ext cx="1935163" cy="1192212"/>
            <a:chOff x="3356" y="1277"/>
            <a:chExt cx="1219" cy="751"/>
          </a:xfrm>
        </p:grpSpPr>
        <p:sp>
          <p:nvSpPr>
            <p:cNvPr id="19474" name="Freeform 8"/>
            <p:cNvSpPr>
              <a:spLocks/>
            </p:cNvSpPr>
            <p:nvPr/>
          </p:nvSpPr>
          <p:spPr bwMode="auto">
            <a:xfrm>
              <a:off x="3356" y="1277"/>
              <a:ext cx="422" cy="420"/>
            </a:xfrm>
            <a:custGeom>
              <a:avLst/>
              <a:gdLst>
                <a:gd name="T0" fmla="*/ 0 w 422"/>
                <a:gd name="T1" fmla="*/ 0 h 420"/>
                <a:gd name="T2" fmla="*/ 422 w 422"/>
                <a:gd name="T3" fmla="*/ 420 h 420"/>
                <a:gd name="T4" fmla="*/ 0 60000 65536"/>
                <a:gd name="T5" fmla="*/ 0 60000 65536"/>
                <a:gd name="T6" fmla="*/ 0 w 422"/>
                <a:gd name="T7" fmla="*/ 0 h 420"/>
                <a:gd name="T8" fmla="*/ 422 w 422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22" h="420">
                  <a:moveTo>
                    <a:pt x="0" y="0"/>
                  </a:moveTo>
                  <a:lnTo>
                    <a:pt x="422" y="420"/>
                  </a:lnTo>
                </a:path>
              </a:pathLst>
            </a:custGeom>
            <a:noFill/>
            <a:ln w="22225">
              <a:solidFill>
                <a:srgbClr val="0066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Rectangle 9"/>
            <p:cNvSpPr>
              <a:spLocks noChangeArrowheads="1"/>
            </p:cNvSpPr>
            <p:nvPr/>
          </p:nvSpPr>
          <p:spPr bwMode="auto">
            <a:xfrm>
              <a:off x="3389" y="1701"/>
              <a:ext cx="1186" cy="327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b="0">
                  <a:solidFill>
                    <a:srgbClr val="0066FF"/>
                  </a:solidFill>
                </a:rPr>
                <a:t>MIXTURE</a:t>
              </a:r>
              <a:r>
                <a:rPr lang="en-US">
                  <a:solidFill>
                    <a:srgbClr val="0066FF"/>
                  </a:solidFill>
                </a:rPr>
                <a:t> </a:t>
              </a:r>
            </a:p>
          </p:txBody>
        </p:sp>
      </p:grpSp>
      <p:grpSp>
        <p:nvGrpSpPr>
          <p:cNvPr id="19462" name="Group 10"/>
          <p:cNvGrpSpPr>
            <a:grpSpLocks/>
          </p:cNvGrpSpPr>
          <p:nvPr/>
        </p:nvGrpSpPr>
        <p:grpSpPr bwMode="auto">
          <a:xfrm>
            <a:off x="254000" y="3284538"/>
            <a:ext cx="2357438" cy="1981200"/>
            <a:chOff x="160" y="2069"/>
            <a:chExt cx="1485" cy="1248"/>
          </a:xfrm>
        </p:grpSpPr>
        <p:sp>
          <p:nvSpPr>
            <p:cNvPr id="19472" name="Freeform 11"/>
            <p:cNvSpPr>
              <a:spLocks/>
            </p:cNvSpPr>
            <p:nvPr/>
          </p:nvSpPr>
          <p:spPr bwMode="auto">
            <a:xfrm>
              <a:off x="750" y="2069"/>
              <a:ext cx="895" cy="839"/>
            </a:xfrm>
            <a:custGeom>
              <a:avLst/>
              <a:gdLst>
                <a:gd name="T0" fmla="*/ 104 w 1377"/>
                <a:gd name="T1" fmla="*/ 0 h 1290"/>
                <a:gd name="T2" fmla="*/ 0 w 1377"/>
                <a:gd name="T3" fmla="*/ 98 h 1290"/>
                <a:gd name="T4" fmla="*/ 0 60000 65536"/>
                <a:gd name="T5" fmla="*/ 0 60000 65536"/>
                <a:gd name="T6" fmla="*/ 0 w 1377"/>
                <a:gd name="T7" fmla="*/ 0 h 1290"/>
                <a:gd name="T8" fmla="*/ 1377 w 1377"/>
                <a:gd name="T9" fmla="*/ 1290 h 1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77" h="1290">
                  <a:moveTo>
                    <a:pt x="1377" y="0"/>
                  </a:moveTo>
                  <a:lnTo>
                    <a:pt x="0" y="1290"/>
                  </a:lnTo>
                </a:path>
              </a:pathLst>
            </a:custGeom>
            <a:noFill/>
            <a:ln w="22225">
              <a:solidFill>
                <a:srgbClr val="0066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Rectangle 12"/>
            <p:cNvSpPr>
              <a:spLocks noChangeArrowheads="1"/>
            </p:cNvSpPr>
            <p:nvPr/>
          </p:nvSpPr>
          <p:spPr bwMode="auto">
            <a:xfrm>
              <a:off x="160" y="2990"/>
              <a:ext cx="1236" cy="327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b="0">
                  <a:solidFill>
                    <a:srgbClr val="0066FF"/>
                  </a:solidFill>
                </a:rPr>
                <a:t>ELEMENT</a:t>
              </a:r>
              <a:r>
                <a:rPr lang="en-US">
                  <a:solidFill>
                    <a:srgbClr val="0066FF"/>
                  </a:solidFill>
                </a:rPr>
                <a:t> </a:t>
              </a:r>
            </a:p>
          </p:txBody>
        </p:sp>
      </p:grpSp>
      <p:grpSp>
        <p:nvGrpSpPr>
          <p:cNvPr id="19463" name="Group 13"/>
          <p:cNvGrpSpPr>
            <a:grpSpLocks/>
          </p:cNvGrpSpPr>
          <p:nvPr/>
        </p:nvGrpSpPr>
        <p:grpSpPr bwMode="auto">
          <a:xfrm>
            <a:off x="2667000" y="3298825"/>
            <a:ext cx="2397125" cy="1966913"/>
            <a:chOff x="1680" y="2078"/>
            <a:chExt cx="1510" cy="1239"/>
          </a:xfrm>
        </p:grpSpPr>
        <p:sp>
          <p:nvSpPr>
            <p:cNvPr id="19470" name="Freeform 14"/>
            <p:cNvSpPr>
              <a:spLocks/>
            </p:cNvSpPr>
            <p:nvPr/>
          </p:nvSpPr>
          <p:spPr bwMode="auto">
            <a:xfrm>
              <a:off x="1758" y="2078"/>
              <a:ext cx="440" cy="830"/>
            </a:xfrm>
            <a:custGeom>
              <a:avLst/>
              <a:gdLst>
                <a:gd name="T0" fmla="*/ 0 w 676"/>
                <a:gd name="T1" fmla="*/ 0 h 1277"/>
                <a:gd name="T2" fmla="*/ 51 w 676"/>
                <a:gd name="T3" fmla="*/ 96 h 1277"/>
                <a:gd name="T4" fmla="*/ 0 60000 65536"/>
                <a:gd name="T5" fmla="*/ 0 60000 65536"/>
                <a:gd name="T6" fmla="*/ 0 w 676"/>
                <a:gd name="T7" fmla="*/ 0 h 1277"/>
                <a:gd name="T8" fmla="*/ 676 w 676"/>
                <a:gd name="T9" fmla="*/ 1277 h 127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6" h="1277">
                  <a:moveTo>
                    <a:pt x="0" y="0"/>
                  </a:moveTo>
                  <a:lnTo>
                    <a:pt x="676" y="1277"/>
                  </a:lnTo>
                </a:path>
              </a:pathLst>
            </a:custGeom>
            <a:noFill/>
            <a:ln w="22225">
              <a:solidFill>
                <a:srgbClr val="0066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Rectangle 15"/>
            <p:cNvSpPr>
              <a:spLocks noChangeArrowheads="1"/>
            </p:cNvSpPr>
            <p:nvPr/>
          </p:nvSpPr>
          <p:spPr bwMode="auto">
            <a:xfrm>
              <a:off x="1680" y="2990"/>
              <a:ext cx="1510" cy="327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b="0">
                  <a:solidFill>
                    <a:srgbClr val="0066FF"/>
                  </a:solidFill>
                </a:rPr>
                <a:t>COMPOUND</a:t>
              </a:r>
              <a:r>
                <a:rPr lang="en-US">
                  <a:solidFill>
                    <a:srgbClr val="0066FF"/>
                  </a:solidFill>
                </a:rPr>
                <a:t> </a:t>
              </a:r>
            </a:p>
          </p:txBody>
        </p:sp>
      </p:grpSp>
      <p:grpSp>
        <p:nvGrpSpPr>
          <p:cNvPr id="19464" name="Group 16"/>
          <p:cNvGrpSpPr>
            <a:grpSpLocks/>
          </p:cNvGrpSpPr>
          <p:nvPr/>
        </p:nvGrpSpPr>
        <p:grpSpPr bwMode="auto">
          <a:xfrm>
            <a:off x="2686050" y="3275013"/>
            <a:ext cx="3311525" cy="3179762"/>
            <a:chOff x="1692" y="2063"/>
            <a:chExt cx="2086" cy="2003"/>
          </a:xfrm>
        </p:grpSpPr>
        <p:sp>
          <p:nvSpPr>
            <p:cNvPr id="19468" name="Freeform 17"/>
            <p:cNvSpPr>
              <a:spLocks/>
            </p:cNvSpPr>
            <p:nvPr/>
          </p:nvSpPr>
          <p:spPr bwMode="auto">
            <a:xfrm>
              <a:off x="3000" y="2063"/>
              <a:ext cx="778" cy="1600"/>
            </a:xfrm>
            <a:custGeom>
              <a:avLst/>
              <a:gdLst>
                <a:gd name="T0" fmla="*/ 778 w 778"/>
                <a:gd name="T1" fmla="*/ 0 h 1600"/>
                <a:gd name="T2" fmla="*/ 0 w 778"/>
                <a:gd name="T3" fmla="*/ 1600 h 1600"/>
                <a:gd name="T4" fmla="*/ 0 60000 65536"/>
                <a:gd name="T5" fmla="*/ 0 60000 65536"/>
                <a:gd name="T6" fmla="*/ 0 w 778"/>
                <a:gd name="T7" fmla="*/ 0 h 1600"/>
                <a:gd name="T8" fmla="*/ 778 w 778"/>
                <a:gd name="T9" fmla="*/ 1600 h 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78" h="1600">
                  <a:moveTo>
                    <a:pt x="778" y="0"/>
                  </a:moveTo>
                  <a:lnTo>
                    <a:pt x="0" y="1600"/>
                  </a:lnTo>
                </a:path>
              </a:pathLst>
            </a:custGeom>
            <a:noFill/>
            <a:ln w="22225">
              <a:solidFill>
                <a:srgbClr val="0066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Rectangle 18"/>
            <p:cNvSpPr>
              <a:spLocks noChangeArrowheads="1"/>
            </p:cNvSpPr>
            <p:nvPr/>
          </p:nvSpPr>
          <p:spPr bwMode="auto">
            <a:xfrm>
              <a:off x="1692" y="3739"/>
              <a:ext cx="1994" cy="327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b="0">
                  <a:solidFill>
                    <a:srgbClr val="0066FF"/>
                  </a:solidFill>
                </a:rPr>
                <a:t>HOMOGENEOUS</a:t>
              </a:r>
              <a:r>
                <a:rPr lang="en-US">
                  <a:solidFill>
                    <a:srgbClr val="0066FF"/>
                  </a:solidFill>
                </a:rPr>
                <a:t> </a:t>
              </a:r>
            </a:p>
          </p:txBody>
        </p:sp>
      </p:grpSp>
      <p:grpSp>
        <p:nvGrpSpPr>
          <p:cNvPr id="19465" name="Group 19"/>
          <p:cNvGrpSpPr>
            <a:grpSpLocks/>
          </p:cNvGrpSpPr>
          <p:nvPr/>
        </p:nvGrpSpPr>
        <p:grpSpPr bwMode="auto">
          <a:xfrm>
            <a:off x="5329238" y="3303588"/>
            <a:ext cx="3540125" cy="2498725"/>
            <a:chOff x="3357" y="2081"/>
            <a:chExt cx="2230" cy="1574"/>
          </a:xfrm>
        </p:grpSpPr>
        <p:sp>
          <p:nvSpPr>
            <p:cNvPr id="19466" name="Freeform 20"/>
            <p:cNvSpPr>
              <a:spLocks/>
            </p:cNvSpPr>
            <p:nvPr/>
          </p:nvSpPr>
          <p:spPr bwMode="auto">
            <a:xfrm>
              <a:off x="3942" y="2081"/>
              <a:ext cx="448" cy="1216"/>
            </a:xfrm>
            <a:custGeom>
              <a:avLst/>
              <a:gdLst>
                <a:gd name="T0" fmla="*/ 0 w 448"/>
                <a:gd name="T1" fmla="*/ 0 h 1216"/>
                <a:gd name="T2" fmla="*/ 448 w 448"/>
                <a:gd name="T3" fmla="*/ 1216 h 1216"/>
                <a:gd name="T4" fmla="*/ 0 60000 65536"/>
                <a:gd name="T5" fmla="*/ 0 60000 65536"/>
                <a:gd name="T6" fmla="*/ 0 w 448"/>
                <a:gd name="T7" fmla="*/ 0 h 1216"/>
                <a:gd name="T8" fmla="*/ 448 w 448"/>
                <a:gd name="T9" fmla="*/ 1216 h 12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8" h="1216">
                  <a:moveTo>
                    <a:pt x="0" y="0"/>
                  </a:moveTo>
                  <a:lnTo>
                    <a:pt x="448" y="1216"/>
                  </a:lnTo>
                </a:path>
              </a:pathLst>
            </a:custGeom>
            <a:noFill/>
            <a:ln w="22225">
              <a:solidFill>
                <a:srgbClr val="0066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Rectangle 21"/>
            <p:cNvSpPr>
              <a:spLocks noChangeArrowheads="1"/>
            </p:cNvSpPr>
            <p:nvPr/>
          </p:nvSpPr>
          <p:spPr bwMode="auto">
            <a:xfrm>
              <a:off x="3357" y="3328"/>
              <a:ext cx="2230" cy="327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b="0">
                  <a:solidFill>
                    <a:srgbClr val="0066FF"/>
                  </a:solidFill>
                </a:rPr>
                <a:t>HETEROGENEOUS</a:t>
              </a:r>
              <a:r>
                <a:rPr lang="en-US">
                  <a:solidFill>
                    <a:srgbClr val="0066FF"/>
                  </a:solidFill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5"/>
          <p:cNvSpPr>
            <a:spLocks noChangeArrowheads="1"/>
          </p:cNvSpPr>
          <p:nvPr/>
        </p:nvSpPr>
        <p:spPr bwMode="auto">
          <a:xfrm>
            <a:off x="174625" y="174625"/>
            <a:ext cx="3598863" cy="17986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176213" y="171450"/>
            <a:ext cx="3686175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/>
              <a:t>Separating Mixtures 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163513" y="603250"/>
            <a:ext cx="3154362" cy="1373188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involves</a:t>
            </a:r>
          </a:p>
          <a:p>
            <a:pPr algn="l"/>
            <a:r>
              <a:rPr lang="en-US" b="0"/>
              <a:t>physical means, or</a:t>
            </a:r>
          </a:p>
          <a:p>
            <a:pPr algn="l"/>
            <a:r>
              <a:rPr lang="en-US" b="0" u="sng"/>
              <a:t>physical changes</a:t>
            </a:r>
            <a:r>
              <a:rPr lang="en-US" b="0"/>
              <a:t>.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581025" y="2103438"/>
            <a:ext cx="1846263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1. </a:t>
            </a:r>
            <a:r>
              <a:rPr lang="en-US" b="0" u="sng"/>
              <a:t>sorting</a:t>
            </a:r>
            <a:r>
              <a:rPr lang="en-US" b="0"/>
              <a:t>:</a:t>
            </a:r>
            <a:r>
              <a:rPr lang="en-US"/>
              <a:t> 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633413" y="5022850"/>
            <a:ext cx="2024062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2. </a:t>
            </a:r>
            <a:r>
              <a:rPr lang="en-US" b="0" u="sng"/>
              <a:t>filtration</a:t>
            </a:r>
            <a:r>
              <a:rPr lang="en-US" b="0"/>
              <a:t>:</a:t>
            </a:r>
            <a:r>
              <a:rPr lang="en-US"/>
              <a:t> 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2305050" y="2122488"/>
            <a:ext cx="1530350" cy="180022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by color,</a:t>
            </a:r>
          </a:p>
          <a:p>
            <a:pPr algn="l"/>
            <a:r>
              <a:rPr lang="en-US" b="0"/>
              <a:t>shape,</a:t>
            </a:r>
          </a:p>
          <a:p>
            <a:pPr algn="l"/>
            <a:r>
              <a:rPr lang="en-US" b="0"/>
              <a:t>texture,</a:t>
            </a:r>
          </a:p>
          <a:p>
            <a:pPr algn="l"/>
            <a:r>
              <a:rPr lang="en-US" b="0"/>
              <a:t>etc.</a:t>
            </a:r>
            <a:r>
              <a:rPr lang="en-US"/>
              <a:t> </a:t>
            </a: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2481263" y="5018088"/>
            <a:ext cx="1824037" cy="1385887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by particle</a:t>
            </a:r>
          </a:p>
          <a:p>
            <a:pPr algn="l"/>
            <a:r>
              <a:rPr lang="en-US" b="0"/>
              <a:t>size</a:t>
            </a:r>
          </a:p>
          <a:p>
            <a:pPr algn="l"/>
            <a:r>
              <a:rPr lang="en-US"/>
              <a:t> </a:t>
            </a:r>
          </a:p>
        </p:txBody>
      </p:sp>
      <p:pic>
        <p:nvPicPr>
          <p:cNvPr id="2048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75" y="1693863"/>
            <a:ext cx="3927475" cy="26606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</p:pic>
      <p:grpSp>
        <p:nvGrpSpPr>
          <p:cNvPr id="20490" name="Group 9"/>
          <p:cNvGrpSpPr>
            <a:grpSpLocks/>
          </p:cNvGrpSpPr>
          <p:nvPr/>
        </p:nvGrpSpPr>
        <p:grpSpPr bwMode="auto">
          <a:xfrm>
            <a:off x="4311650" y="4135438"/>
            <a:ext cx="4179888" cy="2641600"/>
            <a:chOff x="2716" y="2515"/>
            <a:chExt cx="2633" cy="1664"/>
          </a:xfrm>
        </p:grpSpPr>
        <p:grpSp>
          <p:nvGrpSpPr>
            <p:cNvPr id="20493" name="Group 10"/>
            <p:cNvGrpSpPr>
              <a:grpSpLocks/>
            </p:cNvGrpSpPr>
            <p:nvPr/>
          </p:nvGrpSpPr>
          <p:grpSpPr bwMode="auto">
            <a:xfrm>
              <a:off x="2716" y="2515"/>
              <a:ext cx="2633" cy="1664"/>
              <a:chOff x="2725" y="2533"/>
              <a:chExt cx="2633" cy="1664"/>
            </a:xfrm>
          </p:grpSpPr>
          <p:pic>
            <p:nvPicPr>
              <p:cNvPr id="20495" name="Picture 1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725" y="2777"/>
                <a:ext cx="2058" cy="1380"/>
              </a:xfrm>
              <a:prstGeom prst="rect">
                <a:avLst/>
              </a:prstGeom>
              <a:noFill/>
              <a:ln w="22225" algn="ctr">
                <a:noFill/>
                <a:miter lim="800000"/>
                <a:headEnd/>
                <a:tailEnd/>
              </a:ln>
            </p:spPr>
          </p:pic>
          <p:sp>
            <p:nvSpPr>
              <p:cNvPr id="20496" name="Rectangle 12"/>
              <p:cNvSpPr>
                <a:spLocks noChangeArrowheads="1"/>
              </p:cNvSpPr>
              <p:nvPr/>
            </p:nvSpPr>
            <p:spPr bwMode="auto">
              <a:xfrm>
                <a:off x="4106" y="2533"/>
                <a:ext cx="1252" cy="1664"/>
              </a:xfrm>
              <a:prstGeom prst="rect">
                <a:avLst/>
              </a:prstGeom>
              <a:solidFill>
                <a:schemeClr val="bg1"/>
              </a:solidFill>
              <a:ln w="222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20494" name="Picture 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29" y="2761"/>
              <a:ext cx="904" cy="1384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</p:pic>
      </p:grpSp>
      <p:sp>
        <p:nvSpPr>
          <p:cNvPr id="20491" name="Rectangle 14"/>
          <p:cNvSpPr>
            <a:spLocks noChangeArrowheads="1"/>
          </p:cNvSpPr>
          <p:nvPr/>
        </p:nvSpPr>
        <p:spPr bwMode="auto">
          <a:xfrm>
            <a:off x="3914775" y="176213"/>
            <a:ext cx="4086225" cy="9461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-- No chemical reactions</a:t>
            </a:r>
          </a:p>
          <a:p>
            <a:pPr algn="l"/>
            <a:r>
              <a:rPr lang="en-US" b="0"/>
              <a:t>   are needed because…</a:t>
            </a:r>
          </a:p>
        </p:txBody>
      </p:sp>
      <p:sp>
        <p:nvSpPr>
          <p:cNvPr id="20492" name="Rectangle 16"/>
          <p:cNvSpPr>
            <a:spLocks noChangeArrowheads="1"/>
          </p:cNvSpPr>
          <p:nvPr/>
        </p:nvSpPr>
        <p:spPr bwMode="auto">
          <a:xfrm>
            <a:off x="4235450" y="1003300"/>
            <a:ext cx="4837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 dirty="0">
                <a:solidFill>
                  <a:schemeClr val="tx1"/>
                </a:solidFill>
              </a:rPr>
              <a:t>substances are NOT bonded.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155700" y="366713"/>
            <a:ext cx="4873625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/>
              <a:t>Separating Mixtures (cont.)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33450" y="1152525"/>
            <a:ext cx="2519363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3. </a:t>
            </a:r>
            <a:r>
              <a:rPr lang="en-US" b="0" u="sng"/>
              <a:t>magnetism</a:t>
            </a:r>
            <a:r>
              <a:rPr lang="en-US" b="0"/>
              <a:t>:</a:t>
            </a:r>
            <a:r>
              <a:rPr lang="en-US"/>
              <a:t> 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863600" y="3508375"/>
            <a:ext cx="3352800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4. </a:t>
            </a:r>
            <a:r>
              <a:rPr lang="en-US" b="0" u="sng"/>
              <a:t>chromatography</a:t>
            </a:r>
            <a:r>
              <a:rPr lang="en-US" b="0"/>
              <a:t>:</a:t>
            </a:r>
            <a:r>
              <a:rPr lang="en-US"/>
              <a:t> 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322638" y="1152525"/>
            <a:ext cx="2995612" cy="9461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one substance</a:t>
            </a:r>
          </a:p>
          <a:p>
            <a:pPr algn="l"/>
            <a:r>
              <a:rPr lang="en-US" b="0"/>
              <a:t>must contain iron</a:t>
            </a:r>
            <a:r>
              <a:rPr lang="en-US"/>
              <a:t> 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103688" y="3506788"/>
            <a:ext cx="4341812" cy="9461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some substances dissolve</a:t>
            </a:r>
          </a:p>
          <a:p>
            <a:pPr algn="l"/>
            <a:r>
              <a:rPr lang="en-US" b="0"/>
              <a:t>more easily than others</a:t>
            </a:r>
            <a:r>
              <a:rPr lang="en-US"/>
              <a:t> </a:t>
            </a:r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0500" y="271463"/>
            <a:ext cx="2193925" cy="307022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</p:pic>
      <p:pic>
        <p:nvPicPr>
          <p:cNvPr id="21512" name="Picture 8" descr="350px-TLC-Essential-Oil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2388" y="4205288"/>
            <a:ext cx="2292350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3" name="Picture 9" descr="ChromotographyPap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3500" y="4776788"/>
            <a:ext cx="21209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4" name="Picture 10" descr="Gel%20Electrophoresis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9988" y="4806950"/>
            <a:ext cx="2625725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5" name="Picture 22" descr="baiacu_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0650" y="2217738"/>
            <a:ext cx="12319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650875" y="128588"/>
            <a:ext cx="6877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matter</a:t>
            </a:r>
            <a:r>
              <a:rPr lang="en-US" b="0"/>
              <a:t>: anything having mass and volume</a:t>
            </a:r>
            <a:r>
              <a:rPr lang="en-US"/>
              <a:t> </a:t>
            </a: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646113" y="674688"/>
            <a:ext cx="1231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mass</a:t>
            </a:r>
            <a:r>
              <a:rPr lang="en-US" b="0"/>
              <a:t>:</a:t>
            </a:r>
            <a:r>
              <a:rPr lang="en-US"/>
              <a:t> </a:t>
            </a: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674688" y="1276350"/>
            <a:ext cx="14112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weight</a:t>
            </a:r>
            <a:r>
              <a:rPr lang="en-US" b="0"/>
              <a:t>:</a:t>
            </a:r>
            <a:r>
              <a:rPr lang="en-US"/>
              <a:t> </a:t>
            </a:r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681038" y="3708400"/>
            <a:ext cx="1530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volume</a:t>
            </a:r>
            <a:r>
              <a:rPr lang="en-US" b="0"/>
              <a:t>:</a:t>
            </a:r>
            <a:r>
              <a:rPr lang="en-US"/>
              <a:t> </a:t>
            </a:r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1230313" y="4156075"/>
            <a:ext cx="375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dirty="0"/>
              <a:t>units: </a:t>
            </a:r>
            <a:r>
              <a:rPr lang="en-US" b="0" dirty="0">
                <a:solidFill>
                  <a:schemeClr val="tx1"/>
                </a:solidFill>
              </a:rPr>
              <a:t>L, dm</a:t>
            </a:r>
            <a:r>
              <a:rPr lang="en-US" b="0" baseline="30000" dirty="0">
                <a:solidFill>
                  <a:schemeClr val="tx1"/>
                </a:solidFill>
              </a:rPr>
              <a:t>3</a:t>
            </a:r>
            <a:r>
              <a:rPr lang="en-US" b="0" dirty="0">
                <a:solidFill>
                  <a:schemeClr val="tx1"/>
                </a:solidFill>
              </a:rPr>
              <a:t>, mL, cm</a:t>
            </a:r>
            <a:r>
              <a:rPr lang="en-US" b="0" baseline="30000" dirty="0">
                <a:solidFill>
                  <a:schemeClr val="tx1"/>
                </a:solidFill>
              </a:rPr>
              <a:t>3</a:t>
            </a:r>
            <a:r>
              <a:rPr lang="en-US" dirty="0"/>
              <a:t> </a:t>
            </a:r>
          </a:p>
        </p:txBody>
      </p:sp>
      <p:sp>
        <p:nvSpPr>
          <p:cNvPr id="5127" name="Rectangle 14"/>
          <p:cNvSpPr>
            <a:spLocks noChangeArrowheads="1"/>
          </p:cNvSpPr>
          <p:nvPr/>
        </p:nvSpPr>
        <p:spPr bwMode="auto">
          <a:xfrm>
            <a:off x="655638" y="5091113"/>
            <a:ext cx="26558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state of matter</a:t>
            </a:r>
            <a:r>
              <a:rPr lang="en-US" b="0"/>
              <a:t>:</a:t>
            </a:r>
            <a:r>
              <a:rPr lang="en-US"/>
              <a:t> </a:t>
            </a:r>
          </a:p>
        </p:txBody>
      </p:sp>
      <p:sp>
        <p:nvSpPr>
          <p:cNvPr id="5128" name="Rectangle 15"/>
          <p:cNvSpPr>
            <a:spLocks noChangeArrowheads="1"/>
          </p:cNvSpPr>
          <p:nvPr/>
        </p:nvSpPr>
        <p:spPr bwMode="auto">
          <a:xfrm>
            <a:off x="1736725" y="671513"/>
            <a:ext cx="5489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the amount of matter in an object</a:t>
            </a:r>
            <a:r>
              <a:rPr lang="en-US"/>
              <a:t> </a:t>
            </a:r>
          </a:p>
        </p:txBody>
      </p:sp>
      <p:sp>
        <p:nvSpPr>
          <p:cNvPr id="5129" name="Rectangle 16"/>
          <p:cNvSpPr>
            <a:spLocks noChangeArrowheads="1"/>
          </p:cNvSpPr>
          <p:nvPr/>
        </p:nvSpPr>
        <p:spPr bwMode="auto">
          <a:xfrm>
            <a:off x="1936750" y="1270000"/>
            <a:ext cx="5014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the pull of gravity on an object</a:t>
            </a:r>
            <a:r>
              <a:rPr lang="en-US"/>
              <a:t> </a:t>
            </a:r>
          </a:p>
        </p:txBody>
      </p:sp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2112963" y="3709988"/>
            <a:ext cx="487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the space an object occupies</a:t>
            </a:r>
            <a:r>
              <a:rPr lang="en-US"/>
              <a:t> </a:t>
            </a:r>
          </a:p>
        </p:txBody>
      </p:sp>
      <p:sp>
        <p:nvSpPr>
          <p:cNvPr id="5131" name="Rectangle 18"/>
          <p:cNvSpPr>
            <a:spLocks noChangeArrowheads="1"/>
          </p:cNvSpPr>
          <p:nvPr/>
        </p:nvSpPr>
        <p:spPr bwMode="auto">
          <a:xfrm>
            <a:off x="3201988" y="5099050"/>
            <a:ext cx="32337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solid, liquid, or gas</a:t>
            </a:r>
            <a:r>
              <a:rPr lang="en-US"/>
              <a:t> </a:t>
            </a:r>
          </a:p>
        </p:txBody>
      </p:sp>
      <p:pic>
        <p:nvPicPr>
          <p:cNvPr id="5132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6775" y="1911350"/>
            <a:ext cx="2638425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3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1588" y="1873250"/>
            <a:ext cx="1825625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4" name="Picture 21" descr="windowslivewriterpufferfish-229arothron-meleagris-by-nps-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92838" y="2009775"/>
            <a:ext cx="1803400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6" name="Rectangle 23"/>
          <p:cNvSpPr>
            <a:spLocks noChangeArrowheads="1"/>
          </p:cNvSpPr>
          <p:nvPr/>
        </p:nvSpPr>
        <p:spPr bwMode="auto">
          <a:xfrm>
            <a:off x="1230313" y="4600575"/>
            <a:ext cx="6508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dirty="0"/>
              <a:t>conversions: </a:t>
            </a:r>
            <a:r>
              <a:rPr lang="en-US" b="0" dirty="0">
                <a:solidFill>
                  <a:schemeClr val="tx1"/>
                </a:solidFill>
              </a:rPr>
              <a:t>1 L = 1 dm</a:t>
            </a:r>
            <a:r>
              <a:rPr lang="en-US" b="0" baseline="30000" dirty="0">
                <a:solidFill>
                  <a:schemeClr val="tx1"/>
                </a:solidFill>
              </a:rPr>
              <a:t>3</a:t>
            </a:r>
            <a:r>
              <a:rPr lang="en-US" b="0" dirty="0">
                <a:solidFill>
                  <a:schemeClr val="tx1"/>
                </a:solidFill>
              </a:rPr>
              <a:t>; 1 mL = 1 cm</a:t>
            </a:r>
            <a:r>
              <a:rPr lang="en-US" b="0" baseline="30000" dirty="0">
                <a:solidFill>
                  <a:schemeClr val="tx1"/>
                </a:solidFill>
              </a:rPr>
              <a:t>3</a:t>
            </a:r>
            <a:r>
              <a:rPr lang="en-US" dirty="0"/>
              <a:t> </a:t>
            </a:r>
          </a:p>
        </p:txBody>
      </p:sp>
      <p:sp>
        <p:nvSpPr>
          <p:cNvPr id="5137" name="Rectangle 24"/>
          <p:cNvSpPr>
            <a:spLocks noChangeArrowheads="1"/>
          </p:cNvSpPr>
          <p:nvPr/>
        </p:nvSpPr>
        <p:spPr bwMode="auto">
          <a:xfrm>
            <a:off x="663575" y="5592763"/>
            <a:ext cx="6261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atom</a:t>
            </a:r>
            <a:r>
              <a:rPr lang="en-US" b="0"/>
              <a:t>:  a basic building block of matter</a:t>
            </a:r>
            <a:r>
              <a:rPr lang="en-US"/>
              <a:t> </a:t>
            </a:r>
          </a:p>
        </p:txBody>
      </p:sp>
      <p:sp>
        <p:nvSpPr>
          <p:cNvPr id="5138" name="Rectangle 25"/>
          <p:cNvSpPr>
            <a:spLocks noChangeArrowheads="1"/>
          </p:cNvSpPr>
          <p:nvPr/>
        </p:nvSpPr>
        <p:spPr bwMode="auto">
          <a:xfrm>
            <a:off x="1339850" y="6110288"/>
            <a:ext cx="30241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--</a:t>
            </a:r>
            <a:r>
              <a:rPr lang="en-US" b="0">
                <a:solidFill>
                  <a:schemeClr val="tx1"/>
                </a:solidFill>
              </a:rPr>
              <a:t> ~100 diff. kinds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139" name="Picture 26" descr="lego_brick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48500" y="5284788"/>
            <a:ext cx="17907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184275" y="280988"/>
            <a:ext cx="4873625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/>
              <a:t>Separating Mixtures (cont.) 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33400" y="993775"/>
            <a:ext cx="1905000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5. </a:t>
            </a:r>
            <a:r>
              <a:rPr lang="en-US" b="0" u="sng"/>
              <a:t>density</a:t>
            </a:r>
            <a:r>
              <a:rPr lang="en-US" b="0"/>
              <a:t>:</a:t>
            </a:r>
            <a:r>
              <a:rPr lang="en-US"/>
              <a:t> 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308225" y="1006475"/>
            <a:ext cx="2576513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“sink vs. float”;</a:t>
            </a:r>
            <a:r>
              <a:rPr lang="en-US"/>
              <a:t> 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359025" y="1544638"/>
            <a:ext cx="4205288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perhaps use a </a:t>
            </a:r>
            <a:r>
              <a:rPr lang="en-US" b="0" u="sng"/>
              <a:t>centrifuge</a:t>
            </a:r>
            <a:r>
              <a:rPr lang="en-US"/>
              <a:t> </a:t>
            </a:r>
          </a:p>
        </p:txBody>
      </p:sp>
      <p:pic>
        <p:nvPicPr>
          <p:cNvPr id="22534" name="Picture 6" descr="centrifu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7050" y="374650"/>
            <a:ext cx="1708150" cy="278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535" name="Group 7"/>
          <p:cNvGrpSpPr>
            <a:grpSpLocks/>
          </p:cNvGrpSpPr>
          <p:nvPr/>
        </p:nvGrpSpPr>
        <p:grpSpPr bwMode="auto">
          <a:xfrm>
            <a:off x="2035175" y="4789488"/>
            <a:ext cx="4818063" cy="1785937"/>
            <a:chOff x="110" y="1435"/>
            <a:chExt cx="3035" cy="1125"/>
          </a:xfrm>
        </p:grpSpPr>
        <p:sp>
          <p:nvSpPr>
            <p:cNvPr id="22539" name="Rectangle 8"/>
            <p:cNvSpPr>
              <a:spLocks noChangeArrowheads="1"/>
            </p:cNvSpPr>
            <p:nvPr/>
          </p:nvSpPr>
          <p:spPr bwMode="auto">
            <a:xfrm>
              <a:off x="111" y="1673"/>
              <a:ext cx="1613" cy="596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b="0" u="sng"/>
                <a:t>decant</a:t>
              </a:r>
              <a:r>
                <a:rPr lang="en-US" b="0"/>
                <a:t>: to pour</a:t>
              </a:r>
            </a:p>
            <a:p>
              <a:r>
                <a:rPr lang="en-US" b="0"/>
                <a:t>off the liquid</a:t>
              </a:r>
              <a:r>
                <a:rPr lang="en-US"/>
                <a:t> </a:t>
              </a:r>
            </a:p>
          </p:txBody>
        </p:sp>
        <p:pic>
          <p:nvPicPr>
            <p:cNvPr id="22540" name="Picture 9" descr="Picture%2017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79" y="1518"/>
              <a:ext cx="1304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41" name="Rectangle 10"/>
            <p:cNvSpPr>
              <a:spLocks noChangeArrowheads="1"/>
            </p:cNvSpPr>
            <p:nvPr/>
          </p:nvSpPr>
          <p:spPr bwMode="auto">
            <a:xfrm>
              <a:off x="110" y="1435"/>
              <a:ext cx="3035" cy="1125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536" name="Group 11"/>
          <p:cNvGrpSpPr>
            <a:grpSpLocks/>
          </p:cNvGrpSpPr>
          <p:nvPr/>
        </p:nvGrpSpPr>
        <p:grpSpPr bwMode="auto">
          <a:xfrm>
            <a:off x="776288" y="2003425"/>
            <a:ext cx="5722937" cy="2530475"/>
            <a:chOff x="489" y="1262"/>
            <a:chExt cx="3605" cy="1594"/>
          </a:xfrm>
        </p:grpSpPr>
        <p:pic>
          <p:nvPicPr>
            <p:cNvPr id="22537" name="Picture 12" descr="hematocri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74" y="1262"/>
              <a:ext cx="1720" cy="1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8" name="Rectangle 13"/>
            <p:cNvSpPr>
              <a:spLocks noChangeArrowheads="1"/>
            </p:cNvSpPr>
            <p:nvPr/>
          </p:nvSpPr>
          <p:spPr bwMode="auto">
            <a:xfrm>
              <a:off x="489" y="1772"/>
              <a:ext cx="1807" cy="596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Arial Narrow" pitchFamily="34" charset="0"/>
                </a:rPr>
                <a:t>blood after high-</a:t>
              </a:r>
            </a:p>
            <a:p>
              <a:r>
                <a:rPr lang="en-US">
                  <a:solidFill>
                    <a:srgbClr val="0000FF"/>
                  </a:solidFill>
                  <a:latin typeface="Arial Narrow" pitchFamily="34" charset="0"/>
                </a:rPr>
                <a:t>speed centrifuging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5"/>
          <p:cNvGrpSpPr>
            <a:grpSpLocks/>
          </p:cNvGrpSpPr>
          <p:nvPr/>
        </p:nvGrpSpPr>
        <p:grpSpPr bwMode="auto">
          <a:xfrm>
            <a:off x="354013" y="1087438"/>
            <a:ext cx="8504237" cy="5130800"/>
            <a:chOff x="214" y="1027"/>
            <a:chExt cx="5357" cy="3232"/>
          </a:xfrm>
        </p:grpSpPr>
        <p:pic>
          <p:nvPicPr>
            <p:cNvPr id="23559" name="Picture 6" descr="Simple_chem_distillati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42" y="1027"/>
              <a:ext cx="2872" cy="3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0" name="Text Box 7"/>
            <p:cNvSpPr txBox="1">
              <a:spLocks noChangeArrowheads="1"/>
            </p:cNvSpPr>
            <p:nvPr/>
          </p:nvSpPr>
          <p:spPr bwMode="auto">
            <a:xfrm>
              <a:off x="2436" y="3699"/>
              <a:ext cx="858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latin typeface="Arial Narrow" pitchFamily="34" charset="0"/>
                </a:rPr>
                <a:t>heat source</a:t>
              </a:r>
            </a:p>
          </p:txBody>
        </p:sp>
        <p:sp>
          <p:nvSpPr>
            <p:cNvPr id="23561" name="Text Box 8"/>
            <p:cNvSpPr txBox="1">
              <a:spLocks noChangeArrowheads="1"/>
            </p:cNvSpPr>
            <p:nvPr/>
          </p:nvSpPr>
          <p:spPr bwMode="auto">
            <a:xfrm>
              <a:off x="1440" y="1284"/>
              <a:ext cx="92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latin typeface="Arial Narrow" pitchFamily="34" charset="0"/>
                </a:rPr>
                <a:t>thermometer</a:t>
              </a:r>
            </a:p>
          </p:txBody>
        </p:sp>
        <p:sp>
          <p:nvSpPr>
            <p:cNvPr id="23562" name="Text Box 9"/>
            <p:cNvSpPr txBox="1">
              <a:spLocks noChangeArrowheads="1"/>
            </p:cNvSpPr>
            <p:nvPr/>
          </p:nvSpPr>
          <p:spPr bwMode="auto">
            <a:xfrm>
              <a:off x="3763" y="1669"/>
              <a:ext cx="639" cy="4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latin typeface="Arial Narrow" pitchFamily="34" charset="0"/>
                </a:rPr>
                <a:t>water in</a:t>
              </a:r>
            </a:p>
            <a:p>
              <a:pPr algn="l"/>
              <a:r>
                <a:rPr lang="en-US" sz="2000">
                  <a:solidFill>
                    <a:schemeClr val="tx1"/>
                  </a:solidFill>
                  <a:latin typeface="Arial Narrow" pitchFamily="34" charset="0"/>
                </a:rPr>
                <a:t>(cooler) </a:t>
              </a:r>
            </a:p>
          </p:txBody>
        </p:sp>
        <p:sp>
          <p:nvSpPr>
            <p:cNvPr id="23563" name="Text Box 10"/>
            <p:cNvSpPr txBox="1">
              <a:spLocks noChangeArrowheads="1"/>
            </p:cNvSpPr>
            <p:nvPr/>
          </p:nvSpPr>
          <p:spPr bwMode="auto">
            <a:xfrm>
              <a:off x="2985" y="1386"/>
              <a:ext cx="713" cy="4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latin typeface="Arial Narrow" pitchFamily="34" charset="0"/>
                </a:rPr>
                <a:t>water out</a:t>
              </a:r>
            </a:p>
            <a:p>
              <a:pPr algn="l"/>
              <a:r>
                <a:rPr lang="en-US" sz="2000">
                  <a:solidFill>
                    <a:schemeClr val="tx1"/>
                  </a:solidFill>
                  <a:latin typeface="Arial Narrow" pitchFamily="34" charset="0"/>
                </a:rPr>
                <a:t>(warmer) </a:t>
              </a:r>
            </a:p>
          </p:txBody>
        </p:sp>
        <p:sp>
          <p:nvSpPr>
            <p:cNvPr id="23564" name="Text Box 11"/>
            <p:cNvSpPr txBox="1">
              <a:spLocks noChangeArrowheads="1"/>
            </p:cNvSpPr>
            <p:nvPr/>
          </p:nvSpPr>
          <p:spPr bwMode="auto">
            <a:xfrm>
              <a:off x="1175" y="2257"/>
              <a:ext cx="938" cy="4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latin typeface="Arial Narrow" pitchFamily="34" charset="0"/>
                </a:rPr>
                <a:t>more-volatile</a:t>
              </a:r>
            </a:p>
            <a:p>
              <a:pPr algn="l"/>
              <a:r>
                <a:rPr lang="en-US" sz="2000">
                  <a:solidFill>
                    <a:schemeClr val="tx1"/>
                  </a:solidFill>
                  <a:latin typeface="Arial Narrow" pitchFamily="34" charset="0"/>
                </a:rPr>
                <a:t>  substance </a:t>
              </a:r>
            </a:p>
          </p:txBody>
        </p:sp>
        <p:sp>
          <p:nvSpPr>
            <p:cNvPr id="23565" name="Text Box 12"/>
            <p:cNvSpPr txBox="1">
              <a:spLocks noChangeArrowheads="1"/>
            </p:cNvSpPr>
            <p:nvPr/>
          </p:nvSpPr>
          <p:spPr bwMode="auto">
            <a:xfrm>
              <a:off x="1386" y="3016"/>
              <a:ext cx="596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latin typeface="Arial Narrow" pitchFamily="34" charset="0"/>
                </a:rPr>
                <a:t>mixture</a:t>
              </a:r>
            </a:p>
          </p:txBody>
        </p:sp>
        <p:sp>
          <p:nvSpPr>
            <p:cNvPr id="23566" name="Text Box 13"/>
            <p:cNvSpPr txBox="1">
              <a:spLocks noChangeArrowheads="1"/>
            </p:cNvSpPr>
            <p:nvPr/>
          </p:nvSpPr>
          <p:spPr bwMode="auto">
            <a:xfrm rot="946854">
              <a:off x="2894" y="2502"/>
              <a:ext cx="821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latin typeface="Arial Narrow" pitchFamily="34" charset="0"/>
                </a:rPr>
                <a:t>condenser </a:t>
              </a:r>
            </a:p>
          </p:txBody>
        </p:sp>
        <p:sp>
          <p:nvSpPr>
            <p:cNvPr id="23567" name="Rectangle 14"/>
            <p:cNvSpPr>
              <a:spLocks noChangeArrowheads="1"/>
            </p:cNvSpPr>
            <p:nvPr/>
          </p:nvSpPr>
          <p:spPr bwMode="auto">
            <a:xfrm>
              <a:off x="4168" y="2450"/>
              <a:ext cx="174" cy="137"/>
            </a:xfrm>
            <a:prstGeom prst="rect">
              <a:avLst/>
            </a:prstGeom>
            <a:solidFill>
              <a:schemeClr val="bg1"/>
            </a:solidFill>
            <a:ln w="222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68" name="Rectangle 15"/>
            <p:cNvSpPr>
              <a:spLocks noChangeArrowheads="1"/>
            </p:cNvSpPr>
            <p:nvPr/>
          </p:nvSpPr>
          <p:spPr bwMode="auto">
            <a:xfrm rot="-161027">
              <a:off x="4234" y="2677"/>
              <a:ext cx="430" cy="143"/>
            </a:xfrm>
            <a:prstGeom prst="rect">
              <a:avLst/>
            </a:prstGeom>
            <a:solidFill>
              <a:schemeClr val="bg1"/>
            </a:solidFill>
            <a:ln w="222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69" name="Line 16"/>
            <p:cNvSpPr>
              <a:spLocks noChangeShapeType="1"/>
            </p:cNvSpPr>
            <p:nvPr/>
          </p:nvSpPr>
          <p:spPr bwMode="auto">
            <a:xfrm>
              <a:off x="4215" y="2669"/>
              <a:ext cx="12" cy="16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70" name="Text Box 17"/>
            <p:cNvSpPr txBox="1">
              <a:spLocks noChangeArrowheads="1"/>
            </p:cNvSpPr>
            <p:nvPr/>
          </p:nvSpPr>
          <p:spPr bwMode="auto">
            <a:xfrm>
              <a:off x="4466" y="3106"/>
              <a:ext cx="1105" cy="6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latin typeface="Arial Narrow" pitchFamily="34" charset="0"/>
                </a:rPr>
                <a:t>more-volatile</a:t>
              </a:r>
            </a:p>
            <a:p>
              <a:pPr algn="l"/>
              <a:r>
                <a:rPr lang="en-US" sz="2000">
                  <a:solidFill>
                    <a:schemeClr val="tx1"/>
                  </a:solidFill>
                  <a:latin typeface="Arial Narrow" pitchFamily="34" charset="0"/>
                </a:rPr>
                <a:t>substance, now</a:t>
              </a:r>
            </a:p>
            <a:p>
              <a:pPr algn="l"/>
              <a:r>
                <a:rPr lang="en-US" sz="2000">
                  <a:solidFill>
                    <a:schemeClr val="tx1"/>
                  </a:solidFill>
                  <a:latin typeface="Arial Narrow" pitchFamily="34" charset="0"/>
                </a:rPr>
                <a:t>condensed</a:t>
              </a:r>
            </a:p>
          </p:txBody>
        </p:sp>
        <p:sp>
          <p:nvSpPr>
            <p:cNvPr id="23571" name="Text Box 18"/>
            <p:cNvSpPr txBox="1">
              <a:spLocks noChangeArrowheads="1"/>
            </p:cNvSpPr>
            <p:nvPr/>
          </p:nvSpPr>
          <p:spPr bwMode="auto">
            <a:xfrm>
              <a:off x="214" y="2832"/>
              <a:ext cx="995" cy="6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latin typeface="Arial Narrow" pitchFamily="34" charset="0"/>
                </a:rPr>
                <a:t>(i.e., the one</a:t>
              </a:r>
            </a:p>
            <a:p>
              <a:pPr algn="l"/>
              <a:r>
                <a:rPr lang="en-US" sz="2000">
                  <a:solidFill>
                    <a:schemeClr val="tx1"/>
                  </a:solidFill>
                  <a:latin typeface="Arial Narrow" pitchFamily="34" charset="0"/>
                </a:rPr>
                <a:t>with the lower</a:t>
              </a:r>
            </a:p>
            <a:p>
              <a:pPr algn="l"/>
              <a:r>
                <a:rPr lang="en-US" sz="2000">
                  <a:solidFill>
                    <a:schemeClr val="tx1"/>
                  </a:solidFill>
                  <a:latin typeface="Arial Narrow" pitchFamily="34" charset="0"/>
                </a:rPr>
                <a:t>boiling point) </a:t>
              </a:r>
            </a:p>
          </p:txBody>
        </p:sp>
        <p:sp>
          <p:nvSpPr>
            <p:cNvPr id="23572" name="Line 19"/>
            <p:cNvSpPr>
              <a:spLocks noChangeShapeType="1"/>
            </p:cNvSpPr>
            <p:nvPr/>
          </p:nvSpPr>
          <p:spPr bwMode="auto">
            <a:xfrm flipH="1">
              <a:off x="978" y="2560"/>
              <a:ext cx="247" cy="29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73" name="Rectangle 20"/>
            <p:cNvSpPr>
              <a:spLocks noChangeArrowheads="1"/>
            </p:cNvSpPr>
            <p:nvPr/>
          </p:nvSpPr>
          <p:spPr bwMode="auto">
            <a:xfrm rot="-161027">
              <a:off x="3422" y="3371"/>
              <a:ext cx="430" cy="216"/>
            </a:xfrm>
            <a:prstGeom prst="rect">
              <a:avLst/>
            </a:prstGeom>
            <a:solidFill>
              <a:schemeClr val="bg1"/>
            </a:solidFill>
            <a:ln w="222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400050" y="266700"/>
            <a:ext cx="4873625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/>
              <a:t>Separating Mixtures (cont.) 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5722938" y="452438"/>
            <a:ext cx="2341562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6. </a:t>
            </a:r>
            <a:r>
              <a:rPr lang="en-US" b="0" u="sng"/>
              <a:t>distillation</a:t>
            </a:r>
            <a:r>
              <a:rPr lang="en-US" b="0"/>
              <a:t>:</a:t>
            </a:r>
            <a:r>
              <a:rPr lang="en-US"/>
              <a:t> 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5051425" y="998538"/>
            <a:ext cx="3749675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different boiling points</a:t>
            </a:r>
            <a:r>
              <a:rPr lang="en-US"/>
              <a:t> </a:t>
            </a:r>
          </a:p>
        </p:txBody>
      </p:sp>
      <p:sp>
        <p:nvSpPr>
          <p:cNvPr id="23558" name="Rectangle 21"/>
          <p:cNvSpPr>
            <a:spLocks noChangeArrowheads="1"/>
          </p:cNvSpPr>
          <p:nvPr/>
        </p:nvSpPr>
        <p:spPr bwMode="auto">
          <a:xfrm>
            <a:off x="1668463" y="6064250"/>
            <a:ext cx="6143625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Volatile</a:t>
            </a:r>
            <a:r>
              <a:rPr lang="en-US" b="0"/>
              <a:t> substances evaporate easily.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238250" y="254000"/>
            <a:ext cx="18653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/>
              <a:t>Elements 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938463" y="250825"/>
            <a:ext cx="5033962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ym typeface="Wingdings" pitchFamily="2" charset="2"/>
              </a:rPr>
              <a:t>contain only one type of atom.</a:t>
            </a:r>
            <a:r>
              <a:rPr lang="en-US">
                <a:sym typeface="Wingdings" pitchFamily="2" charset="2"/>
              </a:rPr>
              <a:t> 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47713" y="966788"/>
            <a:ext cx="7712075" cy="95567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(a) </a:t>
            </a:r>
            <a:r>
              <a:rPr lang="en-US" b="0" u="sng"/>
              <a:t>monatomic</a:t>
            </a:r>
            <a:r>
              <a:rPr lang="en-US" b="0"/>
              <a:t> elements consist of “unbonded,”</a:t>
            </a:r>
          </a:p>
          <a:p>
            <a:pPr algn="l"/>
            <a:r>
              <a:rPr lang="en-US" b="0"/>
              <a:t>     identical atoms</a:t>
            </a:r>
            <a:r>
              <a:rPr lang="en-US"/>
              <a:t> 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925638" y="1971675"/>
            <a:ext cx="974725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e.g.,</a:t>
            </a:r>
            <a:r>
              <a:rPr lang="en-US"/>
              <a:t> 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758825" y="2895600"/>
            <a:ext cx="5942013" cy="1385888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(b) </a:t>
            </a:r>
            <a:r>
              <a:rPr lang="en-US" b="0" u="sng"/>
              <a:t>polyatomic</a:t>
            </a:r>
            <a:r>
              <a:rPr lang="en-US" b="0"/>
              <a:t> elements consist</a:t>
            </a:r>
          </a:p>
          <a:p>
            <a:pPr algn="l"/>
            <a:r>
              <a:rPr lang="en-US" b="0"/>
              <a:t>    of several identical atoms bonded</a:t>
            </a:r>
          </a:p>
          <a:p>
            <a:pPr algn="l"/>
            <a:r>
              <a:rPr lang="en-US" b="0"/>
              <a:t>    together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1184275" y="4291013"/>
            <a:ext cx="3589338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-- </a:t>
            </a:r>
            <a:r>
              <a:rPr lang="en-US" b="0" u="sng"/>
              <a:t>diatomic</a:t>
            </a:r>
            <a:r>
              <a:rPr lang="en-US" b="0"/>
              <a:t> elements:</a:t>
            </a:r>
            <a:r>
              <a:rPr lang="en-US"/>
              <a:t> 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133600" y="5330825"/>
            <a:ext cx="1708150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-- others:</a:t>
            </a:r>
            <a:r>
              <a:rPr lang="en-US"/>
              <a:t> 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2751138" y="1973263"/>
            <a:ext cx="2516187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Fe, Al, Cu, He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4702175" y="4289425"/>
            <a:ext cx="4206875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H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 b="0">
                <a:solidFill>
                  <a:schemeClr val="tx1"/>
                </a:solidFill>
              </a:rPr>
              <a:t>  O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 b="0">
                <a:solidFill>
                  <a:schemeClr val="tx1"/>
                </a:solidFill>
              </a:rPr>
              <a:t>  Br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 b="0">
                <a:solidFill>
                  <a:schemeClr val="tx1"/>
                </a:solidFill>
              </a:rPr>
              <a:t>  F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 b="0">
                <a:solidFill>
                  <a:schemeClr val="tx1"/>
                </a:solidFill>
              </a:rPr>
              <a:t>  I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 b="0">
                <a:solidFill>
                  <a:schemeClr val="tx1"/>
                </a:solidFill>
              </a:rPr>
              <a:t>  N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 b="0">
                <a:solidFill>
                  <a:schemeClr val="tx1"/>
                </a:solidFill>
              </a:rPr>
              <a:t>  Cl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3702050" y="5330825"/>
            <a:ext cx="1222375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P</a:t>
            </a:r>
            <a:r>
              <a:rPr lang="en-US" b="0" baseline="-25000">
                <a:solidFill>
                  <a:schemeClr val="tx1"/>
                </a:solidFill>
              </a:rPr>
              <a:t>4</a:t>
            </a:r>
            <a:r>
              <a:rPr lang="en-US" b="0">
                <a:solidFill>
                  <a:schemeClr val="tx1"/>
                </a:solidFill>
              </a:rPr>
              <a:t>  S</a:t>
            </a:r>
            <a:r>
              <a:rPr lang="en-US" b="0" baseline="-25000">
                <a:solidFill>
                  <a:schemeClr val="tx1"/>
                </a:solidFill>
              </a:rPr>
              <a:t>8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156" name="Picture 12" descr="nemo-do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363" y="4953000"/>
            <a:ext cx="16160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7" name="Picture 13" descr="j0235379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5750" y="3067050"/>
            <a:ext cx="13970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158" name="Group 14"/>
          <p:cNvGrpSpPr>
            <a:grpSpLocks/>
          </p:cNvGrpSpPr>
          <p:nvPr/>
        </p:nvGrpSpPr>
        <p:grpSpPr bwMode="auto">
          <a:xfrm rot="-2648992">
            <a:off x="5575300" y="1733550"/>
            <a:ext cx="1157288" cy="1104900"/>
            <a:chOff x="659" y="1142"/>
            <a:chExt cx="729" cy="696"/>
          </a:xfrm>
        </p:grpSpPr>
        <p:sp>
          <p:nvSpPr>
            <p:cNvPr id="6289" name="Oval 15"/>
            <p:cNvSpPr>
              <a:spLocks noChangeArrowheads="1"/>
            </p:cNvSpPr>
            <p:nvPr/>
          </p:nvSpPr>
          <p:spPr bwMode="auto">
            <a:xfrm>
              <a:off x="659" y="1334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90" name="Oval 16"/>
            <p:cNvSpPr>
              <a:spLocks noChangeArrowheads="1"/>
            </p:cNvSpPr>
            <p:nvPr/>
          </p:nvSpPr>
          <p:spPr bwMode="auto">
            <a:xfrm>
              <a:off x="755" y="1430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91" name="Oval 17"/>
            <p:cNvSpPr>
              <a:spLocks noChangeArrowheads="1"/>
            </p:cNvSpPr>
            <p:nvPr/>
          </p:nvSpPr>
          <p:spPr bwMode="auto">
            <a:xfrm>
              <a:off x="851" y="1526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92" name="Oval 18"/>
            <p:cNvSpPr>
              <a:spLocks noChangeArrowheads="1"/>
            </p:cNvSpPr>
            <p:nvPr/>
          </p:nvSpPr>
          <p:spPr bwMode="auto">
            <a:xfrm>
              <a:off x="947" y="1622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93" name="Oval 19"/>
            <p:cNvSpPr>
              <a:spLocks noChangeArrowheads="1"/>
            </p:cNvSpPr>
            <p:nvPr/>
          </p:nvSpPr>
          <p:spPr bwMode="auto">
            <a:xfrm>
              <a:off x="1043" y="1718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94" name="Oval 20"/>
            <p:cNvSpPr>
              <a:spLocks noChangeArrowheads="1"/>
            </p:cNvSpPr>
            <p:nvPr/>
          </p:nvSpPr>
          <p:spPr bwMode="auto">
            <a:xfrm>
              <a:off x="762" y="1238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95" name="Oval 21"/>
            <p:cNvSpPr>
              <a:spLocks noChangeArrowheads="1"/>
            </p:cNvSpPr>
            <p:nvPr/>
          </p:nvSpPr>
          <p:spPr bwMode="auto">
            <a:xfrm>
              <a:off x="858" y="1334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96" name="Oval 22"/>
            <p:cNvSpPr>
              <a:spLocks noChangeArrowheads="1"/>
            </p:cNvSpPr>
            <p:nvPr/>
          </p:nvSpPr>
          <p:spPr bwMode="auto">
            <a:xfrm>
              <a:off x="954" y="1430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97" name="Oval 23"/>
            <p:cNvSpPr>
              <a:spLocks noChangeArrowheads="1"/>
            </p:cNvSpPr>
            <p:nvPr/>
          </p:nvSpPr>
          <p:spPr bwMode="auto">
            <a:xfrm>
              <a:off x="1050" y="1526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98" name="Oval 24"/>
            <p:cNvSpPr>
              <a:spLocks noChangeArrowheads="1"/>
            </p:cNvSpPr>
            <p:nvPr/>
          </p:nvSpPr>
          <p:spPr bwMode="auto">
            <a:xfrm>
              <a:off x="1146" y="1622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99" name="Oval 25"/>
            <p:cNvSpPr>
              <a:spLocks noChangeArrowheads="1"/>
            </p:cNvSpPr>
            <p:nvPr/>
          </p:nvSpPr>
          <p:spPr bwMode="auto">
            <a:xfrm>
              <a:off x="884" y="1142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00" name="Oval 26"/>
            <p:cNvSpPr>
              <a:spLocks noChangeArrowheads="1"/>
            </p:cNvSpPr>
            <p:nvPr/>
          </p:nvSpPr>
          <p:spPr bwMode="auto">
            <a:xfrm>
              <a:off x="980" y="1238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01" name="Oval 27"/>
            <p:cNvSpPr>
              <a:spLocks noChangeArrowheads="1"/>
            </p:cNvSpPr>
            <p:nvPr/>
          </p:nvSpPr>
          <p:spPr bwMode="auto">
            <a:xfrm>
              <a:off x="1076" y="1334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02" name="Oval 28"/>
            <p:cNvSpPr>
              <a:spLocks noChangeArrowheads="1"/>
            </p:cNvSpPr>
            <p:nvPr/>
          </p:nvSpPr>
          <p:spPr bwMode="auto">
            <a:xfrm>
              <a:off x="1172" y="1430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03" name="Oval 29"/>
            <p:cNvSpPr>
              <a:spLocks noChangeArrowheads="1"/>
            </p:cNvSpPr>
            <p:nvPr/>
          </p:nvSpPr>
          <p:spPr bwMode="auto">
            <a:xfrm>
              <a:off x="1268" y="1526"/>
              <a:ext cx="120" cy="120"/>
            </a:xfrm>
            <a:prstGeom prst="ellipse">
              <a:avLst/>
            </a:prstGeom>
            <a:solidFill>
              <a:srgbClr val="CC33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159" name="Group 30"/>
          <p:cNvGrpSpPr>
            <a:grpSpLocks/>
          </p:cNvGrpSpPr>
          <p:nvPr/>
        </p:nvGrpSpPr>
        <p:grpSpPr bwMode="auto">
          <a:xfrm>
            <a:off x="7521575" y="1071563"/>
            <a:ext cx="1303338" cy="1530350"/>
            <a:chOff x="4588" y="675"/>
            <a:chExt cx="821" cy="964"/>
          </a:xfrm>
        </p:grpSpPr>
        <p:sp>
          <p:nvSpPr>
            <p:cNvPr id="6281" name="Oval 31"/>
            <p:cNvSpPr>
              <a:spLocks noChangeArrowheads="1"/>
            </p:cNvSpPr>
            <p:nvPr/>
          </p:nvSpPr>
          <p:spPr bwMode="auto">
            <a:xfrm>
              <a:off x="4796" y="1559"/>
              <a:ext cx="80" cy="80"/>
            </a:xfrm>
            <a:prstGeom prst="ellipse">
              <a:avLst/>
            </a:prstGeom>
            <a:solidFill>
              <a:srgbClr val="00FF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2" name="Oval 32"/>
            <p:cNvSpPr>
              <a:spLocks noChangeArrowheads="1"/>
            </p:cNvSpPr>
            <p:nvPr/>
          </p:nvSpPr>
          <p:spPr bwMode="auto">
            <a:xfrm>
              <a:off x="4872" y="1129"/>
              <a:ext cx="80" cy="80"/>
            </a:xfrm>
            <a:prstGeom prst="ellipse">
              <a:avLst/>
            </a:prstGeom>
            <a:solidFill>
              <a:srgbClr val="00FF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3" name="Oval 33"/>
            <p:cNvSpPr>
              <a:spLocks noChangeArrowheads="1"/>
            </p:cNvSpPr>
            <p:nvPr/>
          </p:nvSpPr>
          <p:spPr bwMode="auto">
            <a:xfrm>
              <a:off x="5319" y="1417"/>
              <a:ext cx="80" cy="80"/>
            </a:xfrm>
            <a:prstGeom prst="ellipse">
              <a:avLst/>
            </a:prstGeom>
            <a:solidFill>
              <a:srgbClr val="00FF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4" name="Oval 34"/>
            <p:cNvSpPr>
              <a:spLocks noChangeArrowheads="1"/>
            </p:cNvSpPr>
            <p:nvPr/>
          </p:nvSpPr>
          <p:spPr bwMode="auto">
            <a:xfrm>
              <a:off x="5329" y="980"/>
              <a:ext cx="80" cy="80"/>
            </a:xfrm>
            <a:prstGeom prst="ellipse">
              <a:avLst/>
            </a:prstGeom>
            <a:solidFill>
              <a:srgbClr val="00FF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5" name="Line 35"/>
            <p:cNvSpPr>
              <a:spLocks noChangeShapeType="1"/>
            </p:cNvSpPr>
            <p:nvPr/>
          </p:nvSpPr>
          <p:spPr bwMode="auto">
            <a:xfrm flipH="1">
              <a:off x="5124" y="1470"/>
              <a:ext cx="149" cy="1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6" name="Line 36"/>
            <p:cNvSpPr>
              <a:spLocks noChangeShapeType="1"/>
            </p:cNvSpPr>
            <p:nvPr/>
          </p:nvSpPr>
          <p:spPr bwMode="auto">
            <a:xfrm flipV="1">
              <a:off x="4896" y="1301"/>
              <a:ext cx="239" cy="23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7" name="Line 37"/>
            <p:cNvSpPr>
              <a:spLocks noChangeShapeType="1"/>
            </p:cNvSpPr>
            <p:nvPr/>
          </p:nvSpPr>
          <p:spPr bwMode="auto">
            <a:xfrm flipH="1" flipV="1">
              <a:off x="4588" y="1112"/>
              <a:ext cx="219" cy="3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8" name="Line 38"/>
            <p:cNvSpPr>
              <a:spLocks noChangeShapeType="1"/>
            </p:cNvSpPr>
            <p:nvPr/>
          </p:nvSpPr>
          <p:spPr bwMode="auto">
            <a:xfrm flipH="1" flipV="1">
              <a:off x="5154" y="675"/>
              <a:ext cx="169" cy="26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160" name="Group 39"/>
          <p:cNvGrpSpPr>
            <a:grpSpLocks/>
          </p:cNvGrpSpPr>
          <p:nvPr/>
        </p:nvGrpSpPr>
        <p:grpSpPr bwMode="auto">
          <a:xfrm>
            <a:off x="5143500" y="5092700"/>
            <a:ext cx="3556000" cy="1382713"/>
            <a:chOff x="3240" y="3208"/>
            <a:chExt cx="2240" cy="871"/>
          </a:xfrm>
        </p:grpSpPr>
        <p:sp>
          <p:nvSpPr>
            <p:cNvPr id="6173" name="Rectangle 40"/>
            <p:cNvSpPr>
              <a:spLocks noChangeArrowheads="1"/>
            </p:cNvSpPr>
            <p:nvPr/>
          </p:nvSpPr>
          <p:spPr bwMode="auto">
            <a:xfrm>
              <a:off x="3613" y="3581"/>
              <a:ext cx="125" cy="498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Rectangle 41"/>
            <p:cNvSpPr>
              <a:spLocks noChangeArrowheads="1"/>
            </p:cNvSpPr>
            <p:nvPr/>
          </p:nvSpPr>
          <p:spPr bwMode="auto">
            <a:xfrm>
              <a:off x="3738" y="3581"/>
              <a:ext cx="124" cy="498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Rectangle 42"/>
            <p:cNvSpPr>
              <a:spLocks noChangeArrowheads="1"/>
            </p:cNvSpPr>
            <p:nvPr/>
          </p:nvSpPr>
          <p:spPr bwMode="auto">
            <a:xfrm>
              <a:off x="3862" y="3581"/>
              <a:ext cx="125" cy="498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Rectangle 43"/>
            <p:cNvSpPr>
              <a:spLocks noChangeArrowheads="1"/>
            </p:cNvSpPr>
            <p:nvPr/>
          </p:nvSpPr>
          <p:spPr bwMode="auto">
            <a:xfrm>
              <a:off x="3987" y="3581"/>
              <a:ext cx="124" cy="498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Rectangle 44"/>
            <p:cNvSpPr>
              <a:spLocks noChangeArrowheads="1"/>
            </p:cNvSpPr>
            <p:nvPr/>
          </p:nvSpPr>
          <p:spPr bwMode="auto">
            <a:xfrm>
              <a:off x="3365" y="3333"/>
              <a:ext cx="124" cy="746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Rectangle 45"/>
            <p:cNvSpPr>
              <a:spLocks noChangeArrowheads="1"/>
            </p:cNvSpPr>
            <p:nvPr/>
          </p:nvSpPr>
          <p:spPr bwMode="auto">
            <a:xfrm>
              <a:off x="3240" y="3208"/>
              <a:ext cx="125" cy="871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Rectangle 46"/>
            <p:cNvSpPr>
              <a:spLocks noChangeArrowheads="1"/>
            </p:cNvSpPr>
            <p:nvPr/>
          </p:nvSpPr>
          <p:spPr bwMode="auto">
            <a:xfrm>
              <a:off x="4111" y="3581"/>
              <a:ext cx="124" cy="498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Rectangle 47"/>
            <p:cNvSpPr>
              <a:spLocks noChangeArrowheads="1"/>
            </p:cNvSpPr>
            <p:nvPr/>
          </p:nvSpPr>
          <p:spPr bwMode="auto">
            <a:xfrm>
              <a:off x="4235" y="3581"/>
              <a:ext cx="125" cy="498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Rectangle 48"/>
            <p:cNvSpPr>
              <a:spLocks noChangeArrowheads="1"/>
            </p:cNvSpPr>
            <p:nvPr/>
          </p:nvSpPr>
          <p:spPr bwMode="auto">
            <a:xfrm>
              <a:off x="4609" y="3581"/>
              <a:ext cx="124" cy="373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Rectangle 49"/>
            <p:cNvSpPr>
              <a:spLocks noChangeArrowheads="1"/>
            </p:cNvSpPr>
            <p:nvPr/>
          </p:nvSpPr>
          <p:spPr bwMode="auto">
            <a:xfrm>
              <a:off x="4733" y="3333"/>
              <a:ext cx="125" cy="621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Rectangle 50"/>
            <p:cNvSpPr>
              <a:spLocks noChangeArrowheads="1"/>
            </p:cNvSpPr>
            <p:nvPr/>
          </p:nvSpPr>
          <p:spPr bwMode="auto">
            <a:xfrm>
              <a:off x="4858" y="3333"/>
              <a:ext cx="124" cy="621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Rectangle 51"/>
            <p:cNvSpPr>
              <a:spLocks noChangeArrowheads="1"/>
            </p:cNvSpPr>
            <p:nvPr/>
          </p:nvSpPr>
          <p:spPr bwMode="auto">
            <a:xfrm>
              <a:off x="4982" y="3333"/>
              <a:ext cx="125" cy="621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Rectangle 52"/>
            <p:cNvSpPr>
              <a:spLocks noChangeArrowheads="1"/>
            </p:cNvSpPr>
            <p:nvPr/>
          </p:nvSpPr>
          <p:spPr bwMode="auto">
            <a:xfrm>
              <a:off x="5107" y="3333"/>
              <a:ext cx="124" cy="621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Rectangle 53"/>
            <p:cNvSpPr>
              <a:spLocks noChangeArrowheads="1"/>
            </p:cNvSpPr>
            <p:nvPr/>
          </p:nvSpPr>
          <p:spPr bwMode="auto">
            <a:xfrm>
              <a:off x="5231" y="3333"/>
              <a:ext cx="124" cy="621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Rectangle 54"/>
            <p:cNvSpPr>
              <a:spLocks noChangeArrowheads="1"/>
            </p:cNvSpPr>
            <p:nvPr/>
          </p:nvSpPr>
          <p:spPr bwMode="auto">
            <a:xfrm>
              <a:off x="5355" y="3333"/>
              <a:ext cx="125" cy="621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Rectangle 55"/>
            <p:cNvSpPr>
              <a:spLocks noChangeArrowheads="1"/>
            </p:cNvSpPr>
            <p:nvPr/>
          </p:nvSpPr>
          <p:spPr bwMode="auto">
            <a:xfrm>
              <a:off x="4485" y="3581"/>
              <a:ext cx="124" cy="373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Rectangle 56"/>
            <p:cNvSpPr>
              <a:spLocks noChangeArrowheads="1"/>
            </p:cNvSpPr>
            <p:nvPr/>
          </p:nvSpPr>
          <p:spPr bwMode="auto">
            <a:xfrm>
              <a:off x="4360" y="3581"/>
              <a:ext cx="125" cy="373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Rectangle 57"/>
            <p:cNvSpPr>
              <a:spLocks noChangeArrowheads="1"/>
            </p:cNvSpPr>
            <p:nvPr/>
          </p:nvSpPr>
          <p:spPr bwMode="auto">
            <a:xfrm>
              <a:off x="3365" y="3581"/>
              <a:ext cx="2115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Rectangle 58"/>
            <p:cNvSpPr>
              <a:spLocks noChangeArrowheads="1"/>
            </p:cNvSpPr>
            <p:nvPr/>
          </p:nvSpPr>
          <p:spPr bwMode="auto">
            <a:xfrm>
              <a:off x="3240" y="3706"/>
              <a:ext cx="2240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Rectangle 59"/>
            <p:cNvSpPr>
              <a:spLocks noChangeArrowheads="1"/>
            </p:cNvSpPr>
            <p:nvPr/>
          </p:nvSpPr>
          <p:spPr bwMode="auto">
            <a:xfrm>
              <a:off x="3365" y="3830"/>
              <a:ext cx="2115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Rectangle 60"/>
            <p:cNvSpPr>
              <a:spLocks noChangeArrowheads="1"/>
            </p:cNvSpPr>
            <p:nvPr/>
          </p:nvSpPr>
          <p:spPr bwMode="auto">
            <a:xfrm>
              <a:off x="4733" y="3457"/>
              <a:ext cx="747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Rectangle 61"/>
            <p:cNvSpPr>
              <a:spLocks noChangeArrowheads="1"/>
            </p:cNvSpPr>
            <p:nvPr/>
          </p:nvSpPr>
          <p:spPr bwMode="auto">
            <a:xfrm>
              <a:off x="3240" y="3208"/>
              <a:ext cx="125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Rectangle 62"/>
            <p:cNvSpPr>
              <a:spLocks noChangeArrowheads="1"/>
            </p:cNvSpPr>
            <p:nvPr/>
          </p:nvSpPr>
          <p:spPr bwMode="auto">
            <a:xfrm>
              <a:off x="3240" y="3333"/>
              <a:ext cx="249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Rectangle 63"/>
            <p:cNvSpPr>
              <a:spLocks noChangeArrowheads="1"/>
            </p:cNvSpPr>
            <p:nvPr/>
          </p:nvSpPr>
          <p:spPr bwMode="auto">
            <a:xfrm>
              <a:off x="3489" y="3581"/>
              <a:ext cx="124" cy="498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Rectangle 64"/>
            <p:cNvSpPr>
              <a:spLocks noChangeArrowheads="1"/>
            </p:cNvSpPr>
            <p:nvPr/>
          </p:nvSpPr>
          <p:spPr bwMode="auto">
            <a:xfrm>
              <a:off x="3240" y="3581"/>
              <a:ext cx="125" cy="498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Rectangle 65"/>
            <p:cNvSpPr>
              <a:spLocks noChangeArrowheads="1"/>
            </p:cNvSpPr>
            <p:nvPr/>
          </p:nvSpPr>
          <p:spPr bwMode="auto">
            <a:xfrm>
              <a:off x="3240" y="3954"/>
              <a:ext cx="125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Rectangle 66"/>
            <p:cNvSpPr>
              <a:spLocks noChangeArrowheads="1"/>
            </p:cNvSpPr>
            <p:nvPr/>
          </p:nvSpPr>
          <p:spPr bwMode="auto">
            <a:xfrm>
              <a:off x="5355" y="3208"/>
              <a:ext cx="125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Rectangle 67"/>
            <p:cNvSpPr>
              <a:spLocks noChangeArrowheads="1"/>
            </p:cNvSpPr>
            <p:nvPr/>
          </p:nvSpPr>
          <p:spPr bwMode="auto">
            <a:xfrm>
              <a:off x="3240" y="3954"/>
              <a:ext cx="125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Rectangle 68"/>
            <p:cNvSpPr>
              <a:spLocks noChangeArrowheads="1"/>
            </p:cNvSpPr>
            <p:nvPr/>
          </p:nvSpPr>
          <p:spPr bwMode="auto">
            <a:xfrm>
              <a:off x="3365" y="3954"/>
              <a:ext cx="124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Rectangle 69"/>
            <p:cNvSpPr>
              <a:spLocks noChangeArrowheads="1"/>
            </p:cNvSpPr>
            <p:nvPr/>
          </p:nvSpPr>
          <p:spPr bwMode="auto">
            <a:xfrm>
              <a:off x="3365" y="3830"/>
              <a:ext cx="124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Rectangle 70"/>
            <p:cNvSpPr>
              <a:spLocks noChangeArrowheads="1"/>
            </p:cNvSpPr>
            <p:nvPr/>
          </p:nvSpPr>
          <p:spPr bwMode="auto">
            <a:xfrm>
              <a:off x="3240" y="3706"/>
              <a:ext cx="125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Rectangle 71"/>
            <p:cNvSpPr>
              <a:spLocks noChangeArrowheads="1"/>
            </p:cNvSpPr>
            <p:nvPr/>
          </p:nvSpPr>
          <p:spPr bwMode="auto">
            <a:xfrm>
              <a:off x="3365" y="3581"/>
              <a:ext cx="124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Rectangle 72"/>
            <p:cNvSpPr>
              <a:spLocks noChangeArrowheads="1"/>
            </p:cNvSpPr>
            <p:nvPr/>
          </p:nvSpPr>
          <p:spPr bwMode="auto">
            <a:xfrm>
              <a:off x="3240" y="3457"/>
              <a:ext cx="125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Rectangle 73"/>
            <p:cNvSpPr>
              <a:spLocks noChangeArrowheads="1"/>
            </p:cNvSpPr>
            <p:nvPr/>
          </p:nvSpPr>
          <p:spPr bwMode="auto">
            <a:xfrm>
              <a:off x="3365" y="3333"/>
              <a:ext cx="124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Rectangle 74"/>
            <p:cNvSpPr>
              <a:spLocks noChangeArrowheads="1"/>
            </p:cNvSpPr>
            <p:nvPr/>
          </p:nvSpPr>
          <p:spPr bwMode="auto">
            <a:xfrm>
              <a:off x="3240" y="3208"/>
              <a:ext cx="125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Rectangle 75"/>
            <p:cNvSpPr>
              <a:spLocks noChangeArrowheads="1"/>
            </p:cNvSpPr>
            <p:nvPr/>
          </p:nvSpPr>
          <p:spPr bwMode="auto">
            <a:xfrm>
              <a:off x="3240" y="3830"/>
              <a:ext cx="125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Rectangle 76"/>
            <p:cNvSpPr>
              <a:spLocks noChangeArrowheads="1"/>
            </p:cNvSpPr>
            <p:nvPr/>
          </p:nvSpPr>
          <p:spPr bwMode="auto">
            <a:xfrm>
              <a:off x="3365" y="3706"/>
              <a:ext cx="124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Rectangle 77"/>
            <p:cNvSpPr>
              <a:spLocks noChangeArrowheads="1"/>
            </p:cNvSpPr>
            <p:nvPr/>
          </p:nvSpPr>
          <p:spPr bwMode="auto">
            <a:xfrm>
              <a:off x="3240" y="3581"/>
              <a:ext cx="125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1" name="Rectangle 78"/>
            <p:cNvSpPr>
              <a:spLocks noChangeArrowheads="1"/>
            </p:cNvSpPr>
            <p:nvPr/>
          </p:nvSpPr>
          <p:spPr bwMode="auto">
            <a:xfrm>
              <a:off x="3365" y="3457"/>
              <a:ext cx="124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2" name="Rectangle 79"/>
            <p:cNvSpPr>
              <a:spLocks noChangeArrowheads="1"/>
            </p:cNvSpPr>
            <p:nvPr/>
          </p:nvSpPr>
          <p:spPr bwMode="auto">
            <a:xfrm>
              <a:off x="3240" y="3333"/>
              <a:ext cx="125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3" name="Rectangle 80"/>
            <p:cNvSpPr>
              <a:spLocks noChangeArrowheads="1"/>
            </p:cNvSpPr>
            <p:nvPr/>
          </p:nvSpPr>
          <p:spPr bwMode="auto">
            <a:xfrm>
              <a:off x="4733" y="3333"/>
              <a:ext cx="125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Rectangle 81"/>
            <p:cNvSpPr>
              <a:spLocks noChangeArrowheads="1"/>
            </p:cNvSpPr>
            <p:nvPr/>
          </p:nvSpPr>
          <p:spPr bwMode="auto">
            <a:xfrm>
              <a:off x="5355" y="3208"/>
              <a:ext cx="125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Rectangle 82"/>
            <p:cNvSpPr>
              <a:spLocks noChangeArrowheads="1"/>
            </p:cNvSpPr>
            <p:nvPr/>
          </p:nvSpPr>
          <p:spPr bwMode="auto">
            <a:xfrm>
              <a:off x="4858" y="3333"/>
              <a:ext cx="124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Rectangle 83"/>
            <p:cNvSpPr>
              <a:spLocks noChangeArrowheads="1"/>
            </p:cNvSpPr>
            <p:nvPr/>
          </p:nvSpPr>
          <p:spPr bwMode="auto">
            <a:xfrm>
              <a:off x="4982" y="3333"/>
              <a:ext cx="125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7" name="Rectangle 84"/>
            <p:cNvSpPr>
              <a:spLocks noChangeArrowheads="1"/>
            </p:cNvSpPr>
            <p:nvPr/>
          </p:nvSpPr>
          <p:spPr bwMode="auto">
            <a:xfrm>
              <a:off x="5107" y="3333"/>
              <a:ext cx="124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8" name="Rectangle 85"/>
            <p:cNvSpPr>
              <a:spLocks noChangeArrowheads="1"/>
            </p:cNvSpPr>
            <p:nvPr/>
          </p:nvSpPr>
          <p:spPr bwMode="auto">
            <a:xfrm>
              <a:off x="4733" y="3457"/>
              <a:ext cx="125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9" name="Rectangle 86"/>
            <p:cNvSpPr>
              <a:spLocks noChangeArrowheads="1"/>
            </p:cNvSpPr>
            <p:nvPr/>
          </p:nvSpPr>
          <p:spPr bwMode="auto">
            <a:xfrm>
              <a:off x="4858" y="3457"/>
              <a:ext cx="124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0" name="Rectangle 87"/>
            <p:cNvSpPr>
              <a:spLocks noChangeArrowheads="1"/>
            </p:cNvSpPr>
            <p:nvPr/>
          </p:nvSpPr>
          <p:spPr bwMode="auto">
            <a:xfrm>
              <a:off x="4733" y="3581"/>
              <a:ext cx="125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1" name="Rectangle 88"/>
            <p:cNvSpPr>
              <a:spLocks noChangeArrowheads="1"/>
            </p:cNvSpPr>
            <p:nvPr/>
          </p:nvSpPr>
          <p:spPr bwMode="auto">
            <a:xfrm>
              <a:off x="4733" y="3706"/>
              <a:ext cx="125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2" name="Rectangle 89"/>
            <p:cNvSpPr>
              <a:spLocks noChangeArrowheads="1"/>
            </p:cNvSpPr>
            <p:nvPr/>
          </p:nvSpPr>
          <p:spPr bwMode="auto">
            <a:xfrm>
              <a:off x="4733" y="3830"/>
              <a:ext cx="125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3" name="Rectangle 90"/>
            <p:cNvSpPr>
              <a:spLocks noChangeArrowheads="1"/>
            </p:cNvSpPr>
            <p:nvPr/>
          </p:nvSpPr>
          <p:spPr bwMode="auto">
            <a:xfrm>
              <a:off x="4858" y="3581"/>
              <a:ext cx="124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4" name="Rectangle 91"/>
            <p:cNvSpPr>
              <a:spLocks noChangeArrowheads="1"/>
            </p:cNvSpPr>
            <p:nvPr/>
          </p:nvSpPr>
          <p:spPr bwMode="auto">
            <a:xfrm>
              <a:off x="4858" y="3706"/>
              <a:ext cx="124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5" name="Rectangle 92"/>
            <p:cNvSpPr>
              <a:spLocks noChangeArrowheads="1"/>
            </p:cNvSpPr>
            <p:nvPr/>
          </p:nvSpPr>
          <p:spPr bwMode="auto">
            <a:xfrm>
              <a:off x="4858" y="3830"/>
              <a:ext cx="124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6" name="Rectangle 93"/>
            <p:cNvSpPr>
              <a:spLocks noChangeArrowheads="1"/>
            </p:cNvSpPr>
            <p:nvPr/>
          </p:nvSpPr>
          <p:spPr bwMode="auto">
            <a:xfrm>
              <a:off x="4982" y="3457"/>
              <a:ext cx="125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7" name="Rectangle 94"/>
            <p:cNvSpPr>
              <a:spLocks noChangeArrowheads="1"/>
            </p:cNvSpPr>
            <p:nvPr/>
          </p:nvSpPr>
          <p:spPr bwMode="auto">
            <a:xfrm>
              <a:off x="4982" y="3581"/>
              <a:ext cx="125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8" name="Rectangle 95"/>
            <p:cNvSpPr>
              <a:spLocks noChangeArrowheads="1"/>
            </p:cNvSpPr>
            <p:nvPr/>
          </p:nvSpPr>
          <p:spPr bwMode="auto">
            <a:xfrm>
              <a:off x="4982" y="3706"/>
              <a:ext cx="125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9" name="Rectangle 96"/>
            <p:cNvSpPr>
              <a:spLocks noChangeArrowheads="1"/>
            </p:cNvSpPr>
            <p:nvPr/>
          </p:nvSpPr>
          <p:spPr bwMode="auto">
            <a:xfrm>
              <a:off x="4982" y="3830"/>
              <a:ext cx="125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0" name="Rectangle 97"/>
            <p:cNvSpPr>
              <a:spLocks noChangeArrowheads="1"/>
            </p:cNvSpPr>
            <p:nvPr/>
          </p:nvSpPr>
          <p:spPr bwMode="auto">
            <a:xfrm>
              <a:off x="5355" y="3333"/>
              <a:ext cx="125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1" name="Rectangle 98"/>
            <p:cNvSpPr>
              <a:spLocks noChangeArrowheads="1"/>
            </p:cNvSpPr>
            <p:nvPr/>
          </p:nvSpPr>
          <p:spPr bwMode="auto">
            <a:xfrm>
              <a:off x="5355" y="3457"/>
              <a:ext cx="125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2" name="Rectangle 99"/>
            <p:cNvSpPr>
              <a:spLocks noChangeArrowheads="1"/>
            </p:cNvSpPr>
            <p:nvPr/>
          </p:nvSpPr>
          <p:spPr bwMode="auto">
            <a:xfrm>
              <a:off x="5355" y="3581"/>
              <a:ext cx="125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3" name="Rectangle 100"/>
            <p:cNvSpPr>
              <a:spLocks noChangeArrowheads="1"/>
            </p:cNvSpPr>
            <p:nvPr/>
          </p:nvSpPr>
          <p:spPr bwMode="auto">
            <a:xfrm>
              <a:off x="5355" y="3706"/>
              <a:ext cx="125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4" name="Rectangle 101"/>
            <p:cNvSpPr>
              <a:spLocks noChangeArrowheads="1"/>
            </p:cNvSpPr>
            <p:nvPr/>
          </p:nvSpPr>
          <p:spPr bwMode="auto">
            <a:xfrm>
              <a:off x="5355" y="3830"/>
              <a:ext cx="125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5" name="Rectangle 102"/>
            <p:cNvSpPr>
              <a:spLocks noChangeArrowheads="1"/>
            </p:cNvSpPr>
            <p:nvPr/>
          </p:nvSpPr>
          <p:spPr bwMode="auto">
            <a:xfrm>
              <a:off x="5231" y="3333"/>
              <a:ext cx="124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6" name="Rectangle 103"/>
            <p:cNvSpPr>
              <a:spLocks noChangeArrowheads="1"/>
            </p:cNvSpPr>
            <p:nvPr/>
          </p:nvSpPr>
          <p:spPr bwMode="auto">
            <a:xfrm>
              <a:off x="5231" y="3457"/>
              <a:ext cx="124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7" name="Rectangle 104"/>
            <p:cNvSpPr>
              <a:spLocks noChangeArrowheads="1"/>
            </p:cNvSpPr>
            <p:nvPr/>
          </p:nvSpPr>
          <p:spPr bwMode="auto">
            <a:xfrm>
              <a:off x="5107" y="3457"/>
              <a:ext cx="124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8" name="Rectangle 105"/>
            <p:cNvSpPr>
              <a:spLocks noChangeArrowheads="1"/>
            </p:cNvSpPr>
            <p:nvPr/>
          </p:nvSpPr>
          <p:spPr bwMode="auto">
            <a:xfrm>
              <a:off x="5231" y="3581"/>
              <a:ext cx="124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Rectangle 106"/>
            <p:cNvSpPr>
              <a:spLocks noChangeArrowheads="1"/>
            </p:cNvSpPr>
            <p:nvPr/>
          </p:nvSpPr>
          <p:spPr bwMode="auto">
            <a:xfrm>
              <a:off x="5107" y="3581"/>
              <a:ext cx="124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0" name="Rectangle 107"/>
            <p:cNvSpPr>
              <a:spLocks noChangeArrowheads="1"/>
            </p:cNvSpPr>
            <p:nvPr/>
          </p:nvSpPr>
          <p:spPr bwMode="auto">
            <a:xfrm>
              <a:off x="5231" y="3706"/>
              <a:ext cx="124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Rectangle 108"/>
            <p:cNvSpPr>
              <a:spLocks noChangeArrowheads="1"/>
            </p:cNvSpPr>
            <p:nvPr/>
          </p:nvSpPr>
          <p:spPr bwMode="auto">
            <a:xfrm>
              <a:off x="5231" y="3830"/>
              <a:ext cx="124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Rectangle 109"/>
            <p:cNvSpPr>
              <a:spLocks noChangeArrowheads="1"/>
            </p:cNvSpPr>
            <p:nvPr/>
          </p:nvSpPr>
          <p:spPr bwMode="auto">
            <a:xfrm>
              <a:off x="5107" y="3706"/>
              <a:ext cx="124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3" name="Rectangle 110"/>
            <p:cNvSpPr>
              <a:spLocks noChangeArrowheads="1"/>
            </p:cNvSpPr>
            <p:nvPr/>
          </p:nvSpPr>
          <p:spPr bwMode="auto">
            <a:xfrm>
              <a:off x="5107" y="3830"/>
              <a:ext cx="124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4" name="Rectangle 111"/>
            <p:cNvSpPr>
              <a:spLocks noChangeArrowheads="1"/>
            </p:cNvSpPr>
            <p:nvPr/>
          </p:nvSpPr>
          <p:spPr bwMode="auto">
            <a:xfrm>
              <a:off x="4609" y="3581"/>
              <a:ext cx="124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5" name="Rectangle 112"/>
            <p:cNvSpPr>
              <a:spLocks noChangeArrowheads="1"/>
            </p:cNvSpPr>
            <p:nvPr/>
          </p:nvSpPr>
          <p:spPr bwMode="auto">
            <a:xfrm>
              <a:off x="4609" y="3706"/>
              <a:ext cx="124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6" name="Rectangle 113"/>
            <p:cNvSpPr>
              <a:spLocks noChangeArrowheads="1"/>
            </p:cNvSpPr>
            <p:nvPr/>
          </p:nvSpPr>
          <p:spPr bwMode="auto">
            <a:xfrm>
              <a:off x="4609" y="3830"/>
              <a:ext cx="124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" name="Rectangle 114"/>
            <p:cNvSpPr>
              <a:spLocks noChangeArrowheads="1"/>
            </p:cNvSpPr>
            <p:nvPr/>
          </p:nvSpPr>
          <p:spPr bwMode="auto">
            <a:xfrm>
              <a:off x="4485" y="3581"/>
              <a:ext cx="124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8" name="Rectangle 115"/>
            <p:cNvSpPr>
              <a:spLocks noChangeArrowheads="1"/>
            </p:cNvSpPr>
            <p:nvPr/>
          </p:nvSpPr>
          <p:spPr bwMode="auto">
            <a:xfrm>
              <a:off x="4485" y="3706"/>
              <a:ext cx="124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" name="Rectangle 116"/>
            <p:cNvSpPr>
              <a:spLocks noChangeArrowheads="1"/>
            </p:cNvSpPr>
            <p:nvPr/>
          </p:nvSpPr>
          <p:spPr bwMode="auto">
            <a:xfrm>
              <a:off x="4485" y="3830"/>
              <a:ext cx="124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0" name="Rectangle 117"/>
            <p:cNvSpPr>
              <a:spLocks noChangeArrowheads="1"/>
            </p:cNvSpPr>
            <p:nvPr/>
          </p:nvSpPr>
          <p:spPr bwMode="auto">
            <a:xfrm>
              <a:off x="4360" y="3581"/>
              <a:ext cx="125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1" name="Rectangle 118"/>
            <p:cNvSpPr>
              <a:spLocks noChangeArrowheads="1"/>
            </p:cNvSpPr>
            <p:nvPr/>
          </p:nvSpPr>
          <p:spPr bwMode="auto">
            <a:xfrm>
              <a:off x="4360" y="3706"/>
              <a:ext cx="125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2" name="Rectangle 119"/>
            <p:cNvSpPr>
              <a:spLocks noChangeArrowheads="1"/>
            </p:cNvSpPr>
            <p:nvPr/>
          </p:nvSpPr>
          <p:spPr bwMode="auto">
            <a:xfrm>
              <a:off x="4360" y="3830"/>
              <a:ext cx="125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3" name="Rectangle 120"/>
            <p:cNvSpPr>
              <a:spLocks noChangeArrowheads="1"/>
            </p:cNvSpPr>
            <p:nvPr/>
          </p:nvSpPr>
          <p:spPr bwMode="auto">
            <a:xfrm>
              <a:off x="3489" y="3581"/>
              <a:ext cx="124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4" name="Rectangle 121"/>
            <p:cNvSpPr>
              <a:spLocks noChangeArrowheads="1"/>
            </p:cNvSpPr>
            <p:nvPr/>
          </p:nvSpPr>
          <p:spPr bwMode="auto">
            <a:xfrm>
              <a:off x="3489" y="3706"/>
              <a:ext cx="124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5" name="Rectangle 122"/>
            <p:cNvSpPr>
              <a:spLocks noChangeArrowheads="1"/>
            </p:cNvSpPr>
            <p:nvPr/>
          </p:nvSpPr>
          <p:spPr bwMode="auto">
            <a:xfrm>
              <a:off x="3489" y="3830"/>
              <a:ext cx="124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6" name="Rectangle 123"/>
            <p:cNvSpPr>
              <a:spLocks noChangeArrowheads="1"/>
            </p:cNvSpPr>
            <p:nvPr/>
          </p:nvSpPr>
          <p:spPr bwMode="auto">
            <a:xfrm>
              <a:off x="3489" y="3954"/>
              <a:ext cx="124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7" name="Rectangle 124"/>
            <p:cNvSpPr>
              <a:spLocks noChangeArrowheads="1"/>
            </p:cNvSpPr>
            <p:nvPr/>
          </p:nvSpPr>
          <p:spPr bwMode="auto">
            <a:xfrm>
              <a:off x="3613" y="3581"/>
              <a:ext cx="125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8" name="Rectangle 125"/>
            <p:cNvSpPr>
              <a:spLocks noChangeArrowheads="1"/>
            </p:cNvSpPr>
            <p:nvPr/>
          </p:nvSpPr>
          <p:spPr bwMode="auto">
            <a:xfrm>
              <a:off x="3613" y="3706"/>
              <a:ext cx="125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9" name="Rectangle 126"/>
            <p:cNvSpPr>
              <a:spLocks noChangeArrowheads="1"/>
            </p:cNvSpPr>
            <p:nvPr/>
          </p:nvSpPr>
          <p:spPr bwMode="auto">
            <a:xfrm>
              <a:off x="3613" y="3830"/>
              <a:ext cx="125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0" name="Rectangle 127"/>
            <p:cNvSpPr>
              <a:spLocks noChangeArrowheads="1"/>
            </p:cNvSpPr>
            <p:nvPr/>
          </p:nvSpPr>
          <p:spPr bwMode="auto">
            <a:xfrm>
              <a:off x="3613" y="3954"/>
              <a:ext cx="125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1" name="Rectangle 128"/>
            <p:cNvSpPr>
              <a:spLocks noChangeArrowheads="1"/>
            </p:cNvSpPr>
            <p:nvPr/>
          </p:nvSpPr>
          <p:spPr bwMode="auto">
            <a:xfrm>
              <a:off x="3738" y="3581"/>
              <a:ext cx="124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2" name="Rectangle 129"/>
            <p:cNvSpPr>
              <a:spLocks noChangeArrowheads="1"/>
            </p:cNvSpPr>
            <p:nvPr/>
          </p:nvSpPr>
          <p:spPr bwMode="auto">
            <a:xfrm>
              <a:off x="3738" y="3706"/>
              <a:ext cx="124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3" name="Rectangle 130"/>
            <p:cNvSpPr>
              <a:spLocks noChangeArrowheads="1"/>
            </p:cNvSpPr>
            <p:nvPr/>
          </p:nvSpPr>
          <p:spPr bwMode="auto">
            <a:xfrm>
              <a:off x="3738" y="3830"/>
              <a:ext cx="124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4" name="Rectangle 131"/>
            <p:cNvSpPr>
              <a:spLocks noChangeArrowheads="1"/>
            </p:cNvSpPr>
            <p:nvPr/>
          </p:nvSpPr>
          <p:spPr bwMode="auto">
            <a:xfrm>
              <a:off x="3738" y="3954"/>
              <a:ext cx="124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5" name="Rectangle 132"/>
            <p:cNvSpPr>
              <a:spLocks noChangeArrowheads="1"/>
            </p:cNvSpPr>
            <p:nvPr/>
          </p:nvSpPr>
          <p:spPr bwMode="auto">
            <a:xfrm>
              <a:off x="3862" y="3581"/>
              <a:ext cx="125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6" name="Rectangle 133"/>
            <p:cNvSpPr>
              <a:spLocks noChangeArrowheads="1"/>
            </p:cNvSpPr>
            <p:nvPr/>
          </p:nvSpPr>
          <p:spPr bwMode="auto">
            <a:xfrm>
              <a:off x="3862" y="3706"/>
              <a:ext cx="125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7" name="Rectangle 134"/>
            <p:cNvSpPr>
              <a:spLocks noChangeArrowheads="1"/>
            </p:cNvSpPr>
            <p:nvPr/>
          </p:nvSpPr>
          <p:spPr bwMode="auto">
            <a:xfrm>
              <a:off x="3862" y="3830"/>
              <a:ext cx="125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8" name="Rectangle 135"/>
            <p:cNvSpPr>
              <a:spLocks noChangeArrowheads="1"/>
            </p:cNvSpPr>
            <p:nvPr/>
          </p:nvSpPr>
          <p:spPr bwMode="auto">
            <a:xfrm>
              <a:off x="3862" y="3954"/>
              <a:ext cx="125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9" name="Rectangle 136"/>
            <p:cNvSpPr>
              <a:spLocks noChangeArrowheads="1"/>
            </p:cNvSpPr>
            <p:nvPr/>
          </p:nvSpPr>
          <p:spPr bwMode="auto">
            <a:xfrm>
              <a:off x="3987" y="3581"/>
              <a:ext cx="124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0" name="Rectangle 137"/>
            <p:cNvSpPr>
              <a:spLocks noChangeArrowheads="1"/>
            </p:cNvSpPr>
            <p:nvPr/>
          </p:nvSpPr>
          <p:spPr bwMode="auto">
            <a:xfrm>
              <a:off x="3987" y="3706"/>
              <a:ext cx="124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1" name="Rectangle 138"/>
            <p:cNvSpPr>
              <a:spLocks noChangeArrowheads="1"/>
            </p:cNvSpPr>
            <p:nvPr/>
          </p:nvSpPr>
          <p:spPr bwMode="auto">
            <a:xfrm>
              <a:off x="3987" y="3830"/>
              <a:ext cx="124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2" name="Rectangle 139"/>
            <p:cNvSpPr>
              <a:spLocks noChangeArrowheads="1"/>
            </p:cNvSpPr>
            <p:nvPr/>
          </p:nvSpPr>
          <p:spPr bwMode="auto">
            <a:xfrm>
              <a:off x="3987" y="3954"/>
              <a:ext cx="124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3" name="Rectangle 140"/>
            <p:cNvSpPr>
              <a:spLocks noChangeArrowheads="1"/>
            </p:cNvSpPr>
            <p:nvPr/>
          </p:nvSpPr>
          <p:spPr bwMode="auto">
            <a:xfrm>
              <a:off x="4111" y="3581"/>
              <a:ext cx="124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4" name="Rectangle 141"/>
            <p:cNvSpPr>
              <a:spLocks noChangeArrowheads="1"/>
            </p:cNvSpPr>
            <p:nvPr/>
          </p:nvSpPr>
          <p:spPr bwMode="auto">
            <a:xfrm>
              <a:off x="4111" y="3706"/>
              <a:ext cx="124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5" name="Rectangle 142"/>
            <p:cNvSpPr>
              <a:spLocks noChangeArrowheads="1"/>
            </p:cNvSpPr>
            <p:nvPr/>
          </p:nvSpPr>
          <p:spPr bwMode="auto">
            <a:xfrm>
              <a:off x="4111" y="3830"/>
              <a:ext cx="124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6" name="Rectangle 143"/>
            <p:cNvSpPr>
              <a:spLocks noChangeArrowheads="1"/>
            </p:cNvSpPr>
            <p:nvPr/>
          </p:nvSpPr>
          <p:spPr bwMode="auto">
            <a:xfrm>
              <a:off x="4111" y="3954"/>
              <a:ext cx="124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7" name="Rectangle 144"/>
            <p:cNvSpPr>
              <a:spLocks noChangeArrowheads="1"/>
            </p:cNvSpPr>
            <p:nvPr/>
          </p:nvSpPr>
          <p:spPr bwMode="auto">
            <a:xfrm>
              <a:off x="4235" y="3581"/>
              <a:ext cx="125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8" name="Rectangle 145"/>
            <p:cNvSpPr>
              <a:spLocks noChangeArrowheads="1"/>
            </p:cNvSpPr>
            <p:nvPr/>
          </p:nvSpPr>
          <p:spPr bwMode="auto">
            <a:xfrm>
              <a:off x="4235" y="3706"/>
              <a:ext cx="125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9" name="Rectangle 146"/>
            <p:cNvSpPr>
              <a:spLocks noChangeArrowheads="1"/>
            </p:cNvSpPr>
            <p:nvPr/>
          </p:nvSpPr>
          <p:spPr bwMode="auto">
            <a:xfrm>
              <a:off x="4235" y="3830"/>
              <a:ext cx="125" cy="12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0" name="Rectangle 147"/>
            <p:cNvSpPr>
              <a:spLocks noChangeArrowheads="1"/>
            </p:cNvSpPr>
            <p:nvPr/>
          </p:nvSpPr>
          <p:spPr bwMode="auto">
            <a:xfrm>
              <a:off x="4235" y="3954"/>
              <a:ext cx="125" cy="125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1" name="Rectangle 148"/>
          <p:cNvSpPr>
            <a:spLocks noChangeArrowheads="1"/>
          </p:cNvSpPr>
          <p:nvPr/>
        </p:nvSpPr>
        <p:spPr bwMode="auto">
          <a:xfrm>
            <a:off x="5149850" y="5111750"/>
            <a:ext cx="187325" cy="187325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2" name="Rectangle 149"/>
          <p:cNvSpPr>
            <a:spLocks noChangeArrowheads="1"/>
          </p:cNvSpPr>
          <p:nvPr/>
        </p:nvSpPr>
        <p:spPr bwMode="auto">
          <a:xfrm>
            <a:off x="7923104" y="5294314"/>
            <a:ext cx="187325" cy="218966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3" name="Rectangle 150"/>
          <p:cNvSpPr>
            <a:spLocks noChangeArrowheads="1"/>
          </p:cNvSpPr>
          <p:nvPr/>
        </p:nvSpPr>
        <p:spPr bwMode="auto">
          <a:xfrm>
            <a:off x="8110538" y="5300664"/>
            <a:ext cx="187325" cy="218966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4" name="Rectangle 151"/>
          <p:cNvSpPr>
            <a:spLocks noChangeArrowheads="1"/>
          </p:cNvSpPr>
          <p:nvPr/>
        </p:nvSpPr>
        <p:spPr bwMode="auto">
          <a:xfrm>
            <a:off x="8308975" y="5299076"/>
            <a:ext cx="187325" cy="218966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Rectangle 152"/>
          <p:cNvSpPr>
            <a:spLocks noChangeArrowheads="1"/>
          </p:cNvSpPr>
          <p:nvPr/>
        </p:nvSpPr>
        <p:spPr bwMode="auto">
          <a:xfrm>
            <a:off x="8316913" y="5702191"/>
            <a:ext cx="187325" cy="187325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6" name="Rectangle 153"/>
          <p:cNvSpPr>
            <a:spLocks noChangeArrowheads="1"/>
          </p:cNvSpPr>
          <p:nvPr/>
        </p:nvSpPr>
        <p:spPr bwMode="auto">
          <a:xfrm>
            <a:off x="8305800" y="5884754"/>
            <a:ext cx="187325" cy="187325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7" name="Rectangle 154"/>
          <p:cNvSpPr>
            <a:spLocks noChangeArrowheads="1"/>
          </p:cNvSpPr>
          <p:nvPr/>
        </p:nvSpPr>
        <p:spPr bwMode="auto">
          <a:xfrm>
            <a:off x="8305800" y="5511691"/>
            <a:ext cx="187325" cy="224740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8" name="Rectangle 155"/>
          <p:cNvSpPr>
            <a:spLocks noChangeArrowheads="1"/>
          </p:cNvSpPr>
          <p:nvPr/>
        </p:nvSpPr>
        <p:spPr bwMode="auto">
          <a:xfrm>
            <a:off x="5710238" y="5062538"/>
            <a:ext cx="1784350" cy="6413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</a:rPr>
              <a:t>“7 7 7” </a:t>
            </a:r>
          </a:p>
        </p:txBody>
      </p:sp>
      <p:sp>
        <p:nvSpPr>
          <p:cNvPr id="6169" name="Rectangle 156"/>
          <p:cNvSpPr>
            <a:spLocks noChangeArrowheads="1"/>
          </p:cNvSpPr>
          <p:nvPr/>
        </p:nvSpPr>
        <p:spPr bwMode="auto">
          <a:xfrm>
            <a:off x="8107363" y="5498991"/>
            <a:ext cx="187325" cy="187325"/>
          </a:xfrm>
          <a:prstGeom prst="rect">
            <a:avLst/>
          </a:prstGeom>
          <a:solidFill>
            <a:srgbClr val="A50021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0" name="Rectangle 157"/>
          <p:cNvSpPr>
            <a:spLocks noChangeArrowheads="1"/>
          </p:cNvSpPr>
          <p:nvPr/>
        </p:nvSpPr>
        <p:spPr bwMode="auto">
          <a:xfrm>
            <a:off x="7910513" y="5497404"/>
            <a:ext cx="187325" cy="187325"/>
          </a:xfrm>
          <a:prstGeom prst="rect">
            <a:avLst/>
          </a:prstGeom>
          <a:solidFill>
            <a:srgbClr val="A50021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171" name="Picture 158" descr="j043752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182563" y="1619250"/>
            <a:ext cx="1625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72" name="Rectangle 9"/>
          <p:cNvSpPr>
            <a:spLocks noChangeArrowheads="1"/>
          </p:cNvSpPr>
          <p:nvPr/>
        </p:nvSpPr>
        <p:spPr bwMode="auto">
          <a:xfrm rot="-5400000">
            <a:off x="-442118" y="856456"/>
            <a:ext cx="1465262" cy="276225"/>
          </a:xfrm>
          <a:prstGeom prst="rect">
            <a:avLst/>
          </a:prstGeom>
          <a:solidFill>
            <a:srgbClr val="00B050"/>
          </a:solidFill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Arial Narrow" pitchFamily="34" charset="0"/>
              </a:rPr>
              <a:t>Broken Dreams Blvd.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oxygentank"/>
          <p:cNvPicPr>
            <a:picLocks noChangeAspect="1" noChangeArrowheads="1"/>
          </p:cNvPicPr>
          <p:nvPr/>
        </p:nvPicPr>
        <p:blipFill>
          <a:blip r:embed="rId2" cstate="print"/>
          <a:srcRect l="28592"/>
          <a:stretch>
            <a:fillRect/>
          </a:stretch>
        </p:blipFill>
        <p:spPr bwMode="auto">
          <a:xfrm>
            <a:off x="217488" y="1941513"/>
            <a:ext cx="2319337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95300" y="471488"/>
            <a:ext cx="8518525" cy="9461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(c) </a:t>
            </a:r>
            <a:r>
              <a:rPr lang="en-US" b="0" u="sng"/>
              <a:t>allotropes</a:t>
            </a:r>
            <a:r>
              <a:rPr lang="en-US" b="0"/>
              <a:t>:  different forms of the same element in</a:t>
            </a:r>
          </a:p>
          <a:p>
            <a:pPr algn="l"/>
            <a:r>
              <a:rPr lang="en-US" b="0"/>
              <a:t>		     the same state of matter</a:t>
            </a:r>
            <a:r>
              <a:rPr lang="en-US"/>
              <a:t>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870075" y="1733550"/>
            <a:ext cx="5530850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0066FF"/>
                </a:solidFill>
              </a:rPr>
              <a:t>OXYGEN	  	          CARBON</a:t>
            </a:r>
            <a:r>
              <a:rPr lang="en-US">
                <a:solidFill>
                  <a:srgbClr val="0066FF"/>
                </a:solidFill>
              </a:rPr>
              <a:t> 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452563" y="2701925"/>
            <a:ext cx="2006600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0066FF"/>
                </a:solidFill>
              </a:rPr>
              <a:t>oxygen gas</a:t>
            </a:r>
            <a:endParaRPr lang="en-US">
              <a:solidFill>
                <a:srgbClr val="0066FF"/>
              </a:solidFill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849438" y="4633913"/>
            <a:ext cx="1155700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0066FF"/>
                </a:solidFill>
              </a:rPr>
              <a:t>ozone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729163" y="3762375"/>
            <a:ext cx="1730375" cy="9461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0">
                <a:solidFill>
                  <a:srgbClr val="0066FF"/>
                </a:solidFill>
              </a:rPr>
              <a:t>elemental</a:t>
            </a:r>
          </a:p>
          <a:p>
            <a:r>
              <a:rPr lang="en-US" b="0">
                <a:solidFill>
                  <a:srgbClr val="0066FF"/>
                </a:solidFill>
              </a:rPr>
              <a:t>carbon</a:t>
            </a:r>
            <a:r>
              <a:rPr lang="en-US">
                <a:solidFill>
                  <a:srgbClr val="0066FF"/>
                </a:solidFill>
              </a:rPr>
              <a:t> 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7037388" y="4173538"/>
            <a:ext cx="1571625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0066FF"/>
                </a:solidFill>
              </a:rPr>
              <a:t>graphite</a:t>
            </a:r>
            <a:r>
              <a:rPr lang="en-US">
                <a:solidFill>
                  <a:srgbClr val="0066FF"/>
                </a:solidFill>
              </a:rPr>
              <a:t> 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802188" y="6061075"/>
            <a:ext cx="1651000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0066FF"/>
                </a:solidFill>
              </a:rPr>
              <a:t>diamond</a:t>
            </a:r>
            <a:r>
              <a:rPr lang="en-US">
                <a:solidFill>
                  <a:srgbClr val="0066FF"/>
                </a:solidFill>
              </a:rPr>
              <a:t> 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6916738" y="6029325"/>
            <a:ext cx="1768475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0066FF"/>
                </a:solidFill>
              </a:rPr>
              <a:t>buckyball</a:t>
            </a:r>
            <a:r>
              <a:rPr lang="en-US">
                <a:solidFill>
                  <a:srgbClr val="0066FF"/>
                </a:solidFill>
              </a:rPr>
              <a:t> </a:t>
            </a:r>
          </a:p>
        </p:txBody>
      </p:sp>
      <p:grpSp>
        <p:nvGrpSpPr>
          <p:cNvPr id="7179" name="Group 11"/>
          <p:cNvGrpSpPr>
            <a:grpSpLocks/>
          </p:cNvGrpSpPr>
          <p:nvPr/>
        </p:nvGrpSpPr>
        <p:grpSpPr bwMode="auto">
          <a:xfrm>
            <a:off x="2274888" y="3398838"/>
            <a:ext cx="985837" cy="882650"/>
            <a:chOff x="5220" y="8820"/>
            <a:chExt cx="600" cy="540"/>
          </a:xfrm>
        </p:grpSpPr>
        <p:sp>
          <p:nvSpPr>
            <p:cNvPr id="7191" name="Oval 12"/>
            <p:cNvSpPr>
              <a:spLocks noChangeArrowheads="1"/>
            </p:cNvSpPr>
            <p:nvPr/>
          </p:nvSpPr>
          <p:spPr bwMode="auto">
            <a:xfrm>
              <a:off x="5220" y="9000"/>
              <a:ext cx="360" cy="360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Oval 13"/>
            <p:cNvSpPr>
              <a:spLocks noChangeArrowheads="1"/>
            </p:cNvSpPr>
            <p:nvPr/>
          </p:nvSpPr>
          <p:spPr bwMode="auto">
            <a:xfrm>
              <a:off x="5460" y="8820"/>
              <a:ext cx="360" cy="360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0" name="Group 14"/>
          <p:cNvGrpSpPr>
            <a:grpSpLocks/>
          </p:cNvGrpSpPr>
          <p:nvPr/>
        </p:nvGrpSpPr>
        <p:grpSpPr bwMode="auto">
          <a:xfrm>
            <a:off x="2127250" y="5357813"/>
            <a:ext cx="1182688" cy="981075"/>
            <a:chOff x="4860" y="10020"/>
            <a:chExt cx="720" cy="600"/>
          </a:xfrm>
        </p:grpSpPr>
        <p:sp>
          <p:nvSpPr>
            <p:cNvPr id="7188" name="Oval 15"/>
            <p:cNvSpPr>
              <a:spLocks noChangeArrowheads="1"/>
            </p:cNvSpPr>
            <p:nvPr/>
          </p:nvSpPr>
          <p:spPr bwMode="auto">
            <a:xfrm>
              <a:off x="4860" y="10020"/>
              <a:ext cx="360" cy="360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Oval 16"/>
            <p:cNvSpPr>
              <a:spLocks noChangeArrowheads="1"/>
            </p:cNvSpPr>
            <p:nvPr/>
          </p:nvSpPr>
          <p:spPr bwMode="auto">
            <a:xfrm>
              <a:off x="5040" y="10260"/>
              <a:ext cx="360" cy="360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Oval 17"/>
            <p:cNvSpPr>
              <a:spLocks noChangeArrowheads="1"/>
            </p:cNvSpPr>
            <p:nvPr/>
          </p:nvSpPr>
          <p:spPr bwMode="auto">
            <a:xfrm>
              <a:off x="5220" y="10020"/>
              <a:ext cx="360" cy="360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181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838" y="4819650"/>
            <a:ext cx="1089025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2" name="Picture 19" descr="j043487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24700" y="4897438"/>
            <a:ext cx="13081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3" name="Picture 2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9488" y="4938713"/>
            <a:ext cx="1682750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4" name="Picture 2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613" y="2547938"/>
            <a:ext cx="11588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5" name="Picture 22" descr="pic00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92688" y="2508250"/>
            <a:ext cx="1279525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6" name="Rectangle 23"/>
          <p:cNvSpPr>
            <a:spLocks noChangeArrowheads="1"/>
          </p:cNvSpPr>
          <p:nvPr/>
        </p:nvSpPr>
        <p:spPr bwMode="auto">
          <a:xfrm>
            <a:off x="3392488" y="2701925"/>
            <a:ext cx="931862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(O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 b="0">
                <a:solidFill>
                  <a:schemeClr val="tx1"/>
                </a:solidFill>
              </a:rPr>
              <a:t>)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187" name="Rectangle 24"/>
          <p:cNvSpPr>
            <a:spLocks noChangeArrowheads="1"/>
          </p:cNvSpPr>
          <p:nvPr/>
        </p:nvSpPr>
        <p:spPr bwMode="auto">
          <a:xfrm>
            <a:off x="2905125" y="4633913"/>
            <a:ext cx="833438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(O</a:t>
            </a:r>
            <a:r>
              <a:rPr lang="en-US" b="0" baseline="-25000">
                <a:solidFill>
                  <a:schemeClr val="tx1"/>
                </a:solidFill>
              </a:rPr>
              <a:t>3</a:t>
            </a:r>
            <a:r>
              <a:rPr lang="en-US" b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006475" y="155575"/>
            <a:ext cx="7058025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molecule</a:t>
            </a:r>
            <a:r>
              <a:rPr lang="en-US" b="0"/>
              <a:t>:  a neutral group of bonded atoms</a:t>
            </a:r>
          </a:p>
        </p:txBody>
      </p:sp>
      <p:graphicFrame>
        <p:nvGraphicFramePr>
          <p:cNvPr id="26627" name="Group 3"/>
          <p:cNvGraphicFramePr>
            <a:graphicFrameLocks noGrp="1"/>
          </p:cNvGraphicFramePr>
          <p:nvPr/>
        </p:nvGraphicFramePr>
        <p:xfrm>
          <a:off x="711200" y="850900"/>
          <a:ext cx="7721600" cy="5259071"/>
        </p:xfrm>
        <a:graphic>
          <a:graphicData uri="http://schemas.openxmlformats.org/drawingml/2006/table">
            <a:tbl>
              <a:tblPr/>
              <a:tblGrid>
                <a:gridCol w="2470150"/>
                <a:gridCol w="2008188"/>
                <a:gridCol w="3243262"/>
              </a:tblGrid>
              <a:tr h="781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Chemical Symbol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Model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 oxygen atom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 oxygen molecule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 unbonded oxygen atoms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 phosphorus atom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 phosphorus molecule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 unbonded phosphorus atoms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29" name="Text Box 37"/>
          <p:cNvSpPr txBox="1">
            <a:spLocks noChangeArrowheads="1"/>
          </p:cNvSpPr>
          <p:nvPr/>
        </p:nvSpPr>
        <p:spPr bwMode="auto">
          <a:xfrm>
            <a:off x="3889375" y="1760538"/>
            <a:ext cx="460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FF"/>
                </a:solidFill>
              </a:rPr>
              <a:t>O</a:t>
            </a:r>
          </a:p>
        </p:txBody>
      </p:sp>
      <p:sp>
        <p:nvSpPr>
          <p:cNvPr id="8230" name="Text Box 38"/>
          <p:cNvSpPr txBox="1">
            <a:spLocks noChangeArrowheads="1"/>
          </p:cNvSpPr>
          <p:nvPr/>
        </p:nvSpPr>
        <p:spPr bwMode="auto">
          <a:xfrm>
            <a:off x="3822700" y="2386013"/>
            <a:ext cx="595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FF"/>
                </a:solidFill>
              </a:rPr>
              <a:t>O</a:t>
            </a:r>
            <a:r>
              <a:rPr lang="en-US" b="0" baseline="-25000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3741738" y="3054350"/>
            <a:ext cx="757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FF"/>
                </a:solidFill>
              </a:rPr>
              <a:t>2 O</a:t>
            </a:r>
            <a:endParaRPr lang="en-US" b="0" baseline="-25000">
              <a:solidFill>
                <a:srgbClr val="0066FF"/>
              </a:solidFill>
            </a:endParaRPr>
          </a:p>
        </p:txBody>
      </p:sp>
      <p:sp>
        <p:nvSpPr>
          <p:cNvPr id="8232" name="Text Box 40"/>
          <p:cNvSpPr txBox="1">
            <a:spLocks noChangeArrowheads="1"/>
          </p:cNvSpPr>
          <p:nvPr/>
        </p:nvSpPr>
        <p:spPr bwMode="auto">
          <a:xfrm>
            <a:off x="3910013" y="3779838"/>
            <a:ext cx="4206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FF"/>
                </a:solidFill>
              </a:rPr>
              <a:t>P</a:t>
            </a:r>
          </a:p>
        </p:txBody>
      </p:sp>
      <p:sp>
        <p:nvSpPr>
          <p:cNvPr id="8233" name="Text Box 41"/>
          <p:cNvSpPr txBox="1">
            <a:spLocks noChangeArrowheads="1"/>
          </p:cNvSpPr>
          <p:nvPr/>
        </p:nvSpPr>
        <p:spPr bwMode="auto">
          <a:xfrm>
            <a:off x="3843338" y="4476750"/>
            <a:ext cx="55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FF"/>
                </a:solidFill>
              </a:rPr>
              <a:t>P</a:t>
            </a:r>
            <a:r>
              <a:rPr lang="en-US" b="0" baseline="-25000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8234" name="Oval 42"/>
          <p:cNvSpPr>
            <a:spLocks noChangeArrowheads="1"/>
          </p:cNvSpPr>
          <p:nvPr/>
        </p:nvSpPr>
        <p:spPr bwMode="auto">
          <a:xfrm>
            <a:off x="6557963" y="1831975"/>
            <a:ext cx="377825" cy="377825"/>
          </a:xfrm>
          <a:prstGeom prst="ellipse">
            <a:avLst/>
          </a:prstGeom>
          <a:solidFill>
            <a:srgbClr val="009900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8235" name="Group 43"/>
          <p:cNvGrpSpPr>
            <a:grpSpLocks/>
          </p:cNvGrpSpPr>
          <p:nvPr/>
        </p:nvGrpSpPr>
        <p:grpSpPr bwMode="auto">
          <a:xfrm rot="-988226">
            <a:off x="6353175" y="2471738"/>
            <a:ext cx="682625" cy="377825"/>
            <a:chOff x="3903" y="1791"/>
            <a:chExt cx="430" cy="238"/>
          </a:xfrm>
        </p:grpSpPr>
        <p:sp>
          <p:nvSpPr>
            <p:cNvPr id="8251" name="Oval 44"/>
            <p:cNvSpPr>
              <a:spLocks noChangeArrowheads="1"/>
            </p:cNvSpPr>
            <p:nvPr/>
          </p:nvSpPr>
          <p:spPr bwMode="auto">
            <a:xfrm>
              <a:off x="3903" y="1791"/>
              <a:ext cx="238" cy="238"/>
            </a:xfrm>
            <a:prstGeom prst="ellipse">
              <a:avLst/>
            </a:prstGeom>
            <a:solidFill>
              <a:srgbClr val="009900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52" name="Oval 45"/>
            <p:cNvSpPr>
              <a:spLocks noChangeArrowheads="1"/>
            </p:cNvSpPr>
            <p:nvPr/>
          </p:nvSpPr>
          <p:spPr bwMode="auto">
            <a:xfrm>
              <a:off x="4095" y="1791"/>
              <a:ext cx="238" cy="238"/>
            </a:xfrm>
            <a:prstGeom prst="ellipse">
              <a:avLst/>
            </a:prstGeom>
            <a:solidFill>
              <a:srgbClr val="009900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236" name="Group 46"/>
          <p:cNvGrpSpPr>
            <a:grpSpLocks/>
          </p:cNvGrpSpPr>
          <p:nvPr/>
        </p:nvGrpSpPr>
        <p:grpSpPr bwMode="auto">
          <a:xfrm>
            <a:off x="6300788" y="3168650"/>
            <a:ext cx="901700" cy="377825"/>
            <a:chOff x="3924" y="2239"/>
            <a:chExt cx="568" cy="238"/>
          </a:xfrm>
        </p:grpSpPr>
        <p:sp>
          <p:nvSpPr>
            <p:cNvPr id="8249" name="Oval 47"/>
            <p:cNvSpPr>
              <a:spLocks noChangeArrowheads="1"/>
            </p:cNvSpPr>
            <p:nvPr/>
          </p:nvSpPr>
          <p:spPr bwMode="auto">
            <a:xfrm>
              <a:off x="3924" y="2239"/>
              <a:ext cx="238" cy="238"/>
            </a:xfrm>
            <a:prstGeom prst="ellipse">
              <a:avLst/>
            </a:prstGeom>
            <a:solidFill>
              <a:srgbClr val="009900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50" name="Oval 48"/>
            <p:cNvSpPr>
              <a:spLocks noChangeArrowheads="1"/>
            </p:cNvSpPr>
            <p:nvPr/>
          </p:nvSpPr>
          <p:spPr bwMode="auto">
            <a:xfrm>
              <a:off x="4254" y="2239"/>
              <a:ext cx="238" cy="238"/>
            </a:xfrm>
            <a:prstGeom prst="ellipse">
              <a:avLst/>
            </a:prstGeom>
            <a:solidFill>
              <a:srgbClr val="009900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237" name="Rectangle 49"/>
          <p:cNvSpPr>
            <a:spLocks noChangeArrowheads="1"/>
          </p:cNvSpPr>
          <p:nvPr/>
        </p:nvSpPr>
        <p:spPr bwMode="auto">
          <a:xfrm>
            <a:off x="6618288" y="3897313"/>
            <a:ext cx="288925" cy="288925"/>
          </a:xfrm>
          <a:prstGeom prst="rect">
            <a:avLst/>
          </a:prstGeom>
          <a:solidFill>
            <a:srgbClr val="FF0000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38" name="Rectangle 50"/>
          <p:cNvSpPr>
            <a:spLocks noChangeArrowheads="1"/>
          </p:cNvSpPr>
          <p:nvPr/>
        </p:nvSpPr>
        <p:spPr bwMode="auto">
          <a:xfrm>
            <a:off x="6618288" y="5291138"/>
            <a:ext cx="288925" cy="288925"/>
          </a:xfrm>
          <a:prstGeom prst="rect">
            <a:avLst/>
          </a:prstGeom>
          <a:solidFill>
            <a:srgbClr val="FF0000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39" name="Rectangle 51"/>
          <p:cNvSpPr>
            <a:spLocks noChangeArrowheads="1"/>
          </p:cNvSpPr>
          <p:nvPr/>
        </p:nvSpPr>
        <p:spPr bwMode="auto">
          <a:xfrm>
            <a:off x="7183438" y="5218113"/>
            <a:ext cx="288925" cy="288925"/>
          </a:xfrm>
          <a:prstGeom prst="rect">
            <a:avLst/>
          </a:prstGeom>
          <a:solidFill>
            <a:srgbClr val="FF0000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40" name="Rectangle 52"/>
          <p:cNvSpPr>
            <a:spLocks noChangeArrowheads="1"/>
          </p:cNvSpPr>
          <p:nvPr/>
        </p:nvSpPr>
        <p:spPr bwMode="auto">
          <a:xfrm>
            <a:off x="6181725" y="5624513"/>
            <a:ext cx="288925" cy="288925"/>
          </a:xfrm>
          <a:prstGeom prst="rect">
            <a:avLst/>
          </a:prstGeom>
          <a:solidFill>
            <a:srgbClr val="FF0000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241" name="Group 53"/>
          <p:cNvGrpSpPr>
            <a:grpSpLocks/>
          </p:cNvGrpSpPr>
          <p:nvPr/>
        </p:nvGrpSpPr>
        <p:grpSpPr bwMode="auto">
          <a:xfrm>
            <a:off x="6440488" y="4464050"/>
            <a:ext cx="573087" cy="574675"/>
            <a:chOff x="3904" y="3064"/>
            <a:chExt cx="361" cy="362"/>
          </a:xfrm>
        </p:grpSpPr>
        <p:sp>
          <p:nvSpPr>
            <p:cNvPr id="8245" name="Rectangle 54"/>
            <p:cNvSpPr>
              <a:spLocks noChangeArrowheads="1"/>
            </p:cNvSpPr>
            <p:nvPr/>
          </p:nvSpPr>
          <p:spPr bwMode="auto">
            <a:xfrm>
              <a:off x="3904" y="3064"/>
              <a:ext cx="182" cy="182"/>
            </a:xfrm>
            <a:prstGeom prst="rect">
              <a:avLst/>
            </a:prstGeom>
            <a:solidFill>
              <a:srgbClr val="FF0000"/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46" name="Rectangle 55"/>
            <p:cNvSpPr>
              <a:spLocks noChangeArrowheads="1"/>
            </p:cNvSpPr>
            <p:nvPr/>
          </p:nvSpPr>
          <p:spPr bwMode="auto">
            <a:xfrm>
              <a:off x="4083" y="3064"/>
              <a:ext cx="182" cy="182"/>
            </a:xfrm>
            <a:prstGeom prst="rect">
              <a:avLst/>
            </a:prstGeom>
            <a:solidFill>
              <a:srgbClr val="FF0000"/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47" name="Rectangle 56"/>
            <p:cNvSpPr>
              <a:spLocks noChangeArrowheads="1"/>
            </p:cNvSpPr>
            <p:nvPr/>
          </p:nvSpPr>
          <p:spPr bwMode="auto">
            <a:xfrm>
              <a:off x="3904" y="3244"/>
              <a:ext cx="182" cy="182"/>
            </a:xfrm>
            <a:prstGeom prst="rect">
              <a:avLst/>
            </a:prstGeom>
            <a:solidFill>
              <a:srgbClr val="FF0000"/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48" name="Rectangle 57"/>
            <p:cNvSpPr>
              <a:spLocks noChangeArrowheads="1"/>
            </p:cNvSpPr>
            <p:nvPr/>
          </p:nvSpPr>
          <p:spPr bwMode="auto">
            <a:xfrm>
              <a:off x="4083" y="3244"/>
              <a:ext cx="182" cy="182"/>
            </a:xfrm>
            <a:prstGeom prst="rect">
              <a:avLst/>
            </a:prstGeom>
            <a:solidFill>
              <a:srgbClr val="FF0000"/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242" name="Rectangle 58"/>
          <p:cNvSpPr>
            <a:spLocks noChangeArrowheads="1"/>
          </p:cNvSpPr>
          <p:nvPr/>
        </p:nvSpPr>
        <p:spPr bwMode="auto">
          <a:xfrm>
            <a:off x="6951663" y="5668963"/>
            <a:ext cx="288925" cy="288925"/>
          </a:xfrm>
          <a:prstGeom prst="rect">
            <a:avLst/>
          </a:prstGeom>
          <a:solidFill>
            <a:srgbClr val="FF0000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43" name="Rectangle 59"/>
          <p:cNvSpPr>
            <a:spLocks noChangeArrowheads="1"/>
          </p:cNvSpPr>
          <p:nvPr/>
        </p:nvSpPr>
        <p:spPr bwMode="auto">
          <a:xfrm>
            <a:off x="14288" y="6227763"/>
            <a:ext cx="9147175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Arial Narrow" pitchFamily="34" charset="0"/>
              </a:rPr>
              <a:t>Elements may consist of…</a:t>
            </a:r>
            <a:r>
              <a:rPr lang="en-US">
                <a:solidFill>
                  <a:schemeClr val="tx1"/>
                </a:solidFill>
                <a:latin typeface="Arial Narrow" pitchFamily="34" charset="0"/>
              </a:rPr>
              <a:t> either molecules </a:t>
            </a:r>
            <a:r>
              <a:rPr lang="en-US" u="sng">
                <a:solidFill>
                  <a:schemeClr val="tx1"/>
                </a:solidFill>
                <a:latin typeface="Arial Narrow" pitchFamily="34" charset="0"/>
              </a:rPr>
              <a:t>or</a:t>
            </a:r>
            <a:r>
              <a:rPr lang="en-US">
                <a:solidFill>
                  <a:schemeClr val="tx1"/>
                </a:solidFill>
                <a:latin typeface="Arial Narrow" pitchFamily="34" charset="0"/>
              </a:rPr>
              <a:t> unbonded atoms.</a:t>
            </a:r>
          </a:p>
        </p:txBody>
      </p:sp>
      <p:sp>
        <p:nvSpPr>
          <p:cNvPr id="8244" name="Text Box 60"/>
          <p:cNvSpPr txBox="1">
            <a:spLocks noChangeArrowheads="1"/>
          </p:cNvSpPr>
          <p:nvPr/>
        </p:nvSpPr>
        <p:spPr bwMode="auto">
          <a:xfrm>
            <a:off x="3762375" y="5303838"/>
            <a:ext cx="717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FF"/>
                </a:solidFill>
              </a:rPr>
              <a:t>4 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8"/>
          <p:cNvSpPr txBox="1">
            <a:spLocks noChangeArrowheads="1"/>
          </p:cNvSpPr>
          <p:nvPr/>
        </p:nvSpPr>
        <p:spPr bwMode="auto">
          <a:xfrm>
            <a:off x="955675" y="500063"/>
            <a:ext cx="552608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Chemical symbols for elements</a:t>
            </a:r>
          </a:p>
          <a:p>
            <a:r>
              <a:rPr lang="en-US" i="1"/>
              <a:t>appear on the periodic table;</a:t>
            </a:r>
          </a:p>
          <a:p>
            <a:r>
              <a:rPr lang="en-US" i="1"/>
              <a:t>only the first letter</a:t>
            </a:r>
          </a:p>
          <a:p>
            <a:r>
              <a:rPr lang="en-US" i="1"/>
              <a:t>is capitalized.</a:t>
            </a:r>
          </a:p>
        </p:txBody>
      </p:sp>
      <p:grpSp>
        <p:nvGrpSpPr>
          <p:cNvPr id="9219" name="Group 9"/>
          <p:cNvGrpSpPr>
            <a:grpSpLocks/>
          </p:cNvGrpSpPr>
          <p:nvPr/>
        </p:nvGrpSpPr>
        <p:grpSpPr bwMode="auto">
          <a:xfrm>
            <a:off x="7947025" y="227013"/>
            <a:ext cx="941388" cy="6400800"/>
            <a:chOff x="4791" y="539"/>
            <a:chExt cx="503" cy="3417"/>
          </a:xfrm>
        </p:grpSpPr>
        <p:sp>
          <p:nvSpPr>
            <p:cNvPr id="9358" name="Rectangle 10"/>
            <p:cNvSpPr>
              <a:spLocks noChangeArrowheads="1"/>
            </p:cNvSpPr>
            <p:nvPr/>
          </p:nvSpPr>
          <p:spPr bwMode="auto">
            <a:xfrm>
              <a:off x="4791" y="556"/>
              <a:ext cx="503" cy="567"/>
            </a:xfrm>
            <a:prstGeom prst="rect">
              <a:avLst/>
            </a:prstGeom>
            <a:solidFill>
              <a:schemeClr val="accent1"/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59" name="Text Box 11"/>
            <p:cNvSpPr txBox="1">
              <a:spLocks noChangeArrowheads="1"/>
            </p:cNvSpPr>
            <p:nvPr/>
          </p:nvSpPr>
          <p:spPr bwMode="auto">
            <a:xfrm>
              <a:off x="4798" y="622"/>
              <a:ext cx="444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chemeClr val="tx1"/>
                  </a:solidFill>
                </a:rPr>
                <a:t> </a:t>
              </a:r>
              <a:r>
                <a:rPr lang="en-US" sz="3600">
                  <a:solidFill>
                    <a:schemeClr val="tx1"/>
                  </a:solidFill>
                </a:rPr>
                <a:t>He</a:t>
              </a:r>
            </a:p>
          </p:txBody>
        </p:sp>
        <p:sp>
          <p:nvSpPr>
            <p:cNvPr id="9360" name="Text Box 12"/>
            <p:cNvSpPr txBox="1">
              <a:spLocks noChangeArrowheads="1"/>
            </p:cNvSpPr>
            <p:nvPr/>
          </p:nvSpPr>
          <p:spPr bwMode="auto">
            <a:xfrm>
              <a:off x="5081" y="539"/>
              <a:ext cx="1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361" name="Text Box 13"/>
            <p:cNvSpPr txBox="1">
              <a:spLocks noChangeArrowheads="1"/>
            </p:cNvSpPr>
            <p:nvPr/>
          </p:nvSpPr>
          <p:spPr bwMode="auto">
            <a:xfrm>
              <a:off x="4817" y="913"/>
              <a:ext cx="401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tx1"/>
                  </a:solidFill>
                </a:rPr>
                <a:t> 4.003</a:t>
              </a:r>
            </a:p>
          </p:txBody>
        </p:sp>
        <p:sp>
          <p:nvSpPr>
            <p:cNvPr id="9362" name="Rectangle 14"/>
            <p:cNvSpPr>
              <a:spLocks noChangeArrowheads="1"/>
            </p:cNvSpPr>
            <p:nvPr/>
          </p:nvSpPr>
          <p:spPr bwMode="auto">
            <a:xfrm>
              <a:off x="4791" y="1123"/>
              <a:ext cx="503" cy="567"/>
            </a:xfrm>
            <a:prstGeom prst="rect">
              <a:avLst/>
            </a:prstGeom>
            <a:solidFill>
              <a:schemeClr val="accent1"/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63" name="Text Box 15"/>
            <p:cNvSpPr txBox="1">
              <a:spLocks noChangeArrowheads="1"/>
            </p:cNvSpPr>
            <p:nvPr/>
          </p:nvSpPr>
          <p:spPr bwMode="auto">
            <a:xfrm>
              <a:off x="4834" y="1189"/>
              <a:ext cx="411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9364" name="Text Box 16"/>
            <p:cNvSpPr txBox="1">
              <a:spLocks noChangeArrowheads="1"/>
            </p:cNvSpPr>
            <p:nvPr/>
          </p:nvSpPr>
          <p:spPr bwMode="auto">
            <a:xfrm>
              <a:off x="5022" y="1106"/>
              <a:ext cx="2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365" name="Text Box 17"/>
            <p:cNvSpPr txBox="1">
              <a:spLocks noChangeArrowheads="1"/>
            </p:cNvSpPr>
            <p:nvPr/>
          </p:nvSpPr>
          <p:spPr bwMode="auto">
            <a:xfrm>
              <a:off x="4828" y="1480"/>
              <a:ext cx="430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20.180</a:t>
              </a:r>
            </a:p>
          </p:txBody>
        </p:sp>
        <p:sp>
          <p:nvSpPr>
            <p:cNvPr id="9366" name="Rectangle 18"/>
            <p:cNvSpPr>
              <a:spLocks noChangeArrowheads="1"/>
            </p:cNvSpPr>
            <p:nvPr/>
          </p:nvSpPr>
          <p:spPr bwMode="auto">
            <a:xfrm>
              <a:off x="4791" y="1690"/>
              <a:ext cx="503" cy="567"/>
            </a:xfrm>
            <a:prstGeom prst="rect">
              <a:avLst/>
            </a:prstGeom>
            <a:solidFill>
              <a:schemeClr val="accent1"/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67" name="Text Box 19"/>
            <p:cNvSpPr txBox="1">
              <a:spLocks noChangeArrowheads="1"/>
            </p:cNvSpPr>
            <p:nvPr/>
          </p:nvSpPr>
          <p:spPr bwMode="auto">
            <a:xfrm>
              <a:off x="4855" y="1756"/>
              <a:ext cx="370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solidFill>
                    <a:schemeClr val="tx1"/>
                  </a:solidFill>
                </a:rPr>
                <a:t>Ar</a:t>
              </a:r>
            </a:p>
          </p:txBody>
        </p:sp>
        <p:sp>
          <p:nvSpPr>
            <p:cNvPr id="9368" name="Text Box 20"/>
            <p:cNvSpPr txBox="1">
              <a:spLocks noChangeArrowheads="1"/>
            </p:cNvSpPr>
            <p:nvPr/>
          </p:nvSpPr>
          <p:spPr bwMode="auto">
            <a:xfrm>
              <a:off x="5022" y="1673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369" name="Text Box 21"/>
            <p:cNvSpPr txBox="1">
              <a:spLocks noChangeArrowheads="1"/>
            </p:cNvSpPr>
            <p:nvPr/>
          </p:nvSpPr>
          <p:spPr bwMode="auto">
            <a:xfrm>
              <a:off x="4828" y="2047"/>
              <a:ext cx="430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39.948</a:t>
              </a:r>
            </a:p>
          </p:txBody>
        </p:sp>
        <p:sp>
          <p:nvSpPr>
            <p:cNvPr id="9370" name="Rectangle 22"/>
            <p:cNvSpPr>
              <a:spLocks noChangeArrowheads="1"/>
            </p:cNvSpPr>
            <p:nvPr/>
          </p:nvSpPr>
          <p:spPr bwMode="auto">
            <a:xfrm>
              <a:off x="4791" y="2257"/>
              <a:ext cx="503" cy="567"/>
            </a:xfrm>
            <a:prstGeom prst="rect">
              <a:avLst/>
            </a:prstGeom>
            <a:solidFill>
              <a:schemeClr val="accent1"/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71" name="Text Box 23"/>
            <p:cNvSpPr txBox="1">
              <a:spLocks noChangeArrowheads="1"/>
            </p:cNvSpPr>
            <p:nvPr/>
          </p:nvSpPr>
          <p:spPr bwMode="auto">
            <a:xfrm>
              <a:off x="4855" y="2323"/>
              <a:ext cx="370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solidFill>
                    <a:schemeClr val="tx1"/>
                  </a:solidFill>
                </a:rPr>
                <a:t>Kr</a:t>
              </a:r>
            </a:p>
          </p:txBody>
        </p:sp>
        <p:sp>
          <p:nvSpPr>
            <p:cNvPr id="9372" name="Text Box 24"/>
            <p:cNvSpPr txBox="1">
              <a:spLocks noChangeArrowheads="1"/>
            </p:cNvSpPr>
            <p:nvPr/>
          </p:nvSpPr>
          <p:spPr bwMode="auto">
            <a:xfrm>
              <a:off x="5022" y="2240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36</a:t>
              </a:r>
            </a:p>
          </p:txBody>
        </p:sp>
        <p:sp>
          <p:nvSpPr>
            <p:cNvPr id="9373" name="Text Box 25"/>
            <p:cNvSpPr txBox="1">
              <a:spLocks noChangeArrowheads="1"/>
            </p:cNvSpPr>
            <p:nvPr/>
          </p:nvSpPr>
          <p:spPr bwMode="auto">
            <a:xfrm>
              <a:off x="4860" y="2614"/>
              <a:ext cx="370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83.80</a:t>
              </a:r>
            </a:p>
          </p:txBody>
        </p:sp>
        <p:sp>
          <p:nvSpPr>
            <p:cNvPr id="9374" name="Rectangle 26"/>
            <p:cNvSpPr>
              <a:spLocks noChangeArrowheads="1"/>
            </p:cNvSpPr>
            <p:nvPr/>
          </p:nvSpPr>
          <p:spPr bwMode="auto">
            <a:xfrm>
              <a:off x="4791" y="2823"/>
              <a:ext cx="503" cy="567"/>
            </a:xfrm>
            <a:prstGeom prst="rect">
              <a:avLst/>
            </a:prstGeom>
            <a:solidFill>
              <a:schemeClr val="accent1"/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75" name="Text Box 27"/>
            <p:cNvSpPr txBox="1">
              <a:spLocks noChangeArrowheads="1"/>
            </p:cNvSpPr>
            <p:nvPr/>
          </p:nvSpPr>
          <p:spPr bwMode="auto">
            <a:xfrm>
              <a:off x="4842" y="2889"/>
              <a:ext cx="397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solidFill>
                    <a:schemeClr val="tx1"/>
                  </a:solidFill>
                </a:rPr>
                <a:t>Xe</a:t>
              </a:r>
            </a:p>
          </p:txBody>
        </p:sp>
        <p:sp>
          <p:nvSpPr>
            <p:cNvPr id="9376" name="Text Box 28"/>
            <p:cNvSpPr txBox="1">
              <a:spLocks noChangeArrowheads="1"/>
            </p:cNvSpPr>
            <p:nvPr/>
          </p:nvSpPr>
          <p:spPr bwMode="auto">
            <a:xfrm>
              <a:off x="5022" y="2806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54</a:t>
              </a:r>
            </a:p>
          </p:txBody>
        </p:sp>
        <p:sp>
          <p:nvSpPr>
            <p:cNvPr id="9377" name="Text Box 29"/>
            <p:cNvSpPr txBox="1">
              <a:spLocks noChangeArrowheads="1"/>
            </p:cNvSpPr>
            <p:nvPr/>
          </p:nvSpPr>
          <p:spPr bwMode="auto">
            <a:xfrm>
              <a:off x="4832" y="3180"/>
              <a:ext cx="429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131.29</a:t>
              </a:r>
            </a:p>
          </p:txBody>
        </p:sp>
        <p:sp>
          <p:nvSpPr>
            <p:cNvPr id="9378" name="Rectangle 30"/>
            <p:cNvSpPr>
              <a:spLocks noChangeArrowheads="1"/>
            </p:cNvSpPr>
            <p:nvPr/>
          </p:nvSpPr>
          <p:spPr bwMode="auto">
            <a:xfrm>
              <a:off x="4791" y="3389"/>
              <a:ext cx="503" cy="567"/>
            </a:xfrm>
            <a:prstGeom prst="rect">
              <a:avLst/>
            </a:prstGeom>
            <a:solidFill>
              <a:schemeClr val="accent1"/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79" name="Text Box 31"/>
            <p:cNvSpPr txBox="1">
              <a:spLocks noChangeArrowheads="1"/>
            </p:cNvSpPr>
            <p:nvPr/>
          </p:nvSpPr>
          <p:spPr bwMode="auto">
            <a:xfrm>
              <a:off x="4828" y="3455"/>
              <a:ext cx="424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solidFill>
                    <a:schemeClr val="tx1"/>
                  </a:solidFill>
                </a:rPr>
                <a:t>Rn</a:t>
              </a:r>
            </a:p>
          </p:txBody>
        </p:sp>
        <p:sp>
          <p:nvSpPr>
            <p:cNvPr id="9380" name="Text Box 32"/>
            <p:cNvSpPr txBox="1">
              <a:spLocks noChangeArrowheads="1"/>
            </p:cNvSpPr>
            <p:nvPr/>
          </p:nvSpPr>
          <p:spPr bwMode="auto">
            <a:xfrm>
              <a:off x="5022" y="3372"/>
              <a:ext cx="2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86</a:t>
              </a:r>
            </a:p>
          </p:txBody>
        </p:sp>
        <p:sp>
          <p:nvSpPr>
            <p:cNvPr id="9381" name="Text Box 33"/>
            <p:cNvSpPr txBox="1">
              <a:spLocks noChangeArrowheads="1"/>
            </p:cNvSpPr>
            <p:nvPr/>
          </p:nvSpPr>
          <p:spPr bwMode="auto">
            <a:xfrm>
              <a:off x="4872" y="3746"/>
              <a:ext cx="352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(222)</a:t>
              </a:r>
            </a:p>
          </p:txBody>
        </p:sp>
      </p:grpSp>
      <p:grpSp>
        <p:nvGrpSpPr>
          <p:cNvPr id="9220" name="Group 34"/>
          <p:cNvGrpSpPr>
            <a:grpSpLocks/>
          </p:cNvGrpSpPr>
          <p:nvPr/>
        </p:nvGrpSpPr>
        <p:grpSpPr bwMode="auto">
          <a:xfrm>
            <a:off x="850900" y="2895600"/>
            <a:ext cx="5949950" cy="3709988"/>
            <a:chOff x="161" y="2449"/>
            <a:chExt cx="2550" cy="1707"/>
          </a:xfrm>
        </p:grpSpPr>
        <p:sp>
          <p:nvSpPr>
            <p:cNvPr id="9222" name="Rectangle 35"/>
            <p:cNvSpPr>
              <a:spLocks noChangeArrowheads="1"/>
            </p:cNvSpPr>
            <p:nvPr/>
          </p:nvSpPr>
          <p:spPr bwMode="auto">
            <a:xfrm>
              <a:off x="586" y="2993"/>
              <a:ext cx="142" cy="726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3" name="Rectangle 36"/>
            <p:cNvSpPr>
              <a:spLocks noChangeArrowheads="1"/>
            </p:cNvSpPr>
            <p:nvPr/>
          </p:nvSpPr>
          <p:spPr bwMode="auto">
            <a:xfrm>
              <a:off x="728" y="2993"/>
              <a:ext cx="141" cy="726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4" name="Rectangle 37"/>
            <p:cNvSpPr>
              <a:spLocks noChangeArrowheads="1"/>
            </p:cNvSpPr>
            <p:nvPr/>
          </p:nvSpPr>
          <p:spPr bwMode="auto">
            <a:xfrm>
              <a:off x="869" y="2993"/>
              <a:ext cx="142" cy="726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Rectangle 38"/>
            <p:cNvSpPr>
              <a:spLocks noChangeArrowheads="1"/>
            </p:cNvSpPr>
            <p:nvPr/>
          </p:nvSpPr>
          <p:spPr bwMode="auto">
            <a:xfrm>
              <a:off x="1011" y="2993"/>
              <a:ext cx="141" cy="726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Rectangle 39"/>
            <p:cNvSpPr>
              <a:spLocks noChangeArrowheads="1"/>
            </p:cNvSpPr>
            <p:nvPr/>
          </p:nvSpPr>
          <p:spPr bwMode="auto">
            <a:xfrm>
              <a:off x="303" y="2631"/>
              <a:ext cx="142" cy="1088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Rectangle 40"/>
            <p:cNvSpPr>
              <a:spLocks noChangeArrowheads="1"/>
            </p:cNvSpPr>
            <p:nvPr/>
          </p:nvSpPr>
          <p:spPr bwMode="auto">
            <a:xfrm>
              <a:off x="161" y="2449"/>
              <a:ext cx="142" cy="1270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Rectangle 41"/>
            <p:cNvSpPr>
              <a:spLocks noChangeArrowheads="1"/>
            </p:cNvSpPr>
            <p:nvPr/>
          </p:nvSpPr>
          <p:spPr bwMode="auto">
            <a:xfrm>
              <a:off x="1152" y="2993"/>
              <a:ext cx="142" cy="726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Rectangle 42"/>
            <p:cNvSpPr>
              <a:spLocks noChangeArrowheads="1"/>
            </p:cNvSpPr>
            <p:nvPr/>
          </p:nvSpPr>
          <p:spPr bwMode="auto">
            <a:xfrm>
              <a:off x="1294" y="2993"/>
              <a:ext cx="142" cy="726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0" name="Rectangle 43"/>
            <p:cNvSpPr>
              <a:spLocks noChangeArrowheads="1"/>
            </p:cNvSpPr>
            <p:nvPr/>
          </p:nvSpPr>
          <p:spPr bwMode="auto">
            <a:xfrm>
              <a:off x="1720" y="2993"/>
              <a:ext cx="141" cy="545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1" name="Rectangle 44"/>
            <p:cNvSpPr>
              <a:spLocks noChangeArrowheads="1"/>
            </p:cNvSpPr>
            <p:nvPr/>
          </p:nvSpPr>
          <p:spPr bwMode="auto">
            <a:xfrm>
              <a:off x="1861" y="2631"/>
              <a:ext cx="142" cy="907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2" name="Rectangle 45"/>
            <p:cNvSpPr>
              <a:spLocks noChangeArrowheads="1"/>
            </p:cNvSpPr>
            <p:nvPr/>
          </p:nvSpPr>
          <p:spPr bwMode="auto">
            <a:xfrm>
              <a:off x="2003" y="2631"/>
              <a:ext cx="141" cy="907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Rectangle 46"/>
            <p:cNvSpPr>
              <a:spLocks noChangeArrowheads="1"/>
            </p:cNvSpPr>
            <p:nvPr/>
          </p:nvSpPr>
          <p:spPr bwMode="auto">
            <a:xfrm>
              <a:off x="2144" y="2631"/>
              <a:ext cx="142" cy="907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47"/>
            <p:cNvSpPr>
              <a:spLocks noChangeArrowheads="1"/>
            </p:cNvSpPr>
            <p:nvPr/>
          </p:nvSpPr>
          <p:spPr bwMode="auto">
            <a:xfrm>
              <a:off x="2286" y="2631"/>
              <a:ext cx="141" cy="907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5" name="Rectangle 48"/>
            <p:cNvSpPr>
              <a:spLocks noChangeArrowheads="1"/>
            </p:cNvSpPr>
            <p:nvPr/>
          </p:nvSpPr>
          <p:spPr bwMode="auto">
            <a:xfrm>
              <a:off x="2427" y="2631"/>
              <a:ext cx="142" cy="907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Rectangle 49"/>
            <p:cNvSpPr>
              <a:spLocks noChangeArrowheads="1"/>
            </p:cNvSpPr>
            <p:nvPr/>
          </p:nvSpPr>
          <p:spPr bwMode="auto">
            <a:xfrm>
              <a:off x="2569" y="2631"/>
              <a:ext cx="142" cy="907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Rectangle 50"/>
            <p:cNvSpPr>
              <a:spLocks noChangeArrowheads="1"/>
            </p:cNvSpPr>
            <p:nvPr/>
          </p:nvSpPr>
          <p:spPr bwMode="auto">
            <a:xfrm>
              <a:off x="1578" y="2993"/>
              <a:ext cx="142" cy="545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Rectangle 51"/>
            <p:cNvSpPr>
              <a:spLocks noChangeArrowheads="1"/>
            </p:cNvSpPr>
            <p:nvPr/>
          </p:nvSpPr>
          <p:spPr bwMode="auto">
            <a:xfrm>
              <a:off x="1436" y="2993"/>
              <a:ext cx="142" cy="545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Rectangle 52"/>
            <p:cNvSpPr>
              <a:spLocks noChangeArrowheads="1"/>
            </p:cNvSpPr>
            <p:nvPr/>
          </p:nvSpPr>
          <p:spPr bwMode="auto">
            <a:xfrm>
              <a:off x="303" y="2993"/>
              <a:ext cx="2408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Rectangle 53"/>
            <p:cNvSpPr>
              <a:spLocks noChangeArrowheads="1"/>
            </p:cNvSpPr>
            <p:nvPr/>
          </p:nvSpPr>
          <p:spPr bwMode="auto">
            <a:xfrm>
              <a:off x="161" y="3175"/>
              <a:ext cx="2550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Rectangle 54"/>
            <p:cNvSpPr>
              <a:spLocks noChangeArrowheads="1"/>
            </p:cNvSpPr>
            <p:nvPr/>
          </p:nvSpPr>
          <p:spPr bwMode="auto">
            <a:xfrm>
              <a:off x="303" y="3356"/>
              <a:ext cx="2408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Rectangle 55"/>
            <p:cNvSpPr>
              <a:spLocks noChangeArrowheads="1"/>
            </p:cNvSpPr>
            <p:nvPr/>
          </p:nvSpPr>
          <p:spPr bwMode="auto">
            <a:xfrm>
              <a:off x="1861" y="2812"/>
              <a:ext cx="850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Rectangle 56"/>
            <p:cNvSpPr>
              <a:spLocks noChangeArrowheads="1"/>
            </p:cNvSpPr>
            <p:nvPr/>
          </p:nvSpPr>
          <p:spPr bwMode="auto">
            <a:xfrm>
              <a:off x="161" y="2449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Rectangle 57"/>
            <p:cNvSpPr>
              <a:spLocks noChangeArrowheads="1"/>
            </p:cNvSpPr>
            <p:nvPr/>
          </p:nvSpPr>
          <p:spPr bwMode="auto">
            <a:xfrm>
              <a:off x="161" y="2631"/>
              <a:ext cx="284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Rectangle 58"/>
            <p:cNvSpPr>
              <a:spLocks noChangeArrowheads="1"/>
            </p:cNvSpPr>
            <p:nvPr/>
          </p:nvSpPr>
          <p:spPr bwMode="auto">
            <a:xfrm>
              <a:off x="445" y="2993"/>
              <a:ext cx="141" cy="726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Rectangle 59"/>
            <p:cNvSpPr>
              <a:spLocks noChangeArrowheads="1"/>
            </p:cNvSpPr>
            <p:nvPr/>
          </p:nvSpPr>
          <p:spPr bwMode="auto">
            <a:xfrm>
              <a:off x="161" y="2993"/>
              <a:ext cx="142" cy="726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Rectangle 60"/>
            <p:cNvSpPr>
              <a:spLocks noChangeArrowheads="1"/>
            </p:cNvSpPr>
            <p:nvPr/>
          </p:nvSpPr>
          <p:spPr bwMode="auto">
            <a:xfrm>
              <a:off x="161" y="3538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Rectangle 61"/>
            <p:cNvSpPr>
              <a:spLocks noChangeArrowheads="1"/>
            </p:cNvSpPr>
            <p:nvPr/>
          </p:nvSpPr>
          <p:spPr bwMode="auto">
            <a:xfrm>
              <a:off x="2569" y="2449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Rectangle 62"/>
            <p:cNvSpPr>
              <a:spLocks noChangeArrowheads="1"/>
            </p:cNvSpPr>
            <p:nvPr/>
          </p:nvSpPr>
          <p:spPr bwMode="auto">
            <a:xfrm>
              <a:off x="161" y="3538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Rectangle 63"/>
            <p:cNvSpPr>
              <a:spLocks noChangeArrowheads="1"/>
            </p:cNvSpPr>
            <p:nvPr/>
          </p:nvSpPr>
          <p:spPr bwMode="auto">
            <a:xfrm>
              <a:off x="303" y="3538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Rectangle 64"/>
            <p:cNvSpPr>
              <a:spLocks noChangeArrowheads="1"/>
            </p:cNvSpPr>
            <p:nvPr/>
          </p:nvSpPr>
          <p:spPr bwMode="auto">
            <a:xfrm>
              <a:off x="303" y="3356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Rectangle 65"/>
            <p:cNvSpPr>
              <a:spLocks noChangeArrowheads="1"/>
            </p:cNvSpPr>
            <p:nvPr/>
          </p:nvSpPr>
          <p:spPr bwMode="auto">
            <a:xfrm>
              <a:off x="161" y="3175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Rectangle 66"/>
            <p:cNvSpPr>
              <a:spLocks noChangeArrowheads="1"/>
            </p:cNvSpPr>
            <p:nvPr/>
          </p:nvSpPr>
          <p:spPr bwMode="auto">
            <a:xfrm>
              <a:off x="303" y="2993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Rectangle 67"/>
            <p:cNvSpPr>
              <a:spLocks noChangeArrowheads="1"/>
            </p:cNvSpPr>
            <p:nvPr/>
          </p:nvSpPr>
          <p:spPr bwMode="auto">
            <a:xfrm>
              <a:off x="161" y="2812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Rectangle 68"/>
            <p:cNvSpPr>
              <a:spLocks noChangeArrowheads="1"/>
            </p:cNvSpPr>
            <p:nvPr/>
          </p:nvSpPr>
          <p:spPr bwMode="auto">
            <a:xfrm>
              <a:off x="303" y="2631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Rectangle 69"/>
            <p:cNvSpPr>
              <a:spLocks noChangeArrowheads="1"/>
            </p:cNvSpPr>
            <p:nvPr/>
          </p:nvSpPr>
          <p:spPr bwMode="auto">
            <a:xfrm>
              <a:off x="161" y="2449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Rectangle 70"/>
            <p:cNvSpPr>
              <a:spLocks noChangeArrowheads="1"/>
            </p:cNvSpPr>
            <p:nvPr/>
          </p:nvSpPr>
          <p:spPr bwMode="auto">
            <a:xfrm>
              <a:off x="161" y="3356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Rectangle 71"/>
            <p:cNvSpPr>
              <a:spLocks noChangeArrowheads="1"/>
            </p:cNvSpPr>
            <p:nvPr/>
          </p:nvSpPr>
          <p:spPr bwMode="auto">
            <a:xfrm>
              <a:off x="303" y="3175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Rectangle 72"/>
            <p:cNvSpPr>
              <a:spLocks noChangeArrowheads="1"/>
            </p:cNvSpPr>
            <p:nvPr/>
          </p:nvSpPr>
          <p:spPr bwMode="auto">
            <a:xfrm>
              <a:off x="161" y="2993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Rectangle 73"/>
            <p:cNvSpPr>
              <a:spLocks noChangeArrowheads="1"/>
            </p:cNvSpPr>
            <p:nvPr/>
          </p:nvSpPr>
          <p:spPr bwMode="auto">
            <a:xfrm>
              <a:off x="303" y="2812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Rectangle 74"/>
            <p:cNvSpPr>
              <a:spLocks noChangeArrowheads="1"/>
            </p:cNvSpPr>
            <p:nvPr/>
          </p:nvSpPr>
          <p:spPr bwMode="auto">
            <a:xfrm>
              <a:off x="161" y="2631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Rectangle 75"/>
            <p:cNvSpPr>
              <a:spLocks noChangeArrowheads="1"/>
            </p:cNvSpPr>
            <p:nvPr/>
          </p:nvSpPr>
          <p:spPr bwMode="auto">
            <a:xfrm>
              <a:off x="1861" y="2631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3" name="Rectangle 76"/>
            <p:cNvSpPr>
              <a:spLocks noChangeArrowheads="1"/>
            </p:cNvSpPr>
            <p:nvPr/>
          </p:nvSpPr>
          <p:spPr bwMode="auto">
            <a:xfrm>
              <a:off x="2569" y="2449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Rectangle 77"/>
            <p:cNvSpPr>
              <a:spLocks noChangeArrowheads="1"/>
            </p:cNvSpPr>
            <p:nvPr/>
          </p:nvSpPr>
          <p:spPr bwMode="auto">
            <a:xfrm>
              <a:off x="2003" y="2631"/>
              <a:ext cx="141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Rectangle 78"/>
            <p:cNvSpPr>
              <a:spLocks noChangeArrowheads="1"/>
            </p:cNvSpPr>
            <p:nvPr/>
          </p:nvSpPr>
          <p:spPr bwMode="auto">
            <a:xfrm>
              <a:off x="2144" y="2631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Rectangle 79"/>
            <p:cNvSpPr>
              <a:spLocks noChangeArrowheads="1"/>
            </p:cNvSpPr>
            <p:nvPr/>
          </p:nvSpPr>
          <p:spPr bwMode="auto">
            <a:xfrm>
              <a:off x="2286" y="2631"/>
              <a:ext cx="141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7" name="Rectangle 80"/>
            <p:cNvSpPr>
              <a:spLocks noChangeArrowheads="1"/>
            </p:cNvSpPr>
            <p:nvPr/>
          </p:nvSpPr>
          <p:spPr bwMode="auto">
            <a:xfrm>
              <a:off x="1861" y="2812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Rectangle 81"/>
            <p:cNvSpPr>
              <a:spLocks noChangeArrowheads="1"/>
            </p:cNvSpPr>
            <p:nvPr/>
          </p:nvSpPr>
          <p:spPr bwMode="auto">
            <a:xfrm>
              <a:off x="2003" y="2812"/>
              <a:ext cx="141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9" name="Rectangle 82"/>
            <p:cNvSpPr>
              <a:spLocks noChangeArrowheads="1"/>
            </p:cNvSpPr>
            <p:nvPr/>
          </p:nvSpPr>
          <p:spPr bwMode="auto">
            <a:xfrm>
              <a:off x="1861" y="2993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0" name="Rectangle 83"/>
            <p:cNvSpPr>
              <a:spLocks noChangeArrowheads="1"/>
            </p:cNvSpPr>
            <p:nvPr/>
          </p:nvSpPr>
          <p:spPr bwMode="auto">
            <a:xfrm>
              <a:off x="1861" y="3175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1" name="Rectangle 84"/>
            <p:cNvSpPr>
              <a:spLocks noChangeArrowheads="1"/>
            </p:cNvSpPr>
            <p:nvPr/>
          </p:nvSpPr>
          <p:spPr bwMode="auto">
            <a:xfrm>
              <a:off x="1861" y="3356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2" name="Rectangle 85"/>
            <p:cNvSpPr>
              <a:spLocks noChangeArrowheads="1"/>
            </p:cNvSpPr>
            <p:nvPr/>
          </p:nvSpPr>
          <p:spPr bwMode="auto">
            <a:xfrm>
              <a:off x="2003" y="2993"/>
              <a:ext cx="141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3" name="Rectangle 86"/>
            <p:cNvSpPr>
              <a:spLocks noChangeArrowheads="1"/>
            </p:cNvSpPr>
            <p:nvPr/>
          </p:nvSpPr>
          <p:spPr bwMode="auto">
            <a:xfrm>
              <a:off x="2003" y="3175"/>
              <a:ext cx="141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4" name="Rectangle 87"/>
            <p:cNvSpPr>
              <a:spLocks noChangeArrowheads="1"/>
            </p:cNvSpPr>
            <p:nvPr/>
          </p:nvSpPr>
          <p:spPr bwMode="auto">
            <a:xfrm>
              <a:off x="2003" y="3356"/>
              <a:ext cx="141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5" name="Rectangle 88"/>
            <p:cNvSpPr>
              <a:spLocks noChangeArrowheads="1"/>
            </p:cNvSpPr>
            <p:nvPr/>
          </p:nvSpPr>
          <p:spPr bwMode="auto">
            <a:xfrm>
              <a:off x="2144" y="2812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6" name="Rectangle 89"/>
            <p:cNvSpPr>
              <a:spLocks noChangeArrowheads="1"/>
            </p:cNvSpPr>
            <p:nvPr/>
          </p:nvSpPr>
          <p:spPr bwMode="auto">
            <a:xfrm>
              <a:off x="2144" y="2993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7" name="Rectangle 90"/>
            <p:cNvSpPr>
              <a:spLocks noChangeArrowheads="1"/>
            </p:cNvSpPr>
            <p:nvPr/>
          </p:nvSpPr>
          <p:spPr bwMode="auto">
            <a:xfrm>
              <a:off x="2144" y="3175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8" name="Rectangle 91"/>
            <p:cNvSpPr>
              <a:spLocks noChangeArrowheads="1"/>
            </p:cNvSpPr>
            <p:nvPr/>
          </p:nvSpPr>
          <p:spPr bwMode="auto">
            <a:xfrm>
              <a:off x="2144" y="3356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9" name="Rectangle 92"/>
            <p:cNvSpPr>
              <a:spLocks noChangeArrowheads="1"/>
            </p:cNvSpPr>
            <p:nvPr/>
          </p:nvSpPr>
          <p:spPr bwMode="auto">
            <a:xfrm>
              <a:off x="2569" y="2631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0" name="Rectangle 93"/>
            <p:cNvSpPr>
              <a:spLocks noChangeArrowheads="1"/>
            </p:cNvSpPr>
            <p:nvPr/>
          </p:nvSpPr>
          <p:spPr bwMode="auto">
            <a:xfrm>
              <a:off x="2569" y="2812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1" name="Rectangle 94"/>
            <p:cNvSpPr>
              <a:spLocks noChangeArrowheads="1"/>
            </p:cNvSpPr>
            <p:nvPr/>
          </p:nvSpPr>
          <p:spPr bwMode="auto">
            <a:xfrm>
              <a:off x="2569" y="2993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2" name="Rectangle 95"/>
            <p:cNvSpPr>
              <a:spLocks noChangeArrowheads="1"/>
            </p:cNvSpPr>
            <p:nvPr/>
          </p:nvSpPr>
          <p:spPr bwMode="auto">
            <a:xfrm>
              <a:off x="2569" y="3175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3" name="Rectangle 96"/>
            <p:cNvSpPr>
              <a:spLocks noChangeArrowheads="1"/>
            </p:cNvSpPr>
            <p:nvPr/>
          </p:nvSpPr>
          <p:spPr bwMode="auto">
            <a:xfrm>
              <a:off x="2569" y="3356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4" name="Rectangle 97"/>
            <p:cNvSpPr>
              <a:spLocks noChangeArrowheads="1"/>
            </p:cNvSpPr>
            <p:nvPr/>
          </p:nvSpPr>
          <p:spPr bwMode="auto">
            <a:xfrm>
              <a:off x="2427" y="2631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5" name="Rectangle 98"/>
            <p:cNvSpPr>
              <a:spLocks noChangeArrowheads="1"/>
            </p:cNvSpPr>
            <p:nvPr/>
          </p:nvSpPr>
          <p:spPr bwMode="auto">
            <a:xfrm>
              <a:off x="2427" y="2812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6" name="Rectangle 99"/>
            <p:cNvSpPr>
              <a:spLocks noChangeArrowheads="1"/>
            </p:cNvSpPr>
            <p:nvPr/>
          </p:nvSpPr>
          <p:spPr bwMode="auto">
            <a:xfrm>
              <a:off x="2286" y="2812"/>
              <a:ext cx="141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7" name="Rectangle 100"/>
            <p:cNvSpPr>
              <a:spLocks noChangeArrowheads="1"/>
            </p:cNvSpPr>
            <p:nvPr/>
          </p:nvSpPr>
          <p:spPr bwMode="auto">
            <a:xfrm>
              <a:off x="2427" y="2993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8" name="Rectangle 101"/>
            <p:cNvSpPr>
              <a:spLocks noChangeArrowheads="1"/>
            </p:cNvSpPr>
            <p:nvPr/>
          </p:nvSpPr>
          <p:spPr bwMode="auto">
            <a:xfrm>
              <a:off x="2286" y="2993"/>
              <a:ext cx="141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9" name="Rectangle 102"/>
            <p:cNvSpPr>
              <a:spLocks noChangeArrowheads="1"/>
            </p:cNvSpPr>
            <p:nvPr/>
          </p:nvSpPr>
          <p:spPr bwMode="auto">
            <a:xfrm>
              <a:off x="2427" y="3175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0" name="Rectangle 103"/>
            <p:cNvSpPr>
              <a:spLocks noChangeArrowheads="1"/>
            </p:cNvSpPr>
            <p:nvPr/>
          </p:nvSpPr>
          <p:spPr bwMode="auto">
            <a:xfrm>
              <a:off x="2427" y="3356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1" name="Rectangle 104"/>
            <p:cNvSpPr>
              <a:spLocks noChangeArrowheads="1"/>
            </p:cNvSpPr>
            <p:nvPr/>
          </p:nvSpPr>
          <p:spPr bwMode="auto">
            <a:xfrm>
              <a:off x="2286" y="3175"/>
              <a:ext cx="141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2" name="Rectangle 105"/>
            <p:cNvSpPr>
              <a:spLocks noChangeArrowheads="1"/>
            </p:cNvSpPr>
            <p:nvPr/>
          </p:nvSpPr>
          <p:spPr bwMode="auto">
            <a:xfrm>
              <a:off x="2286" y="3356"/>
              <a:ext cx="141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3" name="Rectangle 106"/>
            <p:cNvSpPr>
              <a:spLocks noChangeArrowheads="1"/>
            </p:cNvSpPr>
            <p:nvPr/>
          </p:nvSpPr>
          <p:spPr bwMode="auto">
            <a:xfrm>
              <a:off x="1720" y="2993"/>
              <a:ext cx="141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4" name="Rectangle 107"/>
            <p:cNvSpPr>
              <a:spLocks noChangeArrowheads="1"/>
            </p:cNvSpPr>
            <p:nvPr/>
          </p:nvSpPr>
          <p:spPr bwMode="auto">
            <a:xfrm>
              <a:off x="1720" y="3175"/>
              <a:ext cx="141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5" name="Rectangle 108"/>
            <p:cNvSpPr>
              <a:spLocks noChangeArrowheads="1"/>
            </p:cNvSpPr>
            <p:nvPr/>
          </p:nvSpPr>
          <p:spPr bwMode="auto">
            <a:xfrm>
              <a:off x="1720" y="3356"/>
              <a:ext cx="141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6" name="Rectangle 109"/>
            <p:cNvSpPr>
              <a:spLocks noChangeArrowheads="1"/>
            </p:cNvSpPr>
            <p:nvPr/>
          </p:nvSpPr>
          <p:spPr bwMode="auto">
            <a:xfrm>
              <a:off x="1578" y="2993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7" name="Rectangle 110"/>
            <p:cNvSpPr>
              <a:spLocks noChangeArrowheads="1"/>
            </p:cNvSpPr>
            <p:nvPr/>
          </p:nvSpPr>
          <p:spPr bwMode="auto">
            <a:xfrm>
              <a:off x="1578" y="3175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8" name="Rectangle 111"/>
            <p:cNvSpPr>
              <a:spLocks noChangeArrowheads="1"/>
            </p:cNvSpPr>
            <p:nvPr/>
          </p:nvSpPr>
          <p:spPr bwMode="auto">
            <a:xfrm>
              <a:off x="1578" y="3356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9" name="Rectangle 112"/>
            <p:cNvSpPr>
              <a:spLocks noChangeArrowheads="1"/>
            </p:cNvSpPr>
            <p:nvPr/>
          </p:nvSpPr>
          <p:spPr bwMode="auto">
            <a:xfrm>
              <a:off x="1436" y="2993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0" name="Rectangle 113"/>
            <p:cNvSpPr>
              <a:spLocks noChangeArrowheads="1"/>
            </p:cNvSpPr>
            <p:nvPr/>
          </p:nvSpPr>
          <p:spPr bwMode="auto">
            <a:xfrm>
              <a:off x="1436" y="3175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1" name="Rectangle 114"/>
            <p:cNvSpPr>
              <a:spLocks noChangeArrowheads="1"/>
            </p:cNvSpPr>
            <p:nvPr/>
          </p:nvSpPr>
          <p:spPr bwMode="auto">
            <a:xfrm>
              <a:off x="1436" y="3356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2" name="Rectangle 115"/>
            <p:cNvSpPr>
              <a:spLocks noChangeArrowheads="1"/>
            </p:cNvSpPr>
            <p:nvPr/>
          </p:nvSpPr>
          <p:spPr bwMode="auto">
            <a:xfrm>
              <a:off x="445" y="2993"/>
              <a:ext cx="141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3" name="Rectangle 116"/>
            <p:cNvSpPr>
              <a:spLocks noChangeArrowheads="1"/>
            </p:cNvSpPr>
            <p:nvPr/>
          </p:nvSpPr>
          <p:spPr bwMode="auto">
            <a:xfrm>
              <a:off x="445" y="3175"/>
              <a:ext cx="141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4" name="Rectangle 117"/>
            <p:cNvSpPr>
              <a:spLocks noChangeArrowheads="1"/>
            </p:cNvSpPr>
            <p:nvPr/>
          </p:nvSpPr>
          <p:spPr bwMode="auto">
            <a:xfrm>
              <a:off x="445" y="3356"/>
              <a:ext cx="141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5" name="Rectangle 118"/>
            <p:cNvSpPr>
              <a:spLocks noChangeArrowheads="1"/>
            </p:cNvSpPr>
            <p:nvPr/>
          </p:nvSpPr>
          <p:spPr bwMode="auto">
            <a:xfrm>
              <a:off x="445" y="3538"/>
              <a:ext cx="141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6" name="Rectangle 119"/>
            <p:cNvSpPr>
              <a:spLocks noChangeArrowheads="1"/>
            </p:cNvSpPr>
            <p:nvPr/>
          </p:nvSpPr>
          <p:spPr bwMode="auto">
            <a:xfrm>
              <a:off x="586" y="2993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7" name="Rectangle 120"/>
            <p:cNvSpPr>
              <a:spLocks noChangeArrowheads="1"/>
            </p:cNvSpPr>
            <p:nvPr/>
          </p:nvSpPr>
          <p:spPr bwMode="auto">
            <a:xfrm>
              <a:off x="586" y="3175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8" name="Rectangle 121"/>
            <p:cNvSpPr>
              <a:spLocks noChangeArrowheads="1"/>
            </p:cNvSpPr>
            <p:nvPr/>
          </p:nvSpPr>
          <p:spPr bwMode="auto">
            <a:xfrm>
              <a:off x="586" y="3356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9" name="Rectangle 122"/>
            <p:cNvSpPr>
              <a:spLocks noChangeArrowheads="1"/>
            </p:cNvSpPr>
            <p:nvPr/>
          </p:nvSpPr>
          <p:spPr bwMode="auto">
            <a:xfrm>
              <a:off x="586" y="3538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0" name="Rectangle 123"/>
            <p:cNvSpPr>
              <a:spLocks noChangeArrowheads="1"/>
            </p:cNvSpPr>
            <p:nvPr/>
          </p:nvSpPr>
          <p:spPr bwMode="auto">
            <a:xfrm>
              <a:off x="728" y="2993"/>
              <a:ext cx="141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1" name="Rectangle 124"/>
            <p:cNvSpPr>
              <a:spLocks noChangeArrowheads="1"/>
            </p:cNvSpPr>
            <p:nvPr/>
          </p:nvSpPr>
          <p:spPr bwMode="auto">
            <a:xfrm>
              <a:off x="728" y="3175"/>
              <a:ext cx="141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2" name="Rectangle 125"/>
            <p:cNvSpPr>
              <a:spLocks noChangeArrowheads="1"/>
            </p:cNvSpPr>
            <p:nvPr/>
          </p:nvSpPr>
          <p:spPr bwMode="auto">
            <a:xfrm>
              <a:off x="728" y="3356"/>
              <a:ext cx="141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3" name="Rectangle 126"/>
            <p:cNvSpPr>
              <a:spLocks noChangeArrowheads="1"/>
            </p:cNvSpPr>
            <p:nvPr/>
          </p:nvSpPr>
          <p:spPr bwMode="auto">
            <a:xfrm>
              <a:off x="728" y="3538"/>
              <a:ext cx="141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4" name="Rectangle 127"/>
            <p:cNvSpPr>
              <a:spLocks noChangeArrowheads="1"/>
            </p:cNvSpPr>
            <p:nvPr/>
          </p:nvSpPr>
          <p:spPr bwMode="auto">
            <a:xfrm>
              <a:off x="869" y="2993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5" name="Rectangle 128"/>
            <p:cNvSpPr>
              <a:spLocks noChangeArrowheads="1"/>
            </p:cNvSpPr>
            <p:nvPr/>
          </p:nvSpPr>
          <p:spPr bwMode="auto">
            <a:xfrm>
              <a:off x="869" y="3175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6" name="Rectangle 129"/>
            <p:cNvSpPr>
              <a:spLocks noChangeArrowheads="1"/>
            </p:cNvSpPr>
            <p:nvPr/>
          </p:nvSpPr>
          <p:spPr bwMode="auto">
            <a:xfrm>
              <a:off x="869" y="3356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7" name="Rectangle 130"/>
            <p:cNvSpPr>
              <a:spLocks noChangeArrowheads="1"/>
            </p:cNvSpPr>
            <p:nvPr/>
          </p:nvSpPr>
          <p:spPr bwMode="auto">
            <a:xfrm>
              <a:off x="869" y="3538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8" name="Rectangle 131"/>
            <p:cNvSpPr>
              <a:spLocks noChangeArrowheads="1"/>
            </p:cNvSpPr>
            <p:nvPr/>
          </p:nvSpPr>
          <p:spPr bwMode="auto">
            <a:xfrm>
              <a:off x="1011" y="2993"/>
              <a:ext cx="141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" name="Rectangle 132"/>
            <p:cNvSpPr>
              <a:spLocks noChangeArrowheads="1"/>
            </p:cNvSpPr>
            <p:nvPr/>
          </p:nvSpPr>
          <p:spPr bwMode="auto">
            <a:xfrm>
              <a:off x="1011" y="3175"/>
              <a:ext cx="141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" name="Rectangle 133"/>
            <p:cNvSpPr>
              <a:spLocks noChangeArrowheads="1"/>
            </p:cNvSpPr>
            <p:nvPr/>
          </p:nvSpPr>
          <p:spPr bwMode="auto">
            <a:xfrm>
              <a:off x="1011" y="3356"/>
              <a:ext cx="141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1" name="Rectangle 134"/>
            <p:cNvSpPr>
              <a:spLocks noChangeArrowheads="1"/>
            </p:cNvSpPr>
            <p:nvPr/>
          </p:nvSpPr>
          <p:spPr bwMode="auto">
            <a:xfrm>
              <a:off x="1011" y="3538"/>
              <a:ext cx="141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" name="Rectangle 135"/>
            <p:cNvSpPr>
              <a:spLocks noChangeArrowheads="1"/>
            </p:cNvSpPr>
            <p:nvPr/>
          </p:nvSpPr>
          <p:spPr bwMode="auto">
            <a:xfrm>
              <a:off x="1152" y="2993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" name="Rectangle 136"/>
            <p:cNvSpPr>
              <a:spLocks noChangeArrowheads="1"/>
            </p:cNvSpPr>
            <p:nvPr/>
          </p:nvSpPr>
          <p:spPr bwMode="auto">
            <a:xfrm>
              <a:off x="1152" y="3175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" name="Rectangle 137"/>
            <p:cNvSpPr>
              <a:spLocks noChangeArrowheads="1"/>
            </p:cNvSpPr>
            <p:nvPr/>
          </p:nvSpPr>
          <p:spPr bwMode="auto">
            <a:xfrm>
              <a:off x="1152" y="3356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" name="Rectangle 138"/>
            <p:cNvSpPr>
              <a:spLocks noChangeArrowheads="1"/>
            </p:cNvSpPr>
            <p:nvPr/>
          </p:nvSpPr>
          <p:spPr bwMode="auto">
            <a:xfrm>
              <a:off x="1152" y="3538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" name="Rectangle 139"/>
            <p:cNvSpPr>
              <a:spLocks noChangeArrowheads="1"/>
            </p:cNvSpPr>
            <p:nvPr/>
          </p:nvSpPr>
          <p:spPr bwMode="auto">
            <a:xfrm>
              <a:off x="1294" y="2993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" name="Rectangle 140"/>
            <p:cNvSpPr>
              <a:spLocks noChangeArrowheads="1"/>
            </p:cNvSpPr>
            <p:nvPr/>
          </p:nvSpPr>
          <p:spPr bwMode="auto">
            <a:xfrm>
              <a:off x="1294" y="3175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" name="Rectangle 141"/>
            <p:cNvSpPr>
              <a:spLocks noChangeArrowheads="1"/>
            </p:cNvSpPr>
            <p:nvPr/>
          </p:nvSpPr>
          <p:spPr bwMode="auto">
            <a:xfrm>
              <a:off x="1294" y="3356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" name="Rectangle 142"/>
            <p:cNvSpPr>
              <a:spLocks noChangeArrowheads="1"/>
            </p:cNvSpPr>
            <p:nvPr/>
          </p:nvSpPr>
          <p:spPr bwMode="auto">
            <a:xfrm>
              <a:off x="1294" y="3538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" name="Rectangle 143"/>
            <p:cNvSpPr>
              <a:spLocks noChangeArrowheads="1"/>
            </p:cNvSpPr>
            <p:nvPr/>
          </p:nvSpPr>
          <p:spPr bwMode="auto">
            <a:xfrm>
              <a:off x="513" y="3975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" name="Rectangle 144"/>
            <p:cNvSpPr>
              <a:spLocks noChangeArrowheads="1"/>
            </p:cNvSpPr>
            <p:nvPr/>
          </p:nvSpPr>
          <p:spPr bwMode="auto">
            <a:xfrm>
              <a:off x="655" y="3793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2" name="Rectangle 145"/>
            <p:cNvSpPr>
              <a:spLocks noChangeArrowheads="1"/>
            </p:cNvSpPr>
            <p:nvPr/>
          </p:nvSpPr>
          <p:spPr bwMode="auto">
            <a:xfrm>
              <a:off x="655" y="3975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3" name="Rectangle 146"/>
            <p:cNvSpPr>
              <a:spLocks noChangeArrowheads="1"/>
            </p:cNvSpPr>
            <p:nvPr/>
          </p:nvSpPr>
          <p:spPr bwMode="auto">
            <a:xfrm>
              <a:off x="513" y="3793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4" name="Rectangle 147"/>
            <p:cNvSpPr>
              <a:spLocks noChangeArrowheads="1"/>
            </p:cNvSpPr>
            <p:nvPr/>
          </p:nvSpPr>
          <p:spPr bwMode="auto">
            <a:xfrm>
              <a:off x="2213" y="3793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5" name="Rectangle 148"/>
            <p:cNvSpPr>
              <a:spLocks noChangeArrowheads="1"/>
            </p:cNvSpPr>
            <p:nvPr/>
          </p:nvSpPr>
          <p:spPr bwMode="auto">
            <a:xfrm>
              <a:off x="2213" y="3975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6" name="Rectangle 149"/>
            <p:cNvSpPr>
              <a:spLocks noChangeArrowheads="1"/>
            </p:cNvSpPr>
            <p:nvPr/>
          </p:nvSpPr>
          <p:spPr bwMode="auto">
            <a:xfrm>
              <a:off x="2355" y="3793"/>
              <a:ext cx="141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7" name="Rectangle 150"/>
            <p:cNvSpPr>
              <a:spLocks noChangeArrowheads="1"/>
            </p:cNvSpPr>
            <p:nvPr/>
          </p:nvSpPr>
          <p:spPr bwMode="auto">
            <a:xfrm>
              <a:off x="2355" y="3975"/>
              <a:ext cx="141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8" name="Rectangle 151"/>
            <p:cNvSpPr>
              <a:spLocks noChangeArrowheads="1"/>
            </p:cNvSpPr>
            <p:nvPr/>
          </p:nvSpPr>
          <p:spPr bwMode="auto">
            <a:xfrm>
              <a:off x="2072" y="3793"/>
              <a:ext cx="141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9" name="Rectangle 152"/>
            <p:cNvSpPr>
              <a:spLocks noChangeArrowheads="1"/>
            </p:cNvSpPr>
            <p:nvPr/>
          </p:nvSpPr>
          <p:spPr bwMode="auto">
            <a:xfrm>
              <a:off x="2072" y="3975"/>
              <a:ext cx="141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0" name="Rectangle 153"/>
            <p:cNvSpPr>
              <a:spLocks noChangeArrowheads="1"/>
            </p:cNvSpPr>
            <p:nvPr/>
          </p:nvSpPr>
          <p:spPr bwMode="auto">
            <a:xfrm>
              <a:off x="1930" y="3793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1" name="Rectangle 154"/>
            <p:cNvSpPr>
              <a:spLocks noChangeArrowheads="1"/>
            </p:cNvSpPr>
            <p:nvPr/>
          </p:nvSpPr>
          <p:spPr bwMode="auto">
            <a:xfrm>
              <a:off x="1930" y="3975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2" name="Rectangle 155"/>
            <p:cNvSpPr>
              <a:spLocks noChangeArrowheads="1"/>
            </p:cNvSpPr>
            <p:nvPr/>
          </p:nvSpPr>
          <p:spPr bwMode="auto">
            <a:xfrm>
              <a:off x="1788" y="3793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3" name="Rectangle 156"/>
            <p:cNvSpPr>
              <a:spLocks noChangeArrowheads="1"/>
            </p:cNvSpPr>
            <p:nvPr/>
          </p:nvSpPr>
          <p:spPr bwMode="auto">
            <a:xfrm>
              <a:off x="1788" y="3975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4" name="Rectangle 157"/>
            <p:cNvSpPr>
              <a:spLocks noChangeArrowheads="1"/>
            </p:cNvSpPr>
            <p:nvPr/>
          </p:nvSpPr>
          <p:spPr bwMode="auto">
            <a:xfrm>
              <a:off x="797" y="3793"/>
              <a:ext cx="141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5" name="Rectangle 158"/>
            <p:cNvSpPr>
              <a:spLocks noChangeArrowheads="1"/>
            </p:cNvSpPr>
            <p:nvPr/>
          </p:nvSpPr>
          <p:spPr bwMode="auto">
            <a:xfrm>
              <a:off x="797" y="3975"/>
              <a:ext cx="141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6" name="Rectangle 159"/>
            <p:cNvSpPr>
              <a:spLocks noChangeArrowheads="1"/>
            </p:cNvSpPr>
            <p:nvPr/>
          </p:nvSpPr>
          <p:spPr bwMode="auto">
            <a:xfrm>
              <a:off x="938" y="3793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7" name="Rectangle 160"/>
            <p:cNvSpPr>
              <a:spLocks noChangeArrowheads="1"/>
            </p:cNvSpPr>
            <p:nvPr/>
          </p:nvSpPr>
          <p:spPr bwMode="auto">
            <a:xfrm>
              <a:off x="938" y="3975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8" name="Rectangle 161"/>
            <p:cNvSpPr>
              <a:spLocks noChangeArrowheads="1"/>
            </p:cNvSpPr>
            <p:nvPr/>
          </p:nvSpPr>
          <p:spPr bwMode="auto">
            <a:xfrm>
              <a:off x="1080" y="3793"/>
              <a:ext cx="141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9" name="Rectangle 162"/>
            <p:cNvSpPr>
              <a:spLocks noChangeArrowheads="1"/>
            </p:cNvSpPr>
            <p:nvPr/>
          </p:nvSpPr>
          <p:spPr bwMode="auto">
            <a:xfrm>
              <a:off x="1080" y="3975"/>
              <a:ext cx="141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0" name="Rectangle 163"/>
            <p:cNvSpPr>
              <a:spLocks noChangeArrowheads="1"/>
            </p:cNvSpPr>
            <p:nvPr/>
          </p:nvSpPr>
          <p:spPr bwMode="auto">
            <a:xfrm>
              <a:off x="1221" y="3793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1" name="Rectangle 164"/>
            <p:cNvSpPr>
              <a:spLocks noChangeArrowheads="1"/>
            </p:cNvSpPr>
            <p:nvPr/>
          </p:nvSpPr>
          <p:spPr bwMode="auto">
            <a:xfrm>
              <a:off x="1221" y="3975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2" name="Rectangle 165"/>
            <p:cNvSpPr>
              <a:spLocks noChangeArrowheads="1"/>
            </p:cNvSpPr>
            <p:nvPr/>
          </p:nvSpPr>
          <p:spPr bwMode="auto">
            <a:xfrm>
              <a:off x="1363" y="3793"/>
              <a:ext cx="141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3" name="Rectangle 166"/>
            <p:cNvSpPr>
              <a:spLocks noChangeArrowheads="1"/>
            </p:cNvSpPr>
            <p:nvPr/>
          </p:nvSpPr>
          <p:spPr bwMode="auto">
            <a:xfrm>
              <a:off x="1363" y="3975"/>
              <a:ext cx="141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4" name="Rectangle 167"/>
            <p:cNvSpPr>
              <a:spLocks noChangeArrowheads="1"/>
            </p:cNvSpPr>
            <p:nvPr/>
          </p:nvSpPr>
          <p:spPr bwMode="auto">
            <a:xfrm>
              <a:off x="1504" y="3793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5" name="Rectangle 168"/>
            <p:cNvSpPr>
              <a:spLocks noChangeArrowheads="1"/>
            </p:cNvSpPr>
            <p:nvPr/>
          </p:nvSpPr>
          <p:spPr bwMode="auto">
            <a:xfrm>
              <a:off x="1504" y="3975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6" name="Rectangle 169"/>
            <p:cNvSpPr>
              <a:spLocks noChangeArrowheads="1"/>
            </p:cNvSpPr>
            <p:nvPr/>
          </p:nvSpPr>
          <p:spPr bwMode="auto">
            <a:xfrm>
              <a:off x="1646" y="3793"/>
              <a:ext cx="142" cy="182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7" name="Rectangle 170"/>
            <p:cNvSpPr>
              <a:spLocks noChangeArrowheads="1"/>
            </p:cNvSpPr>
            <p:nvPr/>
          </p:nvSpPr>
          <p:spPr bwMode="auto">
            <a:xfrm>
              <a:off x="1646" y="3975"/>
              <a:ext cx="142" cy="181"/>
            </a:xfrm>
            <a:prstGeom prst="rect">
              <a:avLst/>
            </a:prstGeom>
            <a:solidFill>
              <a:srgbClr val="BBE0E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1" name="Rectangle 445"/>
          <p:cNvSpPr>
            <a:spLocks noChangeArrowheads="1"/>
          </p:cNvSpPr>
          <p:nvPr/>
        </p:nvSpPr>
        <p:spPr bwMode="auto">
          <a:xfrm>
            <a:off x="6356350" y="2801938"/>
            <a:ext cx="552450" cy="25527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340100" y="196850"/>
            <a:ext cx="2260600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tabLst>
                <a:tab pos="457200" algn="l"/>
              </a:tabLst>
            </a:pPr>
            <a:r>
              <a:rPr lang="en-US"/>
              <a:t>Compounds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96938" y="749300"/>
            <a:ext cx="7210425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contain two or more different types of atoms.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927100" y="1244600"/>
            <a:ext cx="6002338" cy="9461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-- have properties that differ from</a:t>
            </a:r>
          </a:p>
          <a:p>
            <a:pPr algn="l"/>
            <a:r>
              <a:rPr lang="en-US" b="0"/>
              <a:t>    those of their constituent elements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627313" y="3824288"/>
            <a:ext cx="3113087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e.g., Na (sodium):</a:t>
            </a:r>
            <a:r>
              <a:rPr lang="en-US"/>
              <a:t> 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309938" y="4338638"/>
            <a:ext cx="2438400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Cl</a:t>
            </a:r>
            <a:r>
              <a:rPr lang="en-US" b="0" baseline="-25000"/>
              <a:t>2</a:t>
            </a:r>
            <a:r>
              <a:rPr lang="en-US" b="0"/>
              <a:t> (chlorine):</a:t>
            </a:r>
            <a:r>
              <a:rPr lang="en-US"/>
              <a:t> 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5602288" y="3824288"/>
            <a:ext cx="3055937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explodes in water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5586413" y="4338638"/>
            <a:ext cx="2581275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poisonous gas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76238" y="3854450"/>
            <a:ext cx="1708150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table salt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603250" y="4292600"/>
            <a:ext cx="1312863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(NaCl)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51" name="Picture 11" descr="39619_82615236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6800" y="4972050"/>
            <a:ext cx="1905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2" name="Picture 12" descr="Ex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2313" y="4976813"/>
            <a:ext cx="2238375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3" name="Picture 13" descr="wwi_gas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5213" y="4976813"/>
            <a:ext cx="2241550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4" name="AutoShape 14"/>
          <p:cNvSpPr>
            <a:spLocks/>
          </p:cNvSpPr>
          <p:nvPr/>
        </p:nvSpPr>
        <p:spPr bwMode="auto">
          <a:xfrm>
            <a:off x="2160588" y="3817938"/>
            <a:ext cx="217487" cy="1044575"/>
          </a:xfrm>
          <a:prstGeom prst="leftBrace">
            <a:avLst>
              <a:gd name="adj1" fmla="val 40024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255" name="Picture 15" descr="sodiu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14475" y="2287588"/>
            <a:ext cx="14668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6" name="Picture 16" descr="na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29300" y="2276475"/>
            <a:ext cx="2022475" cy="14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7" name="Picture 17" descr="...and burns with a bright flam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25838" y="2273300"/>
            <a:ext cx="2019300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60350" y="5224463"/>
            <a:ext cx="46116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FF"/>
                </a:solidFill>
              </a:rPr>
              <a:t>Every</a:t>
            </a:r>
            <a:r>
              <a:rPr lang="en-US" sz="2000" b="0">
                <a:solidFill>
                  <a:srgbClr val="0066FF"/>
                </a:solidFill>
              </a:rPr>
              <a:t> sample of NaCl tastes the same,</a:t>
            </a:r>
          </a:p>
          <a:p>
            <a:r>
              <a:rPr lang="en-US" sz="2000" b="0">
                <a:solidFill>
                  <a:srgbClr val="0066FF"/>
                </a:solidFill>
              </a:rPr>
              <a:t>melts at the same temp., and is</a:t>
            </a:r>
          </a:p>
          <a:p>
            <a:r>
              <a:rPr lang="en-US" sz="2000" b="0">
                <a:solidFill>
                  <a:srgbClr val="0066FF"/>
                </a:solidFill>
              </a:rPr>
              <a:t>39.3% Na and 60.7% Cl by mass.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409825" y="295275"/>
            <a:ext cx="4532313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>
                <a:solidFill>
                  <a:srgbClr val="0066FF"/>
                </a:solidFill>
              </a:rPr>
              <a:t>Compound Composition  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211263" y="1081088"/>
            <a:ext cx="6575425" cy="9461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i="1"/>
              <a:t>All samples of a given compound</a:t>
            </a:r>
          </a:p>
          <a:p>
            <a:r>
              <a:rPr lang="en-US" i="1"/>
              <a:t>have the same composition by mass. </a:t>
            </a:r>
          </a:p>
        </p:txBody>
      </p:sp>
      <p:pic>
        <p:nvPicPr>
          <p:cNvPr id="11269" name="Picture 5" descr="nac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413" y="2486025"/>
            <a:ext cx="33401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sodium-chloride-lab-sal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5" y="2478088"/>
            <a:ext cx="33337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" descr="product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4538" y="3287713"/>
            <a:ext cx="30670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547688" y="522288"/>
            <a:ext cx="7605712" cy="1385887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A 550. g sample of chromium(III) oxide (Cr</a:t>
            </a:r>
            <a:r>
              <a:rPr lang="en-US" b="0" baseline="-25000"/>
              <a:t>2</a:t>
            </a:r>
            <a:r>
              <a:rPr lang="en-US" b="0"/>
              <a:t>O</a:t>
            </a:r>
            <a:r>
              <a:rPr lang="en-US" b="0" baseline="-25000"/>
              <a:t>3</a:t>
            </a:r>
            <a:r>
              <a:rPr lang="en-US" b="0"/>
              <a:t>)</a:t>
            </a:r>
          </a:p>
          <a:p>
            <a:pPr algn="l"/>
            <a:r>
              <a:rPr lang="en-US" b="0"/>
              <a:t>has 376 g Cr. How many grams of Cr and O</a:t>
            </a:r>
          </a:p>
          <a:p>
            <a:pPr algn="l"/>
            <a:r>
              <a:rPr lang="en-US" b="0"/>
              <a:t>are in a 212 g sample of Cr</a:t>
            </a:r>
            <a:r>
              <a:rPr lang="en-US" b="0" baseline="-25000"/>
              <a:t>2</a:t>
            </a:r>
            <a:r>
              <a:rPr lang="en-US" b="0"/>
              <a:t>O</a:t>
            </a:r>
            <a:r>
              <a:rPr lang="en-US" b="0" baseline="-25000"/>
              <a:t>3</a:t>
            </a:r>
            <a:r>
              <a:rPr lang="en-US" b="0"/>
              <a:t>?</a:t>
            </a:r>
            <a:r>
              <a:rPr lang="en-US"/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13565" y="2359025"/>
            <a:ext cx="5199873" cy="914400"/>
            <a:chOff x="713565" y="2359025"/>
            <a:chExt cx="5199873" cy="914400"/>
          </a:xfrm>
        </p:grpSpPr>
        <p:sp>
          <p:nvSpPr>
            <p:cNvPr id="1029" name="Text Box 4"/>
            <p:cNvSpPr txBox="1">
              <a:spLocks noChangeArrowheads="1"/>
            </p:cNvSpPr>
            <p:nvPr/>
          </p:nvSpPr>
          <p:spPr bwMode="auto">
            <a:xfrm>
              <a:off x="4244975" y="2549525"/>
              <a:ext cx="1668463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solidFill>
                    <a:schemeClr val="tx1"/>
                  </a:solidFill>
                </a:rPr>
                <a:t>68.4% Cr</a:t>
              </a:r>
            </a:p>
          </p:txBody>
        </p:sp>
        <p:graphicFrame>
          <p:nvGraphicFramePr>
            <p:cNvPr id="3277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2827451"/>
                </p:ext>
              </p:extLst>
            </p:nvPr>
          </p:nvGraphicFramePr>
          <p:xfrm>
            <a:off x="1982788" y="2359025"/>
            <a:ext cx="1371600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Equation" r:id="rId4" imgW="1371600" imgH="914400" progId="Equation.3">
                    <p:embed/>
                  </p:oleObj>
                </mc:Choice>
                <mc:Fallback>
                  <p:oleObj name="Equation" r:id="rId4" imgW="1371600" imgH="914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2788" y="2359025"/>
                          <a:ext cx="1371600" cy="914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713565" y="2551113"/>
              <a:ext cx="129234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0" dirty="0" smtClean="0">
                  <a:solidFill>
                    <a:schemeClr val="tx1"/>
                  </a:solidFill>
                </a:rPr>
                <a:t>% </a:t>
              </a:r>
              <a:r>
                <a:rPr lang="en-US" b="0" dirty="0">
                  <a:solidFill>
                    <a:schemeClr val="tx1"/>
                  </a:solidFill>
                </a:rPr>
                <a:t>Cr =</a:t>
              </a:r>
            </a:p>
          </p:txBody>
        </p:sp>
        <p:sp>
          <p:nvSpPr>
            <p:cNvPr id="1031" name="Line 7"/>
            <p:cNvSpPr>
              <a:spLocks noChangeShapeType="1"/>
            </p:cNvSpPr>
            <p:nvPr/>
          </p:nvSpPr>
          <p:spPr bwMode="auto">
            <a:xfrm>
              <a:off x="3582988" y="2808288"/>
              <a:ext cx="5381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265613" y="2922588"/>
            <a:ext cx="15684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and</a:t>
            </a:r>
          </a:p>
          <a:p>
            <a:r>
              <a:rPr lang="en-US" b="0" dirty="0">
                <a:solidFill>
                  <a:schemeClr val="tx1"/>
                </a:solidFill>
              </a:rPr>
              <a:t>31.6% O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789363" y="5154613"/>
            <a:ext cx="1641475" cy="534987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3980626" y="5781675"/>
            <a:ext cx="1322387" cy="490538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425450" y="5181600"/>
            <a:ext cx="658813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Cr: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517525" y="5767388"/>
            <a:ext cx="558800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O: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992188" y="5181600"/>
            <a:ext cx="2305050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212 g (0.684)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3317875" y="5181600"/>
            <a:ext cx="2152650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=   145 g Cr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998538" y="5767388"/>
            <a:ext cx="2305050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212 g (0.316)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319463" y="5767388"/>
            <a:ext cx="2149475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dirty="0" smtClean="0">
                <a:solidFill>
                  <a:schemeClr val="tx1"/>
                </a:solidFill>
              </a:rPr>
              <a:t>=     </a:t>
            </a:r>
            <a:r>
              <a:rPr lang="en-US" b="0" dirty="0">
                <a:solidFill>
                  <a:schemeClr val="tx1"/>
                </a:solidFill>
              </a:rPr>
              <a:t>67 g O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5730875" y="5299075"/>
            <a:ext cx="3233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rgbClr val="0066FF"/>
                </a:solidFill>
              </a:rPr>
              <a:t>chromium(III) oxide</a:t>
            </a: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381000" y="4090988"/>
            <a:ext cx="5045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rgbClr val="0066FF"/>
                </a:solidFill>
                <a:latin typeface="Arial Narrow" pitchFamily="34" charset="0"/>
              </a:rPr>
              <a:t>(New sample has same composition.)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/>
      <p:bldP spid="1033" grpId="0" animBg="1"/>
      <p:bldP spid="1034" grpId="0" animBg="1"/>
      <p:bldP spid="1035" grpId="0"/>
      <p:bldP spid="1036" grpId="0"/>
      <p:bldP spid="1037" grpId="0"/>
      <p:bldP spid="1038" grpId="0"/>
      <p:bldP spid="1039" grpId="0"/>
      <p:bldP spid="1040" grpId="0"/>
      <p:bldP spid="1042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944</Words>
  <Application>Microsoft Office PowerPoint</Application>
  <PresentationFormat>On-screen Show (4:3)</PresentationFormat>
  <Paragraphs>271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McLean County Unit 5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UNIT5</dc:creator>
  <cp:lastModifiedBy>Bergmann, John</cp:lastModifiedBy>
  <cp:revision>44</cp:revision>
  <dcterms:created xsi:type="dcterms:W3CDTF">2008-04-21T12:43:42Z</dcterms:created>
  <dcterms:modified xsi:type="dcterms:W3CDTF">2012-06-13T23:44:35Z</dcterms:modified>
</cp:coreProperties>
</file>