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</p:sldMasterIdLst>
  <p:sldIdLst>
    <p:sldId id="313" r:id="rId4"/>
    <p:sldId id="314" r:id="rId5"/>
    <p:sldId id="316" r:id="rId6"/>
    <p:sldId id="334" r:id="rId7"/>
    <p:sldId id="353" r:id="rId8"/>
    <p:sldId id="347" r:id="rId9"/>
    <p:sldId id="348" r:id="rId10"/>
    <p:sldId id="349" r:id="rId11"/>
    <p:sldId id="350" r:id="rId12"/>
    <p:sldId id="351" r:id="rId13"/>
    <p:sldId id="332" r:id="rId14"/>
    <p:sldId id="333" r:id="rId15"/>
    <p:sldId id="352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78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A16F6-7AA7-436B-B9A3-B4FF2212E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9F3E5-A521-408B-87FC-0F4B3F2D1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C120-7620-4374-90E0-A48452A31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A1DCC-981A-4E80-B828-5B6F40449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DE3C6-20D3-45B6-A253-9711AFC3D1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69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B4B12-37B1-42E9-9172-A5D5A4F79C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0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228F-938C-4725-BE5B-36179FA8BE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8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286D5-BDB1-47B1-943A-88F0ECC610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3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C1B81-726C-4497-833B-3E6600DF82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18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89E41-8ABF-4F30-BEB7-FB7D3C706A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72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3C18-E9C2-4622-8ECD-39C3B7BF76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DD20-F6CD-43DA-9BC2-990611A1E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F905-5377-4936-BA9E-FFF646B1C6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10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20767-1D1F-4759-8717-45352371F5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5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DA13A-9B4E-4507-994E-AC033BD6FE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2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9CFD7-0723-41C4-A365-6F7DFEFC59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56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B0CE-700E-476E-89DA-F67336E2DF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27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0707D-FE8F-46B5-9CBE-069999E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46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31A98-3AB5-4EAC-9F7F-F9C5341EE6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2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FD56-6B26-4547-912E-14E9DFD55C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20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0ACE6-9F3D-49D7-8888-F6D6DFA7BE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94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214BF-BE4C-452F-8AD4-49412640E8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9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8BF41-AD5E-4043-806E-CCE0CADA8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DA141-7532-4FFB-831D-52F547BA25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05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EAC0E-04C1-4207-A982-4D3CDD672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52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21332-4FDA-4B3A-A4F1-CCA3B8F155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68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755BF-BBA0-438E-A3F0-1FF0B24104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4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1900D-75B5-4A18-96BE-B0D2251CAE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681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4AE9C-E916-4EC4-A764-F41CFC3587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63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9C3AA-ECA3-4AA7-B858-DBB378AD34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FF13D-A78A-479A-AE91-FB02D7CE9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570AF-9CA2-4F4C-A7A5-34EE8432D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39A6E-94F2-46F2-92B7-91691EDE2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EDDE6-BD2A-4B69-B1DE-9166EEB04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3AA9B-BB20-43C8-8ED9-F77A21902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22BA1-2231-41F3-B966-A4199ABE5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DB30FC-C327-4CA1-BDD8-5896667BE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algn="l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C21F09E-4F60-4B59-9D48-5C3D6234CE52}" type="slidenum">
              <a:rPr lang="en-US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2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AB11C9-CCE9-4097-9709-C767D1F85D3F}" type="slidenum">
              <a:rPr lang="en-US" b="0">
                <a:solidFill>
                  <a:srgbClr val="000000"/>
                </a:solidFill>
                <a:latin typeface="Arial" charset="0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930525" y="400050"/>
            <a:ext cx="3570288" cy="541338"/>
          </a:xfrm>
          <a:prstGeom prst="rect">
            <a:avLst/>
          </a:prstGeom>
          <a:solidFill>
            <a:srgbClr val="FF0000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Properties of Matter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85863" y="1389063"/>
            <a:ext cx="7627937" cy="946150"/>
          </a:xfrm>
          <a:prstGeom prst="rect">
            <a:avLst/>
          </a:prstGeom>
          <a:solidFill>
            <a:schemeClr val="tx2"/>
          </a:solidFill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 u="sng"/>
              <a:t>CHEMICAL</a:t>
            </a:r>
            <a:r>
              <a:rPr lang="en-US" b="0"/>
              <a:t> properties tell how a substance</a:t>
            </a:r>
          </a:p>
          <a:p>
            <a:pPr algn="l"/>
            <a:r>
              <a:rPr lang="en-US" b="0"/>
              <a:t>		 reacts with other substances.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87450" y="2446338"/>
            <a:ext cx="7637463" cy="946150"/>
          </a:xfrm>
          <a:prstGeom prst="rect">
            <a:avLst/>
          </a:prstGeom>
          <a:solidFill>
            <a:schemeClr val="tx2"/>
          </a:solidFill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 dirty="0"/>
              <a:t>PHYSICAL</a:t>
            </a:r>
            <a:r>
              <a:rPr lang="en-US" b="0" dirty="0"/>
              <a:t> properties can be observed without</a:t>
            </a:r>
          </a:p>
          <a:p>
            <a:pPr algn="l"/>
            <a:r>
              <a:rPr lang="en-US" b="0" dirty="0"/>
              <a:t>		chemically changing the substance.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61938" y="4433888"/>
            <a:ext cx="7526337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EXTENSIVE</a:t>
            </a:r>
            <a:r>
              <a:rPr lang="en-US" b="0"/>
              <a:t> properties depend on the amount</a:t>
            </a:r>
          </a:p>
          <a:p>
            <a:pPr algn="l"/>
            <a:r>
              <a:rPr lang="en-US" b="0"/>
              <a:t>		   of substance present.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58763" y="5354638"/>
            <a:ext cx="7466012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INTENSIVE</a:t>
            </a:r>
            <a:r>
              <a:rPr lang="en-US" b="0"/>
              <a:t> properties do NOT depend on the</a:t>
            </a:r>
          </a:p>
          <a:p>
            <a:pPr algn="l"/>
            <a:r>
              <a:rPr lang="en-US" b="0"/>
              <a:t>		  amount of substance.</a:t>
            </a:r>
            <a:r>
              <a:rPr lang="en-US"/>
              <a:t> </a:t>
            </a:r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352425" y="911225"/>
            <a:ext cx="8232775" cy="5718175"/>
            <a:chOff x="222" y="574"/>
            <a:chExt cx="5186" cy="3602"/>
          </a:xfrm>
        </p:grpSpPr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 rot="5400000">
              <a:off x="4323" y="3091"/>
              <a:ext cx="1837" cy="33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0">
                  <a:solidFill>
                    <a:schemeClr val="tx1"/>
                  </a:solidFill>
                </a:rPr>
                <a:t>ONE OF THESE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511" y="2316"/>
              <a:ext cx="664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u="sng">
                  <a:solidFill>
                    <a:schemeClr val="tx1"/>
                  </a:solidFill>
                </a:rPr>
                <a:t>AND 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 rot="-5400000">
              <a:off x="-530" y="1326"/>
              <a:ext cx="1837" cy="33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b="0">
                  <a:solidFill>
                    <a:schemeClr val="tx1"/>
                  </a:solidFill>
                </a:rPr>
                <a:t>ONE OF THESE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 flipV="1">
              <a:off x="649" y="2250"/>
              <a:ext cx="1884" cy="20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102" y="2514"/>
              <a:ext cx="1884" cy="20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304800" y="260275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FF3300"/>
                </a:solidFill>
              </a:rPr>
              <a:t>3. Because conversion factors are </a:t>
            </a:r>
            <a:r>
              <a:rPr lang="en-US" b="0" u="sng" dirty="0">
                <a:solidFill>
                  <a:srgbClr val="FF3300"/>
                </a:solidFill>
              </a:rPr>
              <a:t>exact numbers</a:t>
            </a:r>
            <a:r>
              <a:rPr lang="en-US" b="0" dirty="0">
                <a:solidFill>
                  <a:srgbClr val="FF3300"/>
                </a:solidFill>
              </a:rPr>
              <a:t>, they do NOT affect the # of sig. figs. Your answer should have the same # of sig. figs. as does the quantity you start with.</a:t>
            </a:r>
          </a:p>
        </p:txBody>
      </p:sp>
      <p:pic>
        <p:nvPicPr>
          <p:cNvPr id="5" name="Picture 2" descr="C:\Users\bergmajd\AppData\Local\Microsoft\Windows\Temporary Internet Files\Content.Outlook\XHPL7VJ9\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85473" y="2945556"/>
            <a:ext cx="4316115" cy="322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56.tinypic.com/16hkrr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 b="6381"/>
          <a:stretch/>
        </p:blipFill>
        <p:spPr bwMode="auto">
          <a:xfrm>
            <a:off x="6529939" y="2410691"/>
            <a:ext cx="2614061" cy="43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38852" y="1676399"/>
            <a:ext cx="34612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Arrggh</a:t>
            </a:r>
            <a:r>
              <a:rPr lang="en-US" dirty="0" smtClean="0">
                <a:solidFill>
                  <a:schemeClr val="tx1"/>
                </a:solidFill>
              </a:rPr>
              <a:t>! Rookies!)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8455" y="2774731"/>
            <a:ext cx="2427890" cy="3925614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8897" y="4393324"/>
            <a:ext cx="861848" cy="367862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40045" y="2304823"/>
            <a:ext cx="2920133" cy="4564944"/>
            <a:chOff x="3540045" y="2304823"/>
            <a:chExt cx="2920133" cy="4564944"/>
          </a:xfrm>
        </p:grpSpPr>
        <p:pic>
          <p:nvPicPr>
            <p:cNvPr id="4" name="Picture 2" descr="http://www.fda.gov/ucm/groups/fdagov-public/documents/image/ucm079036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045" y="2304823"/>
              <a:ext cx="2920133" cy="456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177862" y="5985641"/>
              <a:ext cx="677168" cy="289035"/>
            </a:xfrm>
            <a:prstGeom prst="rect">
              <a:avLst/>
            </a:prstGeom>
            <a:solidFill>
              <a:schemeClr val="bg1"/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461640" y="2627586"/>
            <a:ext cx="1166649" cy="367862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40600" y="5903348"/>
            <a:ext cx="1712913" cy="4937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9175" y="1757830"/>
            <a:ext cx="4205288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For the rectangular solid: 	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19175" y="4251625"/>
            <a:ext cx="23225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/>
              <a:t>Find volume.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6424962" y="2059288"/>
            <a:ext cx="1960563" cy="2801937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774825" y="2457918"/>
            <a:ext cx="3886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/>
              <a:t>  L = 14.2 cm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="0"/>
              <a:t> </a:t>
            </a:r>
            <a:r>
              <a:rPr lang="en-US" b="0"/>
              <a:t>W = 8.6 cm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0"/>
              <a:t> H = 21.5 cm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408713" y="4279335"/>
            <a:ext cx="3276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V = L </a:t>
            </a:r>
            <a:r>
              <a:rPr lang="en-US" baseline="30000">
                <a:solidFill>
                  <a:schemeClr val="tx1"/>
                </a:solidFill>
              </a:rPr>
              <a:t>.</a:t>
            </a:r>
            <a:r>
              <a:rPr lang="en-US" b="0">
                <a:solidFill>
                  <a:schemeClr val="tx1"/>
                </a:solidFill>
              </a:rPr>
              <a:t> W </a:t>
            </a:r>
            <a:r>
              <a:rPr lang="en-US" baseline="30000">
                <a:solidFill>
                  <a:schemeClr val="tx1"/>
                </a:solidFill>
              </a:rPr>
              <a:t>.</a:t>
            </a:r>
            <a:r>
              <a:rPr lang="en-US" b="0">
                <a:solidFill>
                  <a:schemeClr val="tx1"/>
                </a:solidFill>
              </a:rPr>
              <a:t> H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727800" y="4965135"/>
            <a:ext cx="52546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	= (14.2 cm)(8.6 cm)(21.5 cm)  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094513" y="5925573"/>
            <a:ext cx="4572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551713" y="5925573"/>
            <a:ext cx="1066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2600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456588" y="5925573"/>
            <a:ext cx="1066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cm</a:t>
            </a:r>
            <a:r>
              <a:rPr lang="en-US" b="0" baseline="30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5632800" y="5422335"/>
            <a:ext cx="239713" cy="50482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6115400" y="5408048"/>
            <a:ext cx="619125" cy="51435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6293200" y="5349310"/>
            <a:ext cx="1908175" cy="663575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226559" y="401491"/>
            <a:ext cx="6784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/>
              <a:t>Conversion Factors and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/>
              <a:t>Unit Cancellation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170488" y="1363663"/>
            <a:ext cx="27432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35000" y="488950"/>
            <a:ext cx="27574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b="0"/>
              <a:t>Convert to mm</a:t>
            </a:r>
            <a:r>
              <a:rPr lang="en-US" b="0" baseline="30000"/>
              <a:t>3</a:t>
            </a:r>
            <a:r>
              <a:rPr lang="en-US" b="0"/>
              <a:t>.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057275" y="1392238"/>
            <a:ext cx="1797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2600 cm</a:t>
            </a:r>
            <a:r>
              <a:rPr lang="en-US" b="0" baseline="3000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2654300" y="1087438"/>
            <a:ext cx="2057400" cy="1524000"/>
            <a:chOff x="3888" y="624"/>
            <a:chExt cx="1296" cy="960"/>
          </a:xfrm>
        </p:grpSpPr>
        <p:sp>
          <p:nvSpPr>
            <p:cNvPr id="34833" name="Rectangle 6"/>
            <p:cNvSpPr>
              <a:spLocks noChangeArrowheads="1"/>
            </p:cNvSpPr>
            <p:nvPr/>
          </p:nvSpPr>
          <p:spPr bwMode="auto">
            <a:xfrm>
              <a:off x="3888" y="624"/>
              <a:ext cx="288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</a:pPr>
              <a:r>
                <a:rPr lang="en-US" sz="7200" b="0">
                  <a:solidFill>
                    <a:schemeClr val="tx1"/>
                  </a:solidFill>
                  <a:latin typeface="Arial Narrow" pitchFamily="34" charset="0"/>
                </a:rPr>
                <a:t>(</a:t>
              </a:r>
            </a:p>
          </p:txBody>
        </p:sp>
        <p:sp>
          <p:nvSpPr>
            <p:cNvPr id="34834" name="Rectangle 7"/>
            <p:cNvSpPr>
              <a:spLocks noChangeArrowheads="1"/>
            </p:cNvSpPr>
            <p:nvPr/>
          </p:nvSpPr>
          <p:spPr bwMode="auto">
            <a:xfrm>
              <a:off x="4848" y="624"/>
              <a:ext cx="33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</a:pPr>
              <a:r>
                <a:rPr lang="en-US" sz="7200" b="0">
                  <a:solidFill>
                    <a:schemeClr val="tx1"/>
                  </a:solidFill>
                  <a:latin typeface="Arial Narrow" pitchFamily="34" charset="0"/>
                </a:rPr>
                <a:t>)</a:t>
              </a:r>
            </a:p>
          </p:txBody>
        </p:sp>
        <p:sp>
          <p:nvSpPr>
            <p:cNvPr id="34835" name="Rectangle 8"/>
            <p:cNvSpPr>
              <a:spLocks noChangeArrowheads="1"/>
            </p:cNvSpPr>
            <p:nvPr/>
          </p:nvSpPr>
          <p:spPr bwMode="auto">
            <a:xfrm>
              <a:off x="4032" y="768"/>
              <a:ext cx="100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</a:pPr>
              <a:r>
                <a:rPr lang="en-US" sz="3200" b="0">
                  <a:solidFill>
                    <a:schemeClr val="tx1"/>
                  </a:solidFill>
                </a:rPr>
                <a:t>______</a:t>
              </a:r>
            </a:p>
          </p:txBody>
        </p:sp>
      </p:grpSp>
      <p:grpSp>
        <p:nvGrpSpPr>
          <p:cNvPr id="34822" name="Group 9"/>
          <p:cNvGrpSpPr>
            <a:grpSpLocks/>
          </p:cNvGrpSpPr>
          <p:nvPr/>
        </p:nvGrpSpPr>
        <p:grpSpPr bwMode="auto">
          <a:xfrm>
            <a:off x="2882900" y="1316038"/>
            <a:ext cx="1676400" cy="990600"/>
            <a:chOff x="2868" y="3409"/>
            <a:chExt cx="1056" cy="624"/>
          </a:xfrm>
        </p:grpSpPr>
        <p:sp>
          <p:nvSpPr>
            <p:cNvPr id="34831" name="Rectangle 10"/>
            <p:cNvSpPr>
              <a:spLocks noChangeArrowheads="1"/>
            </p:cNvSpPr>
            <p:nvPr/>
          </p:nvSpPr>
          <p:spPr bwMode="auto">
            <a:xfrm>
              <a:off x="2868" y="3697"/>
              <a:ext cx="105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</a:pPr>
              <a:r>
                <a:rPr lang="en-US" b="0">
                  <a:solidFill>
                    <a:schemeClr val="tx1"/>
                  </a:solidFill>
                </a:rPr>
                <a:t>  1 cm</a:t>
              </a:r>
            </a:p>
          </p:txBody>
        </p:sp>
        <p:sp>
          <p:nvSpPr>
            <p:cNvPr id="34832" name="Rectangle 11"/>
            <p:cNvSpPr>
              <a:spLocks noChangeArrowheads="1"/>
            </p:cNvSpPr>
            <p:nvPr/>
          </p:nvSpPr>
          <p:spPr bwMode="auto">
            <a:xfrm>
              <a:off x="2923" y="3409"/>
              <a:ext cx="8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</a:pPr>
              <a:r>
                <a:rPr lang="en-US" b="0">
                  <a:solidFill>
                    <a:schemeClr val="tx1"/>
                  </a:solidFill>
                </a:rPr>
                <a:t>10 mm</a:t>
              </a:r>
            </a:p>
          </p:txBody>
        </p:sp>
      </p:grpSp>
      <p:sp>
        <p:nvSpPr>
          <p:cNvPr id="34823" name="Rectangle 12"/>
          <p:cNvSpPr>
            <a:spLocks noChangeArrowheads="1"/>
          </p:cNvSpPr>
          <p:nvPr/>
        </p:nvSpPr>
        <p:spPr bwMode="auto">
          <a:xfrm>
            <a:off x="4406900" y="1392238"/>
            <a:ext cx="38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aseline="30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824" name="Rectangle 13"/>
          <p:cNvSpPr>
            <a:spLocks noChangeArrowheads="1"/>
          </p:cNvSpPr>
          <p:nvPr/>
        </p:nvSpPr>
        <p:spPr bwMode="auto">
          <a:xfrm>
            <a:off x="4735513" y="1392238"/>
            <a:ext cx="347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=   2,600,000 mm</a:t>
            </a:r>
            <a:r>
              <a:rPr lang="en-US" b="0" baseline="30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825" name="Rectangle 14"/>
          <p:cNvSpPr>
            <a:spLocks noChangeArrowheads="1"/>
          </p:cNvSpPr>
          <p:nvPr/>
        </p:nvSpPr>
        <p:spPr bwMode="auto">
          <a:xfrm>
            <a:off x="5180013" y="2087563"/>
            <a:ext cx="2497137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5"/>
          <p:cNvSpPr>
            <a:spLocks noChangeArrowheads="1"/>
          </p:cNvSpPr>
          <p:nvPr/>
        </p:nvSpPr>
        <p:spPr bwMode="auto">
          <a:xfrm>
            <a:off x="4745038" y="2116138"/>
            <a:ext cx="347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chemeClr val="tx1"/>
                </a:solidFill>
              </a:rPr>
              <a:t>=   2.6 x 10</a:t>
            </a:r>
            <a:r>
              <a:rPr lang="en-US" b="0" baseline="30000">
                <a:solidFill>
                  <a:schemeClr val="tx1"/>
                </a:solidFill>
              </a:rPr>
              <a:t>6</a:t>
            </a:r>
            <a:r>
              <a:rPr lang="en-US" b="0">
                <a:solidFill>
                  <a:schemeClr val="tx1"/>
                </a:solidFill>
              </a:rPr>
              <a:t> mm</a:t>
            </a:r>
            <a:r>
              <a:rPr lang="en-US" b="0" baseline="30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82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019175" y="3138488"/>
            <a:ext cx="6532563" cy="272415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mm and cm differ by a factor of……….</a:t>
            </a:r>
          </a:p>
          <a:p>
            <a:pPr eaLnBrk="1" hangingPunct="1"/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mm</a:t>
            </a:r>
            <a:r>
              <a:rPr lang="en-US" sz="2800" baseline="30000" smtClean="0">
                <a:solidFill>
                  <a:srgbClr val="0066FF"/>
                </a:solidFill>
              </a:rPr>
              <a:t>2</a:t>
            </a:r>
            <a:r>
              <a:rPr lang="en-US" sz="2800" smtClean="0">
                <a:solidFill>
                  <a:srgbClr val="0066FF"/>
                </a:solidFill>
              </a:rPr>
              <a:t>  “   cm</a:t>
            </a:r>
            <a:r>
              <a:rPr lang="en-US" sz="2800" baseline="30000" smtClean="0">
                <a:solidFill>
                  <a:srgbClr val="0066FF"/>
                </a:solidFill>
              </a:rPr>
              <a:t>2</a:t>
            </a:r>
            <a:r>
              <a:rPr lang="en-US" sz="2800" smtClean="0">
                <a:solidFill>
                  <a:srgbClr val="0066FF"/>
                </a:solidFill>
              </a:rPr>
              <a:t>   “      “   “     “      “ ……….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mm</a:t>
            </a:r>
            <a:r>
              <a:rPr lang="en-US" sz="2800" baseline="30000" smtClean="0">
                <a:solidFill>
                  <a:srgbClr val="0066FF"/>
                </a:solidFill>
              </a:rPr>
              <a:t>3</a:t>
            </a:r>
            <a:r>
              <a:rPr lang="en-US" sz="2800" smtClean="0">
                <a:solidFill>
                  <a:srgbClr val="0066FF"/>
                </a:solidFill>
              </a:rPr>
              <a:t>  “   cm</a:t>
            </a:r>
            <a:r>
              <a:rPr lang="en-US" sz="2800" baseline="30000" smtClean="0">
                <a:solidFill>
                  <a:srgbClr val="0066FF"/>
                </a:solidFill>
              </a:rPr>
              <a:t>3</a:t>
            </a:r>
            <a:r>
              <a:rPr lang="en-US" sz="2800" smtClean="0">
                <a:solidFill>
                  <a:srgbClr val="0066FF"/>
                </a:solidFill>
              </a:rPr>
              <a:t>   “      “   “     “      “ ……….</a:t>
            </a:r>
          </a:p>
        </p:txBody>
      </p:sp>
      <p:sp>
        <p:nvSpPr>
          <p:cNvPr id="34828" name="Rectangle 17"/>
          <p:cNvSpPr>
            <a:spLocks noChangeArrowheads="1"/>
          </p:cNvSpPr>
          <p:nvPr/>
        </p:nvSpPr>
        <p:spPr bwMode="auto">
          <a:xfrm>
            <a:off x="6664325" y="3138488"/>
            <a:ext cx="149542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>
                <a:solidFill>
                  <a:srgbClr val="0066FF"/>
                </a:solidFill>
              </a:rPr>
              <a:t>10</a:t>
            </a:r>
          </a:p>
        </p:txBody>
      </p:sp>
      <p:sp>
        <p:nvSpPr>
          <p:cNvPr id="34829" name="Rectangle 18"/>
          <p:cNvSpPr>
            <a:spLocks noChangeArrowheads="1"/>
          </p:cNvSpPr>
          <p:nvPr/>
        </p:nvSpPr>
        <p:spPr bwMode="auto">
          <a:xfrm>
            <a:off x="6746875" y="4167188"/>
            <a:ext cx="149542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>
                <a:solidFill>
                  <a:srgbClr val="0066FF"/>
                </a:solidFill>
              </a:rPr>
              <a:t>100</a:t>
            </a:r>
          </a:p>
        </p:txBody>
      </p:sp>
      <p:sp>
        <p:nvSpPr>
          <p:cNvPr id="34830" name="Rectangle 19"/>
          <p:cNvSpPr>
            <a:spLocks noChangeArrowheads="1"/>
          </p:cNvSpPr>
          <p:nvPr/>
        </p:nvSpPr>
        <p:spPr bwMode="auto">
          <a:xfrm>
            <a:off x="6838950" y="5186363"/>
            <a:ext cx="149542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>
                <a:solidFill>
                  <a:srgbClr val="0066FF"/>
                </a:solidFill>
              </a:rPr>
              <a:t>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270742" y="305060"/>
            <a:ext cx="6752426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 dirty="0" smtClean="0">
                <a:latin typeface="Arial"/>
              </a:rPr>
              <a:t>Saul ‘Chuck’ </a:t>
            </a:r>
            <a:r>
              <a:rPr lang="en-US" sz="2000" dirty="0" err="1" smtClean="0">
                <a:latin typeface="Arial"/>
              </a:rPr>
              <a:t>Cooawlkay</a:t>
            </a:r>
            <a:r>
              <a:rPr lang="en-US" sz="2000" dirty="0" smtClean="0">
                <a:latin typeface="Arial"/>
              </a:rPr>
              <a:t> knows exceptions? </a:t>
            </a:r>
            <a:r>
              <a:rPr lang="en-US" sz="2000" dirty="0" err="1" smtClean="0">
                <a:latin typeface="Arial"/>
              </a:rPr>
              <a:t>Naaaah</a:t>
            </a:r>
            <a:r>
              <a:rPr lang="en-US" sz="2000" dirty="0" smtClean="0">
                <a:latin typeface="Arial"/>
              </a:rPr>
              <a:t>.  </a:t>
            </a:r>
            <a:endParaRPr lang="en-US" sz="2000" dirty="0">
              <a:latin typeface="Arial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270742" y="1017579"/>
            <a:ext cx="7797456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 dirty="0" smtClean="0">
                <a:solidFill>
                  <a:srgbClr val="00B050"/>
                </a:solidFill>
                <a:latin typeface="Arial"/>
              </a:rPr>
              <a:t>Saul </a:t>
            </a:r>
            <a:r>
              <a:rPr lang="en-US" sz="2000" dirty="0" err="1" smtClean="0">
                <a:solidFill>
                  <a:srgbClr val="00B050"/>
                </a:solidFill>
                <a:latin typeface="Arial"/>
              </a:rPr>
              <a:t>Brickell</a:t>
            </a:r>
            <a:r>
              <a:rPr lang="en-US" sz="2000" dirty="0" smtClean="0">
                <a:solidFill>
                  <a:srgbClr val="00B050"/>
                </a:solidFill>
                <a:latin typeface="Arial"/>
              </a:rPr>
              <a:t> double-hugged Agatha… and Paul Bunyan, too. </a:t>
            </a:r>
            <a:endParaRPr lang="en-US" sz="2000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306367" y="1804075"/>
            <a:ext cx="6747616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 dirty="0" smtClean="0">
                <a:solidFill>
                  <a:srgbClr val="0070C0"/>
                </a:solidFill>
                <a:latin typeface="Arial"/>
              </a:rPr>
              <a:t>Saul </a:t>
            </a:r>
            <a:r>
              <a:rPr lang="en-US" sz="2000" dirty="0" err="1" smtClean="0">
                <a:solidFill>
                  <a:srgbClr val="0070C0"/>
                </a:solidFill>
                <a:latin typeface="Arial"/>
              </a:rPr>
              <a:t>Sulf</a:t>
            </a:r>
            <a:r>
              <a:rPr lang="en-US" sz="2000" dirty="0" smtClean="0">
                <a:solidFill>
                  <a:srgbClr val="0070C0"/>
                </a:solidFill>
                <a:latin typeface="Arial"/>
              </a:rPr>
              <a:t> ate two huge bars… and peanut butter, too.</a:t>
            </a:r>
            <a:endParaRPr lang="en-US" sz="2000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306367" y="2494183"/>
            <a:ext cx="8742714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200" dirty="0" smtClean="0">
                <a:solidFill>
                  <a:srgbClr val="7030A0"/>
                </a:solidFill>
                <a:latin typeface="Arial Narrow" pitchFamily="34" charset="0"/>
              </a:rPr>
              <a:t>The poor crow was cold; he huddled with everyone, but Al K. said, “</a:t>
            </a:r>
            <a:r>
              <a:rPr lang="en-US" sz="2200" dirty="0" err="1" smtClean="0">
                <a:solidFill>
                  <a:srgbClr val="7030A0"/>
                </a:solidFill>
                <a:latin typeface="Arial Narrow" pitchFamily="34" charset="0"/>
              </a:rPr>
              <a:t>Naaaah</a:t>
            </a:r>
            <a:r>
              <a:rPr lang="en-US" sz="2200" dirty="0" smtClean="0">
                <a:solidFill>
                  <a:srgbClr val="7030A0"/>
                </a:solidFill>
                <a:latin typeface="Arial Narrow" pitchFamily="34" charset="0"/>
              </a:rPr>
              <a:t>.”</a:t>
            </a:r>
            <a:endParaRPr lang="en-US" sz="2200" dirty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58867" y="3190631"/>
            <a:ext cx="8963608" cy="4154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100" i="1" dirty="0" smtClean="0">
                <a:solidFill>
                  <a:srgbClr val="000000"/>
                </a:solidFill>
                <a:latin typeface="Arial Narrow" pitchFamily="34" charset="0"/>
              </a:rPr>
              <a:t>‘</a:t>
            </a:r>
            <a:r>
              <a:rPr lang="en-US" sz="2100" i="1" dirty="0" err="1" smtClean="0">
                <a:solidFill>
                  <a:srgbClr val="000000"/>
                </a:solidFill>
                <a:latin typeface="Arial Narrow" pitchFamily="34" charset="0"/>
              </a:rPr>
              <a:t>Soooooo</a:t>
            </a:r>
            <a:r>
              <a:rPr lang="en-US" sz="2100" i="1" dirty="0" smtClean="0">
                <a:solidFill>
                  <a:srgbClr val="000000"/>
                </a:solidFill>
                <a:latin typeface="Arial Narrow" pitchFamily="34" charset="0"/>
              </a:rPr>
              <a:t>… You two are always combined.’   </a:t>
            </a:r>
            <a:r>
              <a:rPr lang="en-US" sz="2100" dirty="0" smtClean="0">
                <a:solidFill>
                  <a:srgbClr val="000000"/>
                </a:solidFill>
                <a:latin typeface="Arial Narrow" pitchFamily="34" charset="0"/>
              </a:rPr>
              <a:t>“</a:t>
            </a:r>
            <a:r>
              <a:rPr lang="en-US" sz="2100" dirty="0" err="1" smtClean="0">
                <a:solidFill>
                  <a:srgbClr val="000000"/>
                </a:solidFill>
                <a:latin typeface="Arial Narrow" pitchFamily="34" charset="0"/>
              </a:rPr>
              <a:t>Naaaht</a:t>
            </a:r>
            <a:r>
              <a:rPr lang="en-US" sz="2100" dirty="0" smtClean="0">
                <a:solidFill>
                  <a:srgbClr val="000000"/>
                </a:solidFill>
                <a:latin typeface="Arial Narrow" pitchFamily="34" charset="0"/>
              </a:rPr>
              <a:t> when we’re strongly basic.”</a:t>
            </a:r>
            <a:endParaRPr lang="en-US" sz="2100" dirty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838" y="311150"/>
            <a:ext cx="106521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293688"/>
            <a:ext cx="1069975" cy="16033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2560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9675" y="315913"/>
            <a:ext cx="1038225" cy="1584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25605" name="Picture 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0450" y="317500"/>
            <a:ext cx="1035050" cy="15525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pic>
        <p:nvPicPr>
          <p:cNvPr id="25606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05713" y="333375"/>
            <a:ext cx="1130300" cy="1581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sp>
        <p:nvSpPr>
          <p:cNvPr id="25607" name="Text Box 2"/>
          <p:cNvSpPr txBox="1">
            <a:spLocks noChangeArrowheads="1"/>
          </p:cNvSpPr>
          <p:nvPr/>
        </p:nvSpPr>
        <p:spPr bwMode="auto">
          <a:xfrm>
            <a:off x="7446963" y="2266950"/>
            <a:ext cx="519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P,</a:t>
            </a:r>
          </a:p>
        </p:txBody>
      </p:sp>
      <p:sp>
        <p:nvSpPr>
          <p:cNvPr id="25608" name="Rectangle 3"/>
          <p:cNvSpPr>
            <a:spLocks noChangeArrowheads="1"/>
          </p:cNvSpPr>
          <p:nvPr/>
        </p:nvSpPr>
        <p:spPr bwMode="auto">
          <a:xfrm>
            <a:off x="230188" y="727075"/>
            <a:ext cx="1944687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Examples:</a:t>
            </a:r>
            <a:r>
              <a:rPr lang="en-US"/>
              <a:t> </a:t>
            </a:r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811213" y="2268538"/>
            <a:ext cx="68484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electrical conductivity………………………</a:t>
            </a:r>
            <a:r>
              <a:rPr lang="en-US"/>
              <a:t> </a:t>
            </a:r>
          </a:p>
        </p:txBody>
      </p:sp>
      <p:sp>
        <p:nvSpPr>
          <p:cNvPr id="25610" name="Rectangle 5"/>
          <p:cNvSpPr>
            <a:spLocks noChangeArrowheads="1"/>
          </p:cNvSpPr>
          <p:nvPr/>
        </p:nvSpPr>
        <p:spPr bwMode="auto">
          <a:xfrm>
            <a:off x="800100" y="4408488"/>
            <a:ext cx="688498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reactivity with water………………………...</a:t>
            </a:r>
            <a:r>
              <a:rPr lang="en-US"/>
              <a:t> </a:t>
            </a:r>
          </a:p>
        </p:txBody>
      </p:sp>
      <p:sp>
        <p:nvSpPr>
          <p:cNvPr id="25611" name="Rectangle 7"/>
          <p:cNvSpPr>
            <a:spLocks noChangeArrowheads="1"/>
          </p:cNvSpPr>
          <p:nvPr/>
        </p:nvSpPr>
        <p:spPr bwMode="auto">
          <a:xfrm>
            <a:off x="804863" y="2998788"/>
            <a:ext cx="691673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ductile</a:t>
            </a:r>
            <a:r>
              <a:rPr lang="en-US" b="0"/>
              <a:t>: can be drawn (pulled) into wire…..</a:t>
            </a:r>
            <a:r>
              <a:rPr lang="en-US"/>
              <a:t> </a:t>
            </a:r>
          </a:p>
        </p:txBody>
      </p:sp>
      <p:sp>
        <p:nvSpPr>
          <p:cNvPr id="25612" name="Rectangle 8"/>
          <p:cNvSpPr>
            <a:spLocks noChangeArrowheads="1"/>
          </p:cNvSpPr>
          <p:nvPr/>
        </p:nvSpPr>
        <p:spPr bwMode="auto">
          <a:xfrm>
            <a:off x="806450" y="3709988"/>
            <a:ext cx="69786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malleable</a:t>
            </a:r>
            <a:r>
              <a:rPr lang="en-US" b="0"/>
              <a:t>: can be hammered into shape…</a:t>
            </a:r>
            <a:r>
              <a:rPr lang="en-US"/>
              <a:t> </a:t>
            </a:r>
          </a:p>
        </p:txBody>
      </p:sp>
      <p:sp>
        <p:nvSpPr>
          <p:cNvPr id="25613" name="Rectangle 9"/>
          <p:cNvSpPr>
            <a:spLocks noChangeArrowheads="1"/>
          </p:cNvSpPr>
          <p:nvPr/>
        </p:nvSpPr>
        <p:spPr bwMode="auto">
          <a:xfrm>
            <a:off x="798513" y="5092700"/>
            <a:ext cx="698341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brittleness</a:t>
            </a:r>
            <a:r>
              <a:rPr lang="en-US" b="0"/>
              <a:t>…………………………………….</a:t>
            </a:r>
            <a:r>
              <a:rPr lang="en-US"/>
              <a:t> </a:t>
            </a:r>
          </a:p>
        </p:txBody>
      </p:sp>
      <p:sp>
        <p:nvSpPr>
          <p:cNvPr id="25614" name="Rectangle 10"/>
          <p:cNvSpPr>
            <a:spLocks noChangeArrowheads="1"/>
          </p:cNvSpPr>
          <p:nvPr/>
        </p:nvSpPr>
        <p:spPr bwMode="auto">
          <a:xfrm>
            <a:off x="796925" y="5775325"/>
            <a:ext cx="70040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magnetism……………………………………</a:t>
            </a:r>
            <a:r>
              <a:rPr lang="en-US"/>
              <a:t> </a:t>
            </a:r>
          </a:p>
        </p:txBody>
      </p:sp>
      <p:sp>
        <p:nvSpPr>
          <p:cNvPr id="25615" name="Text Box 11"/>
          <p:cNvSpPr txBox="1">
            <a:spLocks noChangeArrowheads="1"/>
          </p:cNvSpPr>
          <p:nvPr/>
        </p:nvSpPr>
        <p:spPr bwMode="auto">
          <a:xfrm>
            <a:off x="7446963" y="44053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C,</a:t>
            </a:r>
          </a:p>
        </p:txBody>
      </p:sp>
      <p:sp>
        <p:nvSpPr>
          <p:cNvPr id="25616" name="Text Box 13"/>
          <p:cNvSpPr txBox="1">
            <a:spLocks noChangeArrowheads="1"/>
          </p:cNvSpPr>
          <p:nvPr/>
        </p:nvSpPr>
        <p:spPr bwMode="auto">
          <a:xfrm>
            <a:off x="7926388" y="226695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5617" name="Text Box 14"/>
          <p:cNvSpPr txBox="1">
            <a:spLocks noChangeArrowheads="1"/>
          </p:cNvSpPr>
          <p:nvPr/>
        </p:nvSpPr>
        <p:spPr bwMode="auto">
          <a:xfrm>
            <a:off x="7897813" y="440531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7446963" y="2995613"/>
            <a:ext cx="519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P,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7926388" y="299561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7504113" y="3721100"/>
            <a:ext cx="519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P,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7983538" y="37211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7504113" y="5089525"/>
            <a:ext cx="519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P,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7983538" y="508952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7504113" y="5770563"/>
            <a:ext cx="519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P,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7983538" y="57705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15" grpId="0"/>
      <p:bldP spid="25616" grpId="0"/>
      <p:bldP spid="25617" grpId="0"/>
      <p:bldP spid="25618" grpId="0"/>
      <p:bldP spid="25619" grpId="0"/>
      <p:bldP spid="25620" grpId="0"/>
      <p:bldP spid="25621" grpId="0"/>
      <p:bldP spid="25622" grpId="0"/>
      <p:bldP spid="25623" grpId="0"/>
      <p:bldP spid="25624" grpId="0"/>
      <p:bldP spid="256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5551488" y="739775"/>
            <a:ext cx="1457325" cy="11668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6669088" y="5595938"/>
            <a:ext cx="1452562" cy="549275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5662613" y="862013"/>
            <a:ext cx="1233487" cy="9556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831850" y="225425"/>
            <a:ext cx="157003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Density </a:t>
            </a:r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2270125" y="225425"/>
            <a:ext cx="639127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ym typeface="Wingdings" pitchFamily="2" charset="2"/>
              </a:rPr>
              <a:t></a:t>
            </a:r>
            <a:r>
              <a:rPr lang="en-US" b="0"/>
              <a:t>  </a:t>
            </a:r>
            <a:r>
              <a:rPr lang="en-US" b="0">
                <a:sym typeface="Wingdings" pitchFamily="2" charset="2"/>
              </a:rPr>
              <a:t>how tightly packed the particles are</a:t>
            </a:r>
            <a:r>
              <a:rPr lang="en-US">
                <a:sym typeface="Wingdings" pitchFamily="2" charset="2"/>
              </a:rPr>
              <a:t> </a:t>
            </a:r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1765300" y="1046163"/>
            <a:ext cx="177641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Density =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5076825" y="887413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" imgW="1650960" imgH="838080" progId="Equation.3">
                  <p:embed/>
                </p:oleObj>
              </mc:Choice>
              <mc:Fallback>
                <p:oleObj name="Equation" r:id="rId3" imgW="165096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887413"/>
                        <a:ext cx="1651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3508375" y="885825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5" imgW="1231560" imgH="838080" progId="Equation.3">
                  <p:embed/>
                </p:oleObj>
              </mc:Choice>
              <mc:Fallback>
                <p:oleObj name="Equation" r:id="rId5" imgW="1231560" imgH="838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885825"/>
                        <a:ext cx="1231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1068388" y="1992313"/>
            <a:ext cx="351631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** Density of water =</a:t>
            </a:r>
            <a:r>
              <a:rPr lang="en-US"/>
              <a:t> </a:t>
            </a:r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738188" y="2566988"/>
            <a:ext cx="7866062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0" i="1"/>
              <a:t>The density of a liquid or solid is </a:t>
            </a:r>
            <a:r>
              <a:rPr lang="en-US" b="0"/>
              <a:t>nearly</a:t>
            </a:r>
            <a:r>
              <a:rPr lang="en-US" b="0" i="1"/>
              <a:t> constant,</a:t>
            </a:r>
          </a:p>
          <a:p>
            <a:r>
              <a:rPr lang="en-US" b="0" i="1"/>
              <a:t>no matter the sample’s temperature.</a:t>
            </a:r>
          </a:p>
        </p:txBody>
      </p:sp>
      <p:sp>
        <p:nvSpPr>
          <p:cNvPr id="2063" name="Rectangle 16"/>
          <p:cNvSpPr>
            <a:spLocks noChangeArrowheads="1"/>
          </p:cNvSpPr>
          <p:nvPr/>
        </p:nvSpPr>
        <p:spPr bwMode="auto">
          <a:xfrm>
            <a:off x="4467225" y="1992313"/>
            <a:ext cx="357346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1.0 g/mL = 1.0 g/cm</a:t>
            </a:r>
            <a:r>
              <a:rPr lang="en-US" b="0" baseline="3000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64" name="Text Box 17"/>
          <p:cNvSpPr txBox="1">
            <a:spLocks noChangeArrowheads="1"/>
          </p:cNvSpPr>
          <p:nvPr/>
        </p:nvSpPr>
        <p:spPr bwMode="auto">
          <a:xfrm>
            <a:off x="255588" y="3529013"/>
            <a:ext cx="8601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Density of gases is highly dependent on temperature.</a:t>
            </a:r>
          </a:p>
        </p:txBody>
      </p:sp>
      <p:sp>
        <p:nvSpPr>
          <p:cNvPr id="2065" name="Rectangle 18"/>
          <p:cNvSpPr>
            <a:spLocks noChangeArrowheads="1"/>
          </p:cNvSpPr>
          <p:nvPr/>
        </p:nvSpPr>
        <p:spPr bwMode="auto">
          <a:xfrm>
            <a:off x="149225" y="4192588"/>
            <a:ext cx="8815388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A student needs 15.0 g of ethanol, which has a density</a:t>
            </a:r>
          </a:p>
          <a:p>
            <a:pPr algn="l"/>
            <a:r>
              <a:rPr lang="en-US" b="0"/>
              <a:t>of 0.789 g/mL. What volume 	of ethanol is needed?</a:t>
            </a:r>
            <a:r>
              <a:rPr lang="en-US"/>
              <a:t> </a:t>
            </a:r>
          </a:p>
        </p:txBody>
      </p:sp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2295525" y="5487988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7" imgW="1676160" imgH="838080" progId="Equation.3">
                  <p:embed/>
                </p:oleObj>
              </mc:Choice>
              <mc:Fallback>
                <p:oleObj name="Equation" r:id="rId7" imgW="1676160" imgH="838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487988"/>
                        <a:ext cx="1676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969963" y="5487988"/>
          <a:ext cx="92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9" imgW="927000" imgH="838080" progId="Equation.3">
                  <p:embed/>
                </p:oleObj>
              </mc:Choice>
              <mc:Fallback>
                <p:oleObj name="Equation" r:id="rId9" imgW="927000" imgH="838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487988"/>
                        <a:ext cx="927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9" name="Object 21"/>
          <p:cNvGraphicFramePr>
            <a:graphicFrameLocks noChangeAspect="1"/>
          </p:cNvGraphicFramePr>
          <p:nvPr/>
        </p:nvGraphicFramePr>
        <p:xfrm>
          <a:off x="4071938" y="5492750"/>
          <a:ext cx="210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11" imgW="2108160" imgH="914400" progId="Equation.3">
                  <p:embed/>
                </p:oleObj>
              </mc:Choice>
              <mc:Fallback>
                <p:oleObj name="Equation" r:id="rId11" imgW="210816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5492750"/>
                        <a:ext cx="2108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22"/>
          <p:cNvSpPr txBox="1">
            <a:spLocks noChangeArrowheads="1"/>
          </p:cNvSpPr>
          <p:nvPr/>
        </p:nvSpPr>
        <p:spPr bwMode="auto">
          <a:xfrm>
            <a:off x="6238875" y="5634038"/>
            <a:ext cx="1876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=  19.0 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/>
      <p:bldP spid="2063" grpId="0"/>
      <p:bldP spid="2064" grpId="0"/>
      <p:bldP spid="2065" grpId="0"/>
      <p:bldP spid="20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073150" y="6219825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SI Prefixes to Memorize</a:t>
            </a:r>
          </a:p>
        </p:txBody>
      </p:sp>
      <p:graphicFrame>
        <p:nvGraphicFramePr>
          <p:cNvPr id="63753" name="Group 265"/>
          <p:cNvGraphicFramePr>
            <a:graphicFrameLocks noGrp="1"/>
          </p:cNvGraphicFramePr>
          <p:nvPr/>
        </p:nvGraphicFramePr>
        <p:xfrm>
          <a:off x="1547813" y="247650"/>
          <a:ext cx="6178550" cy="5891213"/>
        </p:xfrm>
        <a:graphic>
          <a:graphicData uri="http://schemas.openxmlformats.org/drawingml/2006/table">
            <a:tbl>
              <a:tblPr/>
              <a:tblGrid>
                <a:gridCol w="1897062"/>
                <a:gridCol w="1944688"/>
                <a:gridCol w="2336800"/>
              </a:tblGrid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Prefix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giga-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mega-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kilo-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deci-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–1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centi-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–2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milli-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–3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micro-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–6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nano-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–9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pico-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–12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femto-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–15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946" y="203034"/>
            <a:ext cx="3169854" cy="642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2647" y="371154"/>
            <a:ext cx="550151" cy="590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G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M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k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d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c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m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  <a:latin typeface="Symbol" pitchFamily="18" charset="2"/>
              </a:rPr>
              <a:t>m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n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p</a:t>
            </a:r>
          </a:p>
          <a:p>
            <a:pPr marL="342900" indent="-342900" algn="r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4324" y="371154"/>
            <a:ext cx="1164101" cy="590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 err="1">
                <a:solidFill>
                  <a:srgbClr val="663300"/>
                </a:solidFill>
              </a:rPr>
              <a:t>i</a:t>
            </a:r>
            <a:r>
              <a:rPr lang="en-US" sz="3200" dirty="0" err="1" smtClean="0">
                <a:solidFill>
                  <a:srgbClr val="663300"/>
                </a:solidFill>
              </a:rPr>
              <a:t>ga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 smtClean="0">
                <a:solidFill>
                  <a:srgbClr val="663300"/>
                </a:solidFill>
              </a:rPr>
              <a:t>ega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 smtClean="0">
                <a:solidFill>
                  <a:srgbClr val="663300"/>
                </a:solidFill>
              </a:rPr>
              <a:t>ilo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 smtClean="0">
                <a:solidFill>
                  <a:srgbClr val="663300"/>
                </a:solidFill>
              </a:rPr>
              <a:t>eci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 smtClean="0">
                <a:solidFill>
                  <a:srgbClr val="663300"/>
                </a:solidFill>
              </a:rPr>
              <a:t>enti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>
                <a:solidFill>
                  <a:srgbClr val="663300"/>
                </a:solidFill>
              </a:rPr>
              <a:t>i</a:t>
            </a:r>
            <a:r>
              <a:rPr lang="en-US" sz="3200" dirty="0" err="1" smtClean="0">
                <a:solidFill>
                  <a:srgbClr val="663300"/>
                </a:solidFill>
              </a:rPr>
              <a:t>lli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 smtClean="0">
                <a:solidFill>
                  <a:srgbClr val="663300"/>
                </a:solidFill>
              </a:rPr>
              <a:t>icro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 smtClean="0">
                <a:solidFill>
                  <a:srgbClr val="663300"/>
                </a:solidFill>
              </a:rPr>
              <a:t>ano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 smtClean="0">
                <a:solidFill>
                  <a:srgbClr val="663300"/>
                </a:solidFill>
              </a:rPr>
              <a:t>ico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err="1" smtClean="0">
                <a:solidFill>
                  <a:srgbClr val="663300"/>
                </a:solidFill>
              </a:rPr>
              <a:t>emto</a:t>
            </a:r>
            <a:endParaRPr lang="en-US" sz="3200" dirty="0" smtClean="0">
              <a:solidFill>
                <a:srgbClr val="6633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2136" y="371154"/>
            <a:ext cx="2723823" cy="590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“Got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my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kilt,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Dad!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Can’t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miss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  <a:latin typeface="Symbol" pitchFamily="18" charset="2"/>
              </a:rPr>
              <a:t>m</a:t>
            </a:r>
            <a:r>
              <a:rPr lang="en-US" sz="3200" dirty="0" smtClean="0">
                <a:solidFill>
                  <a:srgbClr val="663300"/>
                </a:solidFill>
              </a:rPr>
              <a:t>idsummer’s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no-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pants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Friday!”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727" y="402686"/>
            <a:ext cx="1096775" cy="590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9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6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3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–1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–2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–3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–6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–9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–12</a:t>
            </a:r>
            <a:endParaRPr lang="en-US" sz="3200" dirty="0" smtClean="0">
              <a:solidFill>
                <a:srgbClr val="663300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3200" dirty="0" smtClean="0">
                <a:solidFill>
                  <a:srgbClr val="663300"/>
                </a:solidFill>
              </a:rPr>
              <a:t>10</a:t>
            </a:r>
            <a:r>
              <a:rPr lang="en-US" sz="3200" baseline="30000" dirty="0" smtClean="0">
                <a:solidFill>
                  <a:srgbClr val="663300"/>
                </a:solidFill>
              </a:rPr>
              <a:t>–15</a:t>
            </a:r>
            <a:endParaRPr lang="en-US" sz="3200" dirty="0" smtClean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9600" y="715963"/>
            <a:ext cx="404928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i="1" dirty="0" smtClean="0">
                <a:solidFill>
                  <a:srgbClr val="FF3300"/>
                </a:solidFill>
              </a:rPr>
              <a:t>Is a digit significant?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-361950" y="87313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Significant </a:t>
            </a:r>
            <a:r>
              <a:rPr lang="en-US" sz="3200" dirty="0" smtClean="0"/>
              <a:t>Figures:</a:t>
            </a:r>
            <a:endParaRPr lang="en-US" sz="320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71462" y="2457450"/>
            <a:ext cx="866298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Use the </a:t>
            </a:r>
            <a:r>
              <a:rPr lang="en-US" b="0" u="sng" dirty="0" smtClean="0">
                <a:solidFill>
                  <a:srgbClr val="FF3300"/>
                </a:solidFill>
              </a:rPr>
              <a:t>box-and-dot method</a:t>
            </a:r>
            <a:r>
              <a:rPr lang="en-US" b="0" dirty="0" smtClean="0">
                <a:solidFill>
                  <a:srgbClr val="FF3300"/>
                </a:solidFill>
              </a:rPr>
              <a:t> to determine the sig figs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in a given quantity.</a:t>
            </a:r>
            <a:endParaRPr lang="en-US" b="0" dirty="0">
              <a:solidFill>
                <a:srgbClr val="FF3300"/>
              </a:solidFill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271462" y="1277938"/>
            <a:ext cx="8662987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u="sng" dirty="0" smtClean="0">
                <a:solidFill>
                  <a:srgbClr val="FF3300"/>
                </a:solidFill>
              </a:rPr>
              <a:t>All </a:t>
            </a:r>
            <a:r>
              <a:rPr lang="en-US" b="0" u="sng" dirty="0">
                <a:solidFill>
                  <a:srgbClr val="FF3300"/>
                </a:solidFill>
              </a:rPr>
              <a:t>non-zeroes are </a:t>
            </a:r>
            <a:r>
              <a:rPr lang="en-US" b="0" u="sng" dirty="0" smtClean="0">
                <a:solidFill>
                  <a:srgbClr val="FF3300"/>
                </a:solidFill>
              </a:rPr>
              <a:t>significant</a:t>
            </a:r>
            <a:r>
              <a:rPr lang="en-US" b="0" dirty="0" smtClean="0">
                <a:solidFill>
                  <a:srgbClr val="FF3300"/>
                </a:solidFill>
              </a:rPr>
              <a:t>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0" u="sng" dirty="0" smtClean="0">
                <a:solidFill>
                  <a:srgbClr val="FF3300"/>
                </a:solidFill>
              </a:rPr>
              <a:t>Zeroes might or might not be</a:t>
            </a:r>
            <a:r>
              <a:rPr lang="en-US" b="0" dirty="0" smtClean="0">
                <a:solidFill>
                  <a:srgbClr val="FF3300"/>
                </a:solidFill>
              </a:rPr>
              <a:t>.</a:t>
            </a:r>
            <a:endParaRPr lang="en-US" b="0" dirty="0">
              <a:solidFill>
                <a:srgbClr val="FF33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0961" y="3600450"/>
            <a:ext cx="86629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1. Identify the  leftmost AND rightmost  non-zeroes. </a:t>
            </a:r>
            <a:endParaRPr lang="en-US" b="0" dirty="0">
              <a:solidFill>
                <a:srgbClr val="FF3300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80961" y="4171950"/>
            <a:ext cx="9196389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2. Draw a box around these AND everything in-between. </a:t>
            </a:r>
            <a:endParaRPr lang="en-US" b="0" dirty="0">
              <a:solidFill>
                <a:srgbClr val="FF3300"/>
              </a:solidFill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80961" y="4724400"/>
            <a:ext cx="86629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3. Everything in the box is significant. </a:t>
            </a:r>
            <a:endParaRPr lang="en-US" b="0" dirty="0">
              <a:solidFill>
                <a:srgbClr val="FF33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80961" y="5295900"/>
            <a:ext cx="86629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4. NOTHING on the box’s LEFT is significant. </a:t>
            </a:r>
            <a:endParaRPr lang="en-US" b="0" dirty="0">
              <a:solidFill>
                <a:srgbClr val="FF3300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80961" y="5867400"/>
            <a:ext cx="86629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5. If there is a decimal point ANYWHERE, the digits on the box’s RIGHT ARE significant. Otherwise, no.</a:t>
            </a:r>
            <a:endParaRPr lang="en-US" b="0" dirty="0">
              <a:solidFill>
                <a:srgbClr val="FF3300"/>
              </a:solidFill>
            </a:endParaRPr>
          </a:p>
        </p:txBody>
      </p:sp>
      <p:pic>
        <p:nvPicPr>
          <p:cNvPr id="7170" name="Picture 2" descr="http://scrapetv.com/News/News%20Pages/usa/images-2/george-bush-confu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49" y="114300"/>
            <a:ext cx="2933699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19350" y="3581400"/>
            <a:ext cx="3808475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1314448" y="3390900"/>
            <a:ext cx="914400" cy="9144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4" name="Multiply 33"/>
          <p:cNvSpPr/>
          <p:nvPr/>
        </p:nvSpPr>
        <p:spPr>
          <a:xfrm>
            <a:off x="519112" y="3390900"/>
            <a:ext cx="914400" cy="9144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534150" y="3105150"/>
            <a:ext cx="12565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8800" dirty="0" smtClean="0">
                <a:solidFill>
                  <a:srgbClr val="000000"/>
                </a:solidFill>
              </a:rPr>
              <a:t>?</a:t>
            </a:r>
            <a:endParaRPr lang="en-US" sz="8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25" grpId="0"/>
      <p:bldP spid="27" grpId="0"/>
      <p:bldP spid="28" grpId="0"/>
      <p:bldP spid="29" grpId="0"/>
      <p:bldP spid="30" grpId="0"/>
      <p:bldP spid="2" grpId="0" animBg="1"/>
      <p:bldP spid="3" grpId="0" animBg="1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6139756" y="369094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0 . 0 9 4 4</a:t>
            </a:r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1282006" y="1087438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0 . 0 0 3 2 </a:t>
            </a: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6139756" y="11430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2 </a:t>
            </a:r>
            <a:r>
              <a:rPr lang="en-US" b="0" dirty="0" smtClean="0">
                <a:solidFill>
                  <a:srgbClr val="0066FF"/>
                </a:solidFill>
              </a:rPr>
              <a:t>0 </a:t>
            </a:r>
            <a:r>
              <a:rPr lang="en-US" b="0" dirty="0">
                <a:solidFill>
                  <a:srgbClr val="0066FF"/>
                </a:solidFill>
              </a:rPr>
              <a:t>0 0</a:t>
            </a:r>
          </a:p>
        </p:txBody>
      </p:sp>
      <p:sp>
        <p:nvSpPr>
          <p:cNvPr id="9227" name="Text Box 757"/>
          <p:cNvSpPr txBox="1">
            <a:spLocks noChangeArrowheads="1"/>
          </p:cNvSpPr>
          <p:nvPr/>
        </p:nvSpPr>
        <p:spPr bwMode="auto">
          <a:xfrm>
            <a:off x="5485706" y="389732"/>
            <a:ext cx="382588" cy="5191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9228" name="Text Box 758"/>
          <p:cNvSpPr txBox="1">
            <a:spLocks noChangeArrowheads="1"/>
          </p:cNvSpPr>
          <p:nvPr/>
        </p:nvSpPr>
        <p:spPr bwMode="auto">
          <a:xfrm>
            <a:off x="629544" y="1136651"/>
            <a:ext cx="385762" cy="522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2</a:t>
            </a:r>
          </a:p>
        </p:txBody>
      </p:sp>
      <p:sp>
        <p:nvSpPr>
          <p:cNvPr id="9229" name="Text Box 759"/>
          <p:cNvSpPr txBox="1">
            <a:spLocks noChangeArrowheads="1"/>
          </p:cNvSpPr>
          <p:nvPr/>
        </p:nvSpPr>
        <p:spPr bwMode="auto">
          <a:xfrm>
            <a:off x="5485706" y="1135063"/>
            <a:ext cx="385763" cy="522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1</a:t>
            </a:r>
          </a:p>
        </p:txBody>
      </p:sp>
      <p:sp>
        <p:nvSpPr>
          <p:cNvPr id="9231" name="Rectangle 11"/>
          <p:cNvSpPr>
            <a:spLocks noChangeArrowheads="1"/>
          </p:cNvSpPr>
          <p:nvPr/>
        </p:nvSpPr>
        <p:spPr bwMode="auto">
          <a:xfrm>
            <a:off x="6139756" y="2606676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0 . 0 2 5 0 </a:t>
            </a:r>
          </a:p>
        </p:txBody>
      </p:sp>
      <p:sp>
        <p:nvSpPr>
          <p:cNvPr id="9232" name="Text Box 759"/>
          <p:cNvSpPr txBox="1">
            <a:spLocks noChangeArrowheads="1"/>
          </p:cNvSpPr>
          <p:nvPr/>
        </p:nvSpPr>
        <p:spPr bwMode="auto">
          <a:xfrm>
            <a:off x="5485706" y="2598739"/>
            <a:ext cx="385763" cy="523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9233" name="Rectangle 11"/>
          <p:cNvSpPr>
            <a:spLocks noChangeArrowheads="1"/>
          </p:cNvSpPr>
          <p:nvPr/>
        </p:nvSpPr>
        <p:spPr bwMode="auto">
          <a:xfrm>
            <a:off x="6139756" y="1862138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1 2 4 . 0 0</a:t>
            </a:r>
          </a:p>
        </p:txBody>
      </p:sp>
      <p:sp>
        <p:nvSpPr>
          <p:cNvPr id="9234" name="Text Box 759"/>
          <p:cNvSpPr txBox="1">
            <a:spLocks noChangeArrowheads="1"/>
          </p:cNvSpPr>
          <p:nvPr/>
        </p:nvSpPr>
        <p:spPr bwMode="auto">
          <a:xfrm>
            <a:off x="5485706" y="1854201"/>
            <a:ext cx="385763" cy="522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5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302644" y="422276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0066FF"/>
                </a:solidFill>
              </a:rPr>
              <a:t>8 </a:t>
            </a:r>
            <a:r>
              <a:rPr lang="en-US" b="0" dirty="0">
                <a:solidFill>
                  <a:srgbClr val="0066FF"/>
                </a:solidFill>
              </a:rPr>
              <a:t>0 . </a:t>
            </a:r>
            <a:r>
              <a:rPr lang="en-US" b="0" dirty="0" smtClean="0">
                <a:solidFill>
                  <a:srgbClr val="0066FF"/>
                </a:solidFill>
              </a:rPr>
              <a:t>0</a:t>
            </a:r>
            <a:endParaRPr lang="en-US" b="0" dirty="0">
              <a:solidFill>
                <a:srgbClr val="0066FF"/>
              </a:solidFill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283594" y="2606676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0 . 0 0 3 0 4</a:t>
            </a:r>
          </a:p>
        </p:txBody>
      </p:sp>
      <p:sp>
        <p:nvSpPr>
          <p:cNvPr id="28" name="Text Box 755"/>
          <p:cNvSpPr txBox="1">
            <a:spLocks noChangeArrowheads="1"/>
          </p:cNvSpPr>
          <p:nvPr/>
        </p:nvSpPr>
        <p:spPr bwMode="auto">
          <a:xfrm>
            <a:off x="648594" y="406401"/>
            <a:ext cx="382587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29" name="Text Box 756"/>
          <p:cNvSpPr txBox="1">
            <a:spLocks noChangeArrowheads="1"/>
          </p:cNvSpPr>
          <p:nvPr/>
        </p:nvSpPr>
        <p:spPr bwMode="auto">
          <a:xfrm>
            <a:off x="631131" y="2619376"/>
            <a:ext cx="385763" cy="523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262956" y="1881188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1 3 0 0 . 4 0</a:t>
            </a:r>
          </a:p>
        </p:txBody>
      </p:sp>
      <p:sp>
        <p:nvSpPr>
          <p:cNvPr id="31" name="Text Box 755"/>
          <p:cNvSpPr txBox="1">
            <a:spLocks noChangeArrowheads="1"/>
          </p:cNvSpPr>
          <p:nvPr/>
        </p:nvSpPr>
        <p:spPr bwMode="auto">
          <a:xfrm>
            <a:off x="627956" y="1865313"/>
            <a:ext cx="385762" cy="522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694" y="406401"/>
            <a:ext cx="334962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05956" y="1087438"/>
            <a:ext cx="607568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02646" y="1889920"/>
            <a:ext cx="1675526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05961" y="2610645"/>
            <a:ext cx="913003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77961" y="368697"/>
            <a:ext cx="913003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58806" y="1149747"/>
            <a:ext cx="334962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96906" y="1853408"/>
            <a:ext cx="913003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71606" y="2609058"/>
            <a:ext cx="607568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211138" y="3937794"/>
            <a:ext cx="4894262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In scientific </a:t>
            </a:r>
            <a:r>
              <a:rPr lang="en-US" b="0" dirty="0">
                <a:solidFill>
                  <a:srgbClr val="FF3300"/>
                </a:solidFill>
              </a:rPr>
              <a:t>notation</a:t>
            </a:r>
            <a:r>
              <a:rPr lang="en-US" b="0" dirty="0" smtClean="0">
                <a:solidFill>
                  <a:srgbClr val="FF3300"/>
                </a:solidFill>
              </a:rPr>
              <a:t>, the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exponent has no </a:t>
            </a:r>
            <a:r>
              <a:rPr lang="en-US" b="0" dirty="0">
                <a:solidFill>
                  <a:srgbClr val="FF3300"/>
                </a:solidFill>
              </a:rPr>
              <a:t>effect </a:t>
            </a:r>
            <a:r>
              <a:rPr lang="en-US" b="0" dirty="0" smtClean="0">
                <a:solidFill>
                  <a:srgbClr val="FF3300"/>
                </a:solidFill>
              </a:rPr>
              <a:t>on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the </a:t>
            </a:r>
            <a:r>
              <a:rPr lang="en-US" b="0" dirty="0">
                <a:solidFill>
                  <a:srgbClr val="FF3300"/>
                </a:solidFill>
              </a:rPr>
              <a:t>number of sig. figs.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6134100" y="3989388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1 . 4 0 x 10</a:t>
            </a:r>
            <a:r>
              <a:rPr lang="en-US" b="0" baseline="30000" dirty="0">
                <a:solidFill>
                  <a:srgbClr val="0066FF"/>
                </a:solidFill>
              </a:rPr>
              <a:t>9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6134100" y="4716463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5 . 0 6 x 10</a:t>
            </a:r>
            <a:r>
              <a:rPr lang="en-US" b="0" baseline="30000" dirty="0">
                <a:solidFill>
                  <a:srgbClr val="0066FF"/>
                </a:solidFill>
              </a:rPr>
              <a:t>–3</a:t>
            </a: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134100" y="541972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7 . 1 2 0 x 10</a:t>
            </a:r>
            <a:r>
              <a:rPr lang="en-US" b="0" baseline="30000" dirty="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48" name="Text Box 1010"/>
          <p:cNvSpPr txBox="1">
            <a:spLocks noChangeArrowheads="1"/>
          </p:cNvSpPr>
          <p:nvPr/>
        </p:nvSpPr>
        <p:spPr bwMode="auto">
          <a:xfrm>
            <a:off x="5494338" y="4727575"/>
            <a:ext cx="382587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49" name="Text Box 1011"/>
          <p:cNvSpPr txBox="1">
            <a:spLocks noChangeArrowheads="1"/>
          </p:cNvSpPr>
          <p:nvPr/>
        </p:nvSpPr>
        <p:spPr bwMode="auto">
          <a:xfrm>
            <a:off x="5495925" y="4024313"/>
            <a:ext cx="382588" cy="5191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3</a:t>
            </a:r>
          </a:p>
        </p:txBody>
      </p:sp>
      <p:sp>
        <p:nvSpPr>
          <p:cNvPr id="50" name="Text Box 1012"/>
          <p:cNvSpPr txBox="1">
            <a:spLocks noChangeArrowheads="1"/>
          </p:cNvSpPr>
          <p:nvPr/>
        </p:nvSpPr>
        <p:spPr bwMode="auto">
          <a:xfrm>
            <a:off x="5494338" y="5421313"/>
            <a:ext cx="382587" cy="5191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4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134100" y="61118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>
                <a:solidFill>
                  <a:srgbClr val="0066FF"/>
                </a:solidFill>
              </a:rPr>
              <a:t>7 2 0 x 10</a:t>
            </a:r>
            <a:r>
              <a:rPr lang="en-US" b="0" baseline="30000" dirty="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2" name="Text Box 1012"/>
          <p:cNvSpPr txBox="1">
            <a:spLocks noChangeArrowheads="1"/>
          </p:cNvSpPr>
          <p:nvPr/>
        </p:nvSpPr>
        <p:spPr bwMode="auto">
          <a:xfrm>
            <a:off x="5494338" y="6113463"/>
            <a:ext cx="384175" cy="522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FFFF"/>
                </a:solidFill>
              </a:rPr>
              <a:t>2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3687763" y="6088063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dirty="0">
                <a:solidFill>
                  <a:srgbClr val="0066FF"/>
                </a:solidFill>
              </a:rPr>
              <a:t>7.2 x 10</a:t>
            </a:r>
            <a:r>
              <a:rPr lang="en-US" baseline="30000" dirty="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6047" y="3997722"/>
            <a:ext cx="820217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46042" y="4716463"/>
            <a:ext cx="1148304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46042" y="5419725"/>
            <a:ext cx="1148304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46049" y="6088063"/>
            <a:ext cx="639769" cy="496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 animBg="1"/>
      <p:bldP spid="9228" grpId="0" animBg="1"/>
      <p:bldP spid="9229" grpId="0" animBg="1"/>
      <p:bldP spid="9232" grpId="0" animBg="1"/>
      <p:bldP spid="9234" grpId="0" animBg="1"/>
      <p:bldP spid="28" grpId="0" animBg="1"/>
      <p:bldP spid="29" grpId="0" animBg="1"/>
      <p:bldP spid="31" grpId="0" animBg="1"/>
      <p:bldP spid="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ChangeArrowheads="1"/>
          </p:cNvSpPr>
          <p:nvPr/>
        </p:nvSpPr>
        <p:spPr bwMode="auto">
          <a:xfrm>
            <a:off x="6096000" y="3532188"/>
            <a:ext cx="2244725" cy="6254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5472" name="Rectangle 1024"/>
          <p:cNvSpPr>
            <a:spLocks noChangeArrowheads="1"/>
          </p:cNvSpPr>
          <p:nvPr/>
        </p:nvSpPr>
        <p:spPr bwMode="auto">
          <a:xfrm>
            <a:off x="6096000" y="2770188"/>
            <a:ext cx="1828800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55563"/>
            <a:ext cx="8991600" cy="114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i="1" smtClean="0">
                <a:solidFill>
                  <a:srgbClr val="FF3300"/>
                </a:solidFill>
              </a:rPr>
              <a:t>Rules:</a:t>
            </a:r>
          </a:p>
          <a:p>
            <a:pPr algn="ctr" eaLnBrk="1" hangingPunct="1">
              <a:buFontTx/>
              <a:buNone/>
            </a:pPr>
            <a:r>
              <a:rPr lang="en-US" sz="2800" b="1" i="1" smtClean="0">
                <a:solidFill>
                  <a:srgbClr val="FF3300"/>
                </a:solidFill>
              </a:rPr>
              <a:t>Significant Figures and Mathematical Operations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4188" y="1181100"/>
            <a:ext cx="8623300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FF3300"/>
                </a:solidFill>
              </a:rPr>
              <a:t>1. When multiplying or dividing, the answer must have the same number of sig. figs. as does the quantity with the fewest sig. figs.</a:t>
            </a:r>
          </a:p>
        </p:txBody>
      </p:sp>
      <p:sp>
        <p:nvSpPr>
          <p:cNvPr id="11270" name="Rectangle 1010"/>
          <p:cNvSpPr>
            <a:spLocks noChangeArrowheads="1"/>
          </p:cNvSpPr>
          <p:nvPr/>
        </p:nvSpPr>
        <p:spPr bwMode="auto">
          <a:xfrm>
            <a:off x="1014413" y="3608388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FF3300"/>
                </a:solidFill>
              </a:rPr>
              <a:t>0.0251 N  x  4.62 m      3.7 s  = </a:t>
            </a:r>
          </a:p>
        </p:txBody>
      </p:sp>
      <p:sp>
        <p:nvSpPr>
          <p:cNvPr id="11271" name="Rectangle 1011"/>
          <p:cNvSpPr>
            <a:spLocks noChangeArrowheads="1"/>
          </p:cNvSpPr>
          <p:nvPr/>
        </p:nvSpPr>
        <p:spPr bwMode="auto">
          <a:xfrm>
            <a:off x="304800" y="2846388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	  </a:t>
            </a:r>
            <a:r>
              <a:rPr lang="en-US" b="0" dirty="0">
                <a:solidFill>
                  <a:srgbClr val="FF3300"/>
                </a:solidFill>
              </a:rPr>
              <a:t>		    </a:t>
            </a:r>
            <a:r>
              <a:rPr lang="en-US" b="0" baseline="-25000" dirty="0">
                <a:solidFill>
                  <a:srgbClr val="FF3300"/>
                </a:solidFill>
              </a:rPr>
              <a:t> </a:t>
            </a:r>
            <a:r>
              <a:rPr lang="en-US" b="0" dirty="0">
                <a:solidFill>
                  <a:srgbClr val="FF3300"/>
                </a:solidFill>
              </a:rPr>
              <a:t>1.52 C       3.431 s  = </a:t>
            </a:r>
          </a:p>
        </p:txBody>
      </p:sp>
      <p:grpSp>
        <p:nvGrpSpPr>
          <p:cNvPr id="11272" name="Group 1015"/>
          <p:cNvGrpSpPr>
            <a:grpSpLocks/>
          </p:cNvGrpSpPr>
          <p:nvPr/>
        </p:nvGrpSpPr>
        <p:grpSpPr bwMode="auto">
          <a:xfrm>
            <a:off x="4114800" y="3303588"/>
            <a:ext cx="762000" cy="990600"/>
            <a:chOff x="3024" y="2448"/>
            <a:chExt cx="480" cy="624"/>
          </a:xfrm>
        </p:grpSpPr>
        <p:sp>
          <p:nvSpPr>
            <p:cNvPr id="11287" name="Rectangle 1012"/>
            <p:cNvSpPr>
              <a:spLocks noChangeArrowheads="1"/>
            </p:cNvSpPr>
            <p:nvPr/>
          </p:nvSpPr>
          <p:spPr bwMode="auto">
            <a:xfrm>
              <a:off x="3024" y="244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</a:rPr>
                <a:t>.</a:t>
              </a:r>
            </a:p>
          </p:txBody>
        </p:sp>
        <p:sp>
          <p:nvSpPr>
            <p:cNvPr id="11288" name="Rectangle 1013"/>
            <p:cNvSpPr>
              <a:spLocks noChangeArrowheads="1"/>
            </p:cNvSpPr>
            <p:nvPr/>
          </p:nvSpPr>
          <p:spPr bwMode="auto">
            <a:xfrm>
              <a:off x="3024" y="2592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</a:rPr>
                <a:t>.</a:t>
              </a:r>
            </a:p>
          </p:txBody>
        </p:sp>
        <p:sp>
          <p:nvSpPr>
            <p:cNvPr id="11289" name="Line 1014"/>
            <p:cNvSpPr>
              <a:spLocks noChangeShapeType="1"/>
            </p:cNvSpPr>
            <p:nvPr/>
          </p:nvSpPr>
          <p:spPr bwMode="auto">
            <a:xfrm>
              <a:off x="3168" y="2784"/>
              <a:ext cx="192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11273" name="Group 1016"/>
          <p:cNvGrpSpPr>
            <a:grpSpLocks/>
          </p:cNvGrpSpPr>
          <p:nvPr/>
        </p:nvGrpSpPr>
        <p:grpSpPr bwMode="auto">
          <a:xfrm>
            <a:off x="3657600" y="2541588"/>
            <a:ext cx="762000" cy="990600"/>
            <a:chOff x="3024" y="2448"/>
            <a:chExt cx="480" cy="624"/>
          </a:xfrm>
        </p:grpSpPr>
        <p:sp>
          <p:nvSpPr>
            <p:cNvPr id="11284" name="Rectangle 1017"/>
            <p:cNvSpPr>
              <a:spLocks noChangeArrowheads="1"/>
            </p:cNvSpPr>
            <p:nvPr/>
          </p:nvSpPr>
          <p:spPr bwMode="auto">
            <a:xfrm>
              <a:off x="3024" y="244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</a:rPr>
                <a:t>.</a:t>
              </a:r>
            </a:p>
          </p:txBody>
        </p:sp>
        <p:sp>
          <p:nvSpPr>
            <p:cNvPr id="11285" name="Rectangle 1018"/>
            <p:cNvSpPr>
              <a:spLocks noChangeArrowheads="1"/>
            </p:cNvSpPr>
            <p:nvPr/>
          </p:nvSpPr>
          <p:spPr bwMode="auto">
            <a:xfrm>
              <a:off x="3024" y="2592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</a:rPr>
                <a:t>.</a:t>
              </a:r>
            </a:p>
          </p:txBody>
        </p:sp>
        <p:sp>
          <p:nvSpPr>
            <p:cNvPr id="11286" name="Line 1019"/>
            <p:cNvSpPr>
              <a:spLocks noChangeShapeType="1"/>
            </p:cNvSpPr>
            <p:nvPr/>
          </p:nvSpPr>
          <p:spPr bwMode="auto">
            <a:xfrm>
              <a:off x="3168" y="2784"/>
              <a:ext cx="192" cy="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05469" name="Rectangle 1021"/>
          <p:cNvSpPr>
            <a:spLocks noChangeArrowheads="1"/>
          </p:cNvSpPr>
          <p:nvPr/>
        </p:nvSpPr>
        <p:spPr bwMode="auto">
          <a:xfrm>
            <a:off x="6172200" y="2846388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000000"/>
                </a:solidFill>
              </a:rPr>
              <a:t>0.443 C/s</a:t>
            </a:r>
          </a:p>
        </p:txBody>
      </p:sp>
      <p:sp>
        <p:nvSpPr>
          <p:cNvPr id="105470" name="Rectangle 1022"/>
          <p:cNvSpPr>
            <a:spLocks noChangeArrowheads="1"/>
          </p:cNvSpPr>
          <p:nvPr/>
        </p:nvSpPr>
        <p:spPr bwMode="auto">
          <a:xfrm>
            <a:off x="6172200" y="3608388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000000"/>
                </a:solidFill>
              </a:rPr>
              <a:t>0.031 N</a:t>
            </a:r>
            <a:r>
              <a:rPr lang="en-US" b="0" baseline="30000">
                <a:solidFill>
                  <a:srgbClr val="000000"/>
                </a:solidFill>
              </a:rPr>
              <a:t>.</a:t>
            </a:r>
            <a:r>
              <a:rPr lang="en-US" b="0">
                <a:solidFill>
                  <a:srgbClr val="000000"/>
                </a:solidFill>
              </a:rPr>
              <a:t>m/s</a:t>
            </a:r>
          </a:p>
        </p:txBody>
      </p:sp>
      <p:sp>
        <p:nvSpPr>
          <p:cNvPr id="105475" name="Line 1027"/>
          <p:cNvSpPr>
            <a:spLocks noChangeShapeType="1"/>
          </p:cNvSpPr>
          <p:nvPr/>
        </p:nvSpPr>
        <p:spPr bwMode="auto">
          <a:xfrm>
            <a:off x="3602038" y="2530475"/>
            <a:ext cx="1096086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77813" y="4156075"/>
            <a:ext cx="8783637" cy="2632075"/>
            <a:chOff x="277091" y="4156364"/>
            <a:chExt cx="8783779" cy="2632361"/>
          </a:xfrm>
        </p:grpSpPr>
        <p:pic>
          <p:nvPicPr>
            <p:cNvPr id="11278" name="Picture 2" descr="http://crenk.com/wp-content/uploads/2009/08/USMC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7091" y="4156364"/>
              <a:ext cx="1673226" cy="161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9" name="Picture 4" descr="http://t2.gstatic.com/images?q=tbn:ANd9GcTOtkaiQ_5i9UcDtxZRgjYYAtG-iC-BHmzsiQ3B67xZRKllD2JLkA&amp;t=1"/>
            <p:cNvPicPr>
              <a:picLocks noChangeAspect="1" noChangeArrowheads="1"/>
            </p:cNvPicPr>
            <p:nvPr/>
          </p:nvPicPr>
          <p:blipFill>
            <a:blip r:embed="rId3" cstate="print"/>
            <a:srcRect r="5621"/>
            <a:stretch>
              <a:fillRect/>
            </a:stretch>
          </p:blipFill>
          <p:spPr bwMode="auto">
            <a:xfrm>
              <a:off x="6717720" y="4696701"/>
              <a:ext cx="2343150" cy="2068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80" name="Picture 10" descr="http://www.quatrophonic.com/graphics/semper%20fi.jpg"/>
            <p:cNvPicPr>
              <a:picLocks noChangeAspect="1" noChangeArrowheads="1"/>
            </p:cNvPicPr>
            <p:nvPr/>
          </p:nvPicPr>
          <p:blipFill>
            <a:blip r:embed="rId4" cstate="print"/>
            <a:srcRect t="19086" b="23273"/>
            <a:stretch>
              <a:fillRect/>
            </a:stretch>
          </p:blipFill>
          <p:spPr bwMode="auto">
            <a:xfrm>
              <a:off x="382140" y="5789386"/>
              <a:ext cx="2167082" cy="99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81" name="Picture 12" descr="http://celebriscoop.com/wp-content/uploads/2008/11/marines-few-pround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13321" y="4516584"/>
              <a:ext cx="4033142" cy="211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82" name="Picture 8" descr="http://work949.files.wordpress.com/2010/10/united-states-marine-corps.jpg"/>
            <p:cNvPicPr>
              <a:picLocks noChangeAspect="1" noChangeArrowheads="1"/>
            </p:cNvPicPr>
            <p:nvPr/>
          </p:nvPicPr>
          <p:blipFill>
            <a:blip r:embed="rId6" cstate="print"/>
            <a:srcRect r="4672"/>
            <a:stretch>
              <a:fillRect/>
            </a:stretch>
          </p:blipFill>
          <p:spPr bwMode="auto">
            <a:xfrm>
              <a:off x="2383001" y="4211782"/>
              <a:ext cx="1413164" cy="1500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83" name="Picture 14" descr="http://www.gsaflags.com/media/usmcflag.jpg"/>
            <p:cNvPicPr>
              <a:picLocks noChangeAspect="1" noChangeArrowheads="1"/>
            </p:cNvPicPr>
            <p:nvPr/>
          </p:nvPicPr>
          <p:blipFill>
            <a:blip r:embed="rId7" cstate="print"/>
            <a:srcRect b="18697"/>
            <a:stretch>
              <a:fillRect/>
            </a:stretch>
          </p:blipFill>
          <p:spPr bwMode="auto">
            <a:xfrm>
              <a:off x="5581014" y="4668980"/>
              <a:ext cx="1387809" cy="83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9972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0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10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0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nimBg="1"/>
      <p:bldP spid="105472" grpId="0" animBg="1"/>
      <p:bldP spid="105469" grpId="0"/>
      <p:bldP spid="105470" grpId="0"/>
      <p:bldP spid="1054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453188" y="2674938"/>
            <a:ext cx="1824037" cy="630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6453188" y="1912938"/>
            <a:ext cx="1439862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433388" y="384175"/>
            <a:ext cx="876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FF3300"/>
                </a:solidFill>
              </a:rPr>
              <a:t>2. When adding or subtracting, the answer must be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FF3300"/>
                </a:solidFill>
              </a:rPr>
              <a:t>	rounded to the place value of the least precise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FF3300"/>
                </a:solidFill>
              </a:rPr>
              <a:t>	quantity.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57188" y="2751138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FF3300"/>
                </a:solidFill>
              </a:rPr>
              <a:t>2.11 m  +  104.056 m  +  0.1205 m  = 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33388" y="1989138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 dirty="0" smtClean="0">
                <a:solidFill>
                  <a:srgbClr val="FF3300"/>
                </a:solidFill>
              </a:rPr>
              <a:t>	    </a:t>
            </a:r>
            <a:r>
              <a:rPr lang="en-US" b="0" dirty="0">
                <a:solidFill>
                  <a:srgbClr val="FF3300"/>
                </a:solidFill>
              </a:rPr>
              <a:t>		        2.53 s  +  117.4 s  = </a:t>
            </a: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6529388" y="1989138"/>
            <a:ext cx="21034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000000"/>
                </a:solidFill>
              </a:rPr>
              <a:t>119.9 s</a:t>
            </a: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6529388" y="2751138"/>
            <a:ext cx="2060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0">
                <a:solidFill>
                  <a:srgbClr val="000000"/>
                </a:solidFill>
              </a:rPr>
              <a:t>106.29 m </a:t>
            </a:r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>
            <a:off x="3237675" y="1392300"/>
            <a:ext cx="955953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5250" y="3516313"/>
            <a:ext cx="8893175" cy="3230562"/>
            <a:chOff x="94596" y="3515710"/>
            <a:chExt cx="8893234" cy="3231928"/>
          </a:xfrm>
        </p:grpSpPr>
        <p:pic>
          <p:nvPicPr>
            <p:cNvPr id="1229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9700" y="3594539"/>
              <a:ext cx="1818071" cy="121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6674" y="4973598"/>
              <a:ext cx="1694154" cy="1695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Picture 5" descr="http://www.snapdrive.net/files/522046/Monopoly/Park%20Place.Gif"/>
            <p:cNvPicPr>
              <a:picLocks noChangeAspect="1" noChangeArrowheads="1"/>
            </p:cNvPicPr>
            <p:nvPr/>
          </p:nvPicPr>
          <p:blipFill>
            <a:blip r:embed="rId4" cstate="print"/>
            <a:srcRect l="6705" t="4216" r="6618" b="7652"/>
            <a:stretch>
              <a:fillRect/>
            </a:stretch>
          </p:blipFill>
          <p:spPr bwMode="auto">
            <a:xfrm>
              <a:off x="94596" y="3515710"/>
              <a:ext cx="2822550" cy="3231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Picture 11" descr="http://www.inoutstar.com/images/Place-Your-Bets-370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58920" y="3626066"/>
              <a:ext cx="1866326" cy="1198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3" name="Picture 11" descr="http://t3.gstatic.com/images?q=tbn:ANd9GcSg1SohyQkRGaX8TNk4seqU5offrEDSIdwJJAl1Iu0TSHjb8yPt&amp;t=1"/>
            <p:cNvPicPr>
              <a:picLocks noChangeAspect="1" noChangeArrowheads="1"/>
            </p:cNvPicPr>
            <p:nvPr/>
          </p:nvPicPr>
          <p:blipFill>
            <a:blip r:embed="rId6" cstate="print"/>
            <a:srcRect b="10844"/>
            <a:stretch>
              <a:fillRect/>
            </a:stretch>
          </p:blipFill>
          <p:spPr bwMode="auto">
            <a:xfrm>
              <a:off x="6982044" y="3631378"/>
              <a:ext cx="2005786" cy="1190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4" name="Picture 13" descr="http://upload.wikimedia.org/wikipedia/commons/4/4a/Water_Tower_Place_060527.jpg"/>
            <p:cNvPicPr>
              <a:picLocks noChangeAspect="1" noChangeArrowheads="1"/>
            </p:cNvPicPr>
            <p:nvPr/>
          </p:nvPicPr>
          <p:blipFill>
            <a:blip r:embed="rId7" cstate="print"/>
            <a:srcRect l="8658"/>
            <a:stretch>
              <a:fillRect/>
            </a:stretch>
          </p:blipFill>
          <p:spPr bwMode="auto">
            <a:xfrm>
              <a:off x="7800110" y="4986685"/>
              <a:ext cx="1140850" cy="1665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5" name="Picture 15" descr="http://www.missionmindedmanagement.com/wp-content/uploads/2007/12/disneyland-sign-generator.jpg"/>
            <p:cNvPicPr>
              <a:picLocks noChangeAspect="1" noChangeArrowheads="1"/>
            </p:cNvPicPr>
            <p:nvPr/>
          </p:nvPicPr>
          <p:blipFill>
            <a:blip r:embed="rId8" cstate="print"/>
            <a:srcRect l="19341" t="4205" r="18694" b="50322"/>
            <a:stretch>
              <a:fillRect/>
            </a:stretch>
          </p:blipFill>
          <p:spPr bwMode="auto">
            <a:xfrm>
              <a:off x="4834878" y="4973782"/>
              <a:ext cx="2792225" cy="1662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566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 autoUpdateAnimBg="0"/>
      <p:bldP spid="106499" grpId="0" animBg="1" autoUpdateAnimBg="0"/>
      <p:bldP spid="106512" grpId="0" autoUpdateAnimBg="0"/>
      <p:bldP spid="106513" grpId="0" autoUpdateAnimBg="0"/>
      <p:bldP spid="1065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708</Words>
  <Application>Microsoft Office PowerPoint</Application>
  <PresentationFormat>On-screen Show (4:3)</PresentationFormat>
  <Paragraphs>211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Default Design</vt:lpstr>
      <vt:lpstr>1_Default Design</vt:lpstr>
      <vt:lpstr>2_Default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McLean County Unit 5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UNIT5</dc:creator>
  <cp:lastModifiedBy>Bergmann, John</cp:lastModifiedBy>
  <cp:revision>44</cp:revision>
  <dcterms:created xsi:type="dcterms:W3CDTF">2008-04-21T12:43:42Z</dcterms:created>
  <dcterms:modified xsi:type="dcterms:W3CDTF">2012-06-13T23:46:13Z</dcterms:modified>
</cp:coreProperties>
</file>