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65" r:id="rId3"/>
    <p:sldId id="266" r:id="rId4"/>
    <p:sldId id="264" r:id="rId5"/>
    <p:sldId id="257" r:id="rId6"/>
    <p:sldId id="274" r:id="rId7"/>
    <p:sldId id="267" r:id="rId8"/>
    <p:sldId id="268" r:id="rId9"/>
    <p:sldId id="269" r:id="rId10"/>
    <p:sldId id="270" r:id="rId11"/>
    <p:sldId id="271" r:id="rId12"/>
    <p:sldId id="278" r:id="rId13"/>
    <p:sldId id="273" r:id="rId14"/>
    <p:sldId id="275" r:id="rId15"/>
    <p:sldId id="276" r:id="rId16"/>
    <p:sldId id="277" r:id="rId17"/>
    <p:sldId id="260" r:id="rId18"/>
    <p:sldId id="281" r:id="rId19"/>
    <p:sldId id="280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61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303" r:id="rId36"/>
    <p:sldId id="298" r:id="rId37"/>
    <p:sldId id="296" r:id="rId38"/>
    <p:sldId id="297" r:id="rId39"/>
    <p:sldId id="308" r:id="rId40"/>
    <p:sldId id="309" r:id="rId41"/>
    <p:sldId id="310" r:id="rId42"/>
    <p:sldId id="311" r:id="rId43"/>
    <p:sldId id="312" r:id="rId44"/>
    <p:sldId id="299" r:id="rId45"/>
    <p:sldId id="302" r:id="rId46"/>
    <p:sldId id="30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3T16:25:36.355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628360D1-A230-4236-AC05-371EEC8766D7}" emma:medium="tactile" emma:mode="ink">
          <msink:context xmlns:msink="http://schemas.microsoft.com/ink/2010/main" type="writingRegion" rotatedBoundingBox="36881,2903 36923,2903 36923,2931 36881,2931"/>
        </emma:interpretation>
      </emma:emma>
    </inkml:annotationXML>
    <inkml:traceGroup>
      <inkml:annotationXML>
        <emma:emma xmlns:emma="http://www.w3.org/2003/04/emma" version="1.0">
          <emma:interpretation id="{4310968C-7B39-4CBF-9844-C2E64EFA1796}" emma:medium="tactile" emma:mode="ink">
            <msink:context xmlns:msink="http://schemas.microsoft.com/ink/2010/main" type="paragraph" rotatedBoundingBox="36881,2903 36923,2903 36923,2931 36881,2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E952D6-0206-40BC-9805-2A337177933F}" emma:medium="tactile" emma:mode="ink">
              <msink:context xmlns:msink="http://schemas.microsoft.com/ink/2010/main" type="line" rotatedBoundingBox="36881,2903 36923,2903 36923,2931 36881,2931"/>
            </emma:interpretation>
          </emma:emma>
        </inkml:annotationXML>
        <inkml:traceGroup>
          <inkml:annotationXML>
            <emma:emma xmlns:emma="http://www.w3.org/2003/04/emma" version="1.0">
              <emma:interpretation id="{86A7F804-2915-4BE7-80EE-E1396F7A4E49}" emma:medium="tactile" emma:mode="ink">
                <msink:context xmlns:msink="http://schemas.microsoft.com/ink/2010/main" type="inkWord" rotatedBoundingBox="36881,2903 36923,2903 36923,2931 36881,2931"/>
              </emma:interpretation>
              <emma:one-of disjunction-type="recognition" id="oneOf0">
                <emma:interpretation id="interp0" emma:lang="pt-BR" emma:confidence="0">
                  <emma:literal>\</emma:literal>
                </emma:interpretation>
                <emma:interpretation id="interp1" emma:lang="pt-BR" emma:confidence="0">
                  <emma:literal>'</emma:literal>
                </emma:interpretation>
                <emma:interpretation id="interp2" emma:lang="pt-BR" emma:confidence="0">
                  <emma:literal>N</emma:literal>
                </emma:interpretation>
                <emma:interpretation id="interp3" emma:lang="pt-BR" emma:confidence="0">
                  <emma:literal>w</emma:literal>
                </emma:interpretation>
                <emma:interpretation id="interp4" emma:lang="pt-BR" emma:confidence="0">
                  <emma:literal>v</emma:literal>
                </emma:interpretation>
              </emma:one-of>
            </emma:emma>
          </inkml:annotationXML>
          <inkml:trace contextRef="#ctx0" brushRef="#br0">1 0 1666,'10'4'256,"-10"4"-192,6-4 993,4 1-224,-10 2-129,7-14 321,2 7-704,-18 0-193,9 0-288,0 0-449,0 0-224,9 7-1953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52B5C-0220-496B-8D19-F434BA0E2F7D}" type="datetimeFigureOut">
              <a:rPr lang="pt-BR" smtClean="0"/>
              <a:t>24/09/2016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A35B4-A3C3-4E08-BAF8-5F22A469D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4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</a:t>
            </a:r>
            <a:r>
              <a:rPr lang="pt-BR" baseline="0" dirty="0"/>
              <a:t> </a:t>
            </a:r>
            <a:r>
              <a:rPr lang="pt-BR" baseline="0" dirty="0" err="1"/>
              <a:t>return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A35B4-A3C3-4E08-BAF8-5F22A469DC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Transparência </a:t>
            </a:r>
            <a:r>
              <a:rPr lang="pt-BR" dirty="0" err="1"/>
              <a:t>referêncial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A35B4-A3C3-4E08-BAF8-5F22A469DC6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3108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22544"/>
            <a:ext cx="10571998" cy="97045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791731"/>
            <a:ext cx="10554574" cy="40670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gwin.com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dkma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Funcional com </a:t>
            </a:r>
            <a:r>
              <a:rPr lang="pt-BR" dirty="0" err="1"/>
              <a:t>Groovy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13277366" y="1045183"/>
              <a:ext cx="15840" cy="1008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74419" y="1042402"/>
                <a:ext cx="23576" cy="16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15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1" y="2048168"/>
            <a:ext cx="60864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2148208" y="2474441"/>
            <a:ext cx="7895582" cy="3181350"/>
            <a:chOff x="1458225" y="2190235"/>
            <a:chExt cx="7895582" cy="318135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232" y="2190235"/>
              <a:ext cx="3838575" cy="318135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8225" y="2190235"/>
              <a:ext cx="3838575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08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72" y="2863786"/>
            <a:ext cx="1062681" cy="8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– Elvis </a:t>
            </a:r>
            <a:r>
              <a:rPr lang="pt-BR" dirty="0" err="1"/>
              <a:t>operator</a:t>
            </a:r>
            <a:r>
              <a:rPr lang="pt-BR" dirty="0"/>
              <a:t> ?: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9" y="3197182"/>
            <a:ext cx="6477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– Spread </a:t>
            </a:r>
            <a:r>
              <a:rPr lang="pt-BR" dirty="0" err="1"/>
              <a:t>operator</a:t>
            </a:r>
            <a:r>
              <a:rPr lang="pt-BR" dirty="0"/>
              <a:t> *.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4" y="3420118"/>
            <a:ext cx="8058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– Safe </a:t>
            </a:r>
            <a:r>
              <a:rPr lang="pt-BR" dirty="0" err="1"/>
              <a:t>navigation</a:t>
            </a:r>
            <a:r>
              <a:rPr lang="pt-BR" dirty="0"/>
              <a:t> </a:t>
            </a:r>
            <a:r>
              <a:rPr lang="pt-BR" dirty="0" err="1"/>
              <a:t>operator</a:t>
            </a:r>
            <a:r>
              <a:rPr lang="pt-BR" dirty="0"/>
              <a:t> ?.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1" y="2702783"/>
            <a:ext cx="7648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6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72" y="2863786"/>
            <a:ext cx="1062681" cy="8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73" y="2263603"/>
            <a:ext cx="5800725" cy="15906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52" y="2263603"/>
            <a:ext cx="4324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791731"/>
            <a:ext cx="10554574" cy="4658496"/>
          </a:xfrm>
        </p:spPr>
        <p:txBody>
          <a:bodyPr>
            <a:normAutofit/>
          </a:bodyPr>
          <a:lstStyle/>
          <a:p>
            <a:r>
              <a:rPr lang="pt-BR" sz="2400" dirty="0"/>
              <a:t>Ponto e vírgula</a:t>
            </a:r>
          </a:p>
          <a:p>
            <a:pPr lvl="1"/>
            <a:r>
              <a:rPr lang="pt-BR" sz="2000" dirty="0"/>
              <a:t>Uso opcional. Porém, as vezes é necessário para evitar ambiguidade.</a:t>
            </a:r>
          </a:p>
          <a:p>
            <a:pPr lvl="1"/>
            <a:endParaRPr lang="pt-BR" sz="2000" dirty="0"/>
          </a:p>
          <a:p>
            <a:r>
              <a:rPr lang="pt-BR" sz="2400" dirty="0"/>
              <a:t>Comparando objetos – </a:t>
            </a:r>
            <a:r>
              <a:rPr lang="pt-BR" sz="2400" dirty="0" err="1"/>
              <a:t>equals</a:t>
            </a:r>
            <a:r>
              <a:rPr lang="pt-BR" sz="2400" dirty="0"/>
              <a:t> (==)</a:t>
            </a:r>
          </a:p>
          <a:p>
            <a:pPr lvl="1"/>
            <a:r>
              <a:rPr lang="pt-BR" sz="2000" dirty="0"/>
              <a:t>Em Java, a comparação de objetos (como </a:t>
            </a:r>
            <a:r>
              <a:rPr lang="pt-BR" sz="2000" dirty="0" err="1"/>
              <a:t>strings</a:t>
            </a:r>
            <a:r>
              <a:rPr lang="pt-BR" sz="2000" dirty="0"/>
              <a:t>) deve ser feito sempre através de uma chamada ao método </a:t>
            </a:r>
            <a:r>
              <a:rPr lang="pt-BR" sz="2000" dirty="0" err="1"/>
              <a:t>equals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Em </a:t>
            </a:r>
            <a:r>
              <a:rPr lang="pt-BR" sz="2000" dirty="0" err="1"/>
              <a:t>Groovy</a:t>
            </a:r>
            <a:r>
              <a:rPr lang="pt-BR" sz="2000" dirty="0"/>
              <a:t>, o comparador ==  chama automaticamente o método </a:t>
            </a:r>
            <a:r>
              <a:rPr lang="pt-BR" sz="2000" dirty="0" err="1"/>
              <a:t>equals</a:t>
            </a:r>
            <a:endParaRPr lang="pt-BR" sz="2000" dirty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37" y="4857488"/>
            <a:ext cx="3981450" cy="2952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37" y="5703863"/>
            <a:ext cx="3505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Closures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Funções de primeira classe</a:t>
            </a:r>
          </a:p>
          <a:p>
            <a:pPr lvl="1"/>
            <a:r>
              <a:rPr lang="pt-BR" sz="2400" dirty="0"/>
              <a:t>Podem ser tratadas como valores</a:t>
            </a:r>
          </a:p>
          <a:p>
            <a:pPr lvl="1"/>
            <a:r>
              <a:rPr lang="pt-BR" sz="2400" dirty="0"/>
              <a:t>Variável, parâmetro, retorno</a:t>
            </a:r>
          </a:p>
          <a:p>
            <a:pPr lvl="1"/>
            <a:endParaRPr lang="pt-BR" sz="2400" dirty="0"/>
          </a:p>
          <a:p>
            <a:r>
              <a:rPr lang="pt-BR" sz="2800" dirty="0"/>
              <a:t>Funções de ordem superior</a:t>
            </a:r>
          </a:p>
          <a:p>
            <a:pPr lvl="1"/>
            <a:r>
              <a:rPr lang="pt-BR" sz="2400" dirty="0"/>
              <a:t>Quando uma função pode retornar outra função</a:t>
            </a:r>
          </a:p>
        </p:txBody>
      </p:sp>
    </p:spTree>
    <p:extLst>
      <p:ext uri="{BB962C8B-B14F-4D97-AF65-F5344CB8AC3E}">
        <p14:creationId xmlns:p14="http://schemas.microsoft.com/office/powerpoint/2010/main" val="203641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424" y="2088293"/>
            <a:ext cx="10554574" cy="4067068"/>
          </a:xfrm>
        </p:spPr>
        <p:txBody>
          <a:bodyPr>
            <a:normAutofit/>
          </a:bodyPr>
          <a:lstStyle/>
          <a:p>
            <a:r>
              <a:rPr lang="pt-BR" sz="2400" dirty="0"/>
              <a:t>Parte I – A Linguagem </a:t>
            </a:r>
            <a:r>
              <a:rPr lang="pt-BR" sz="2400" dirty="0" err="1"/>
              <a:t>Groovy</a:t>
            </a:r>
            <a:endParaRPr lang="pt-BR" sz="2400" dirty="0"/>
          </a:p>
          <a:p>
            <a:pPr lvl="1"/>
            <a:r>
              <a:rPr lang="pt-BR" sz="2000" dirty="0"/>
              <a:t>Bases da linguagem</a:t>
            </a:r>
          </a:p>
          <a:p>
            <a:pPr lvl="1"/>
            <a:r>
              <a:rPr lang="pt-BR" sz="2000" dirty="0"/>
              <a:t>Instalação</a:t>
            </a:r>
          </a:p>
          <a:p>
            <a:pPr lvl="1"/>
            <a:r>
              <a:rPr lang="pt-BR" sz="2000" dirty="0"/>
              <a:t>Classes</a:t>
            </a:r>
          </a:p>
          <a:p>
            <a:pPr lvl="1"/>
            <a:r>
              <a:rPr lang="pt-BR" sz="2000" dirty="0"/>
              <a:t>Operadores</a:t>
            </a:r>
          </a:p>
          <a:p>
            <a:pPr lvl="1"/>
            <a:r>
              <a:rPr lang="pt-BR" sz="2000" dirty="0" err="1"/>
              <a:t>Closure</a:t>
            </a:r>
            <a:endParaRPr lang="pt-BR" sz="2000" dirty="0"/>
          </a:p>
          <a:p>
            <a:pPr lvl="1"/>
            <a:r>
              <a:rPr lang="pt-BR" sz="2000" dirty="0" err="1"/>
              <a:t>Groovy</a:t>
            </a:r>
            <a:r>
              <a:rPr lang="pt-BR" sz="2000" dirty="0"/>
              <a:t> JDK </a:t>
            </a:r>
            <a:r>
              <a:rPr lang="pt-BR" sz="2000" dirty="0" err="1"/>
              <a:t>enhancements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421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Closures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1" y="2523868"/>
            <a:ext cx="83724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Closures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791731"/>
            <a:ext cx="4890110" cy="4067068"/>
          </a:xfrm>
        </p:spPr>
        <p:txBody>
          <a:bodyPr>
            <a:normAutofit/>
          </a:bodyPr>
          <a:lstStyle/>
          <a:p>
            <a:r>
              <a:rPr lang="pt-BR" sz="2400" dirty="0"/>
              <a:t>O que define uma </a:t>
            </a:r>
            <a:r>
              <a:rPr lang="pt-BR" sz="2400" dirty="0" err="1"/>
              <a:t>closure</a:t>
            </a:r>
            <a:r>
              <a:rPr lang="pt-BR" sz="2400" dirty="0"/>
              <a:t> é a capacidade de utilizar variáveis do escopo onde foi definida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22" y="3175557"/>
            <a:ext cx="4867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8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Métodos em </a:t>
            </a:r>
            <a:r>
              <a:rPr lang="pt-BR" dirty="0" err="1"/>
              <a:t>Closures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20" y="2519090"/>
            <a:ext cx="3895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4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Closure</a:t>
            </a:r>
            <a:r>
              <a:rPr lang="pt-BR" dirty="0"/>
              <a:t> como parâmetro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35" y="2891382"/>
            <a:ext cx="4352925" cy="24860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73" y="2881856"/>
            <a:ext cx="4095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7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de </a:t>
            </a:r>
            <a:r>
              <a:rPr lang="pt-BR" dirty="0" err="1"/>
              <a:t>Closures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2928529"/>
            <a:ext cx="6067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Currying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791731"/>
            <a:ext cx="5477585" cy="4067068"/>
          </a:xfrm>
        </p:spPr>
        <p:txBody>
          <a:bodyPr>
            <a:normAutofit/>
          </a:bodyPr>
          <a:lstStyle/>
          <a:p>
            <a:r>
              <a:rPr lang="pt-BR" sz="2400" dirty="0"/>
              <a:t>Recebe uma função com um número determinado de parâmetros e a retorna  com um ou mais parâmetros fixados, criando uma nova função.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73" y="2958490"/>
            <a:ext cx="4695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Currying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57" y="2992236"/>
            <a:ext cx="4686300" cy="2266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89" y="2992236"/>
            <a:ext cx="4829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7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Groovy</a:t>
            </a:r>
            <a:r>
              <a:rPr lang="pt-BR" dirty="0"/>
              <a:t> JDK </a:t>
            </a:r>
            <a:r>
              <a:rPr lang="pt-BR" dirty="0" err="1"/>
              <a:t>enhancements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API do </a:t>
            </a:r>
            <a:r>
              <a:rPr lang="pt-BR" sz="2800" dirty="0" err="1"/>
              <a:t>Groovy</a:t>
            </a:r>
            <a:r>
              <a:rPr lang="pt-BR" sz="2800" dirty="0"/>
              <a:t> é um </a:t>
            </a:r>
            <a:r>
              <a:rPr lang="pt-BR" sz="2800" i="1" dirty="0" err="1"/>
              <a:t>superset</a:t>
            </a:r>
            <a:r>
              <a:rPr lang="pt-BR" sz="2800" i="1" dirty="0"/>
              <a:t> </a:t>
            </a:r>
            <a:r>
              <a:rPr lang="pt-BR" sz="2800" dirty="0"/>
              <a:t>da API do Java</a:t>
            </a:r>
          </a:p>
          <a:p>
            <a:pPr lvl="1"/>
            <a:r>
              <a:rPr lang="pt-BR" sz="2400" dirty="0"/>
              <a:t>É possível utilizar no </a:t>
            </a:r>
            <a:r>
              <a:rPr lang="pt-BR" sz="2400" dirty="0" err="1"/>
              <a:t>Groovy</a:t>
            </a:r>
            <a:r>
              <a:rPr lang="pt-BR" sz="2400" dirty="0"/>
              <a:t> qualquer classe da API do Java</a:t>
            </a:r>
          </a:p>
          <a:p>
            <a:pPr lvl="1"/>
            <a:r>
              <a:rPr lang="pt-BR" sz="2400" dirty="0"/>
              <a:t>As classes Java, além dos métodos originais, possuem diversas melhorias</a:t>
            </a:r>
          </a:p>
          <a:p>
            <a:pPr lvl="1"/>
            <a:endParaRPr lang="pt-BR" sz="2400" dirty="0"/>
          </a:p>
          <a:p>
            <a:r>
              <a:rPr lang="pt-BR" sz="2800" dirty="0"/>
              <a:t>http://docs.groovy-lang.org/latest/html/groovy-jdk/</a:t>
            </a:r>
          </a:p>
        </p:txBody>
      </p:sp>
    </p:spTree>
    <p:extLst>
      <p:ext uri="{BB962C8B-B14F-4D97-AF65-F5344CB8AC3E}">
        <p14:creationId xmlns:p14="http://schemas.microsoft.com/office/powerpoint/2010/main" val="377983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II</a:t>
            </a:r>
            <a:br>
              <a:rPr lang="pt-BR" dirty="0"/>
            </a:br>
            <a:r>
              <a:rPr lang="pt-BR" dirty="0"/>
              <a:t>Programação Funcional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235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“</a:t>
            </a:r>
            <a:r>
              <a:rPr lang="pt-BR" sz="3200" dirty="0" err="1"/>
              <a:t>Functional</a:t>
            </a:r>
            <a:r>
              <a:rPr lang="pt-BR" sz="3200" dirty="0"/>
              <a:t>” </a:t>
            </a:r>
            <a:r>
              <a:rPr lang="pt-BR" sz="3200" dirty="0" err="1"/>
              <a:t>is</a:t>
            </a:r>
            <a:r>
              <a:rPr lang="pt-BR" sz="3200" dirty="0"/>
              <a:t> more a </a:t>
            </a:r>
            <a:r>
              <a:rPr lang="pt-BR" sz="3200" dirty="0" err="1"/>
              <a:t>way</a:t>
            </a:r>
            <a:r>
              <a:rPr lang="pt-BR" sz="3200" dirty="0"/>
              <a:t> </a:t>
            </a:r>
            <a:r>
              <a:rPr lang="pt-BR" sz="3200" dirty="0" err="1"/>
              <a:t>of</a:t>
            </a:r>
            <a:r>
              <a:rPr lang="pt-BR" sz="3200" dirty="0"/>
              <a:t> </a:t>
            </a:r>
            <a:r>
              <a:rPr lang="pt-BR" sz="3200" dirty="0" err="1"/>
              <a:t>thinking</a:t>
            </a:r>
            <a:r>
              <a:rPr lang="pt-BR" sz="3200" dirty="0"/>
              <a:t> </a:t>
            </a:r>
            <a:r>
              <a:rPr lang="pt-BR" sz="3200" dirty="0" err="1"/>
              <a:t>than</a:t>
            </a:r>
            <a:r>
              <a:rPr lang="pt-BR" sz="3200" dirty="0"/>
              <a:t> a tool set. </a:t>
            </a:r>
          </a:p>
          <a:p>
            <a:pPr marL="0" indent="0" algn="ctr">
              <a:buNone/>
            </a:pPr>
            <a:r>
              <a:rPr lang="pt-BR" sz="2400" dirty="0" err="1"/>
              <a:t>Neal</a:t>
            </a:r>
            <a:r>
              <a:rPr lang="pt-BR" sz="2400" dirty="0"/>
              <a:t> Ford</a:t>
            </a:r>
          </a:p>
        </p:txBody>
      </p:sp>
    </p:spTree>
    <p:extLst>
      <p:ext uri="{BB962C8B-B14F-4D97-AF65-F5344CB8AC3E}">
        <p14:creationId xmlns:p14="http://schemas.microsoft.com/office/powerpoint/2010/main" val="15593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3162"/>
          </a:xfrm>
        </p:spPr>
        <p:txBody>
          <a:bodyPr>
            <a:normAutofit/>
          </a:bodyPr>
          <a:lstStyle/>
          <a:p>
            <a:r>
              <a:rPr lang="pt-BR" sz="2400" dirty="0"/>
              <a:t>Parte II – Programação Funcional</a:t>
            </a:r>
          </a:p>
          <a:p>
            <a:pPr lvl="1"/>
            <a:r>
              <a:rPr lang="pt-BR" sz="2000" dirty="0"/>
              <a:t>O que é? Por quê?</a:t>
            </a:r>
          </a:p>
          <a:p>
            <a:pPr lvl="1"/>
            <a:r>
              <a:rPr lang="pt-BR" sz="2000" dirty="0"/>
              <a:t> Imutabilidade</a:t>
            </a:r>
          </a:p>
          <a:p>
            <a:pPr lvl="1"/>
            <a:r>
              <a:rPr lang="pt-BR" sz="2000" dirty="0"/>
              <a:t>Métodos funcionais em </a:t>
            </a:r>
            <a:r>
              <a:rPr lang="pt-BR" sz="2000" dirty="0" err="1"/>
              <a:t>Groovy</a:t>
            </a:r>
            <a:endParaRPr lang="pt-BR" sz="2000" dirty="0"/>
          </a:p>
          <a:p>
            <a:pPr lvl="1"/>
            <a:r>
              <a:rPr lang="pt-BR" sz="2000" dirty="0"/>
              <a:t>Métodos </a:t>
            </a:r>
            <a:r>
              <a:rPr lang="pt-BR" sz="2000" dirty="0" err="1"/>
              <a:t>head</a:t>
            </a:r>
            <a:r>
              <a:rPr lang="pt-BR" sz="2000" dirty="0"/>
              <a:t>() e </a:t>
            </a:r>
            <a:r>
              <a:rPr lang="pt-BR" sz="2000" dirty="0" err="1"/>
              <a:t>tail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/>
              <a:t>Recursividade, TCO e trampoline()</a:t>
            </a:r>
          </a:p>
          <a:p>
            <a:pPr lvl="1"/>
            <a:r>
              <a:rPr lang="pt-BR" sz="2000" dirty="0" err="1"/>
              <a:t>memoize</a:t>
            </a:r>
            <a:r>
              <a:rPr lang="pt-BR" sz="2000" dirty="0"/>
              <a:t>()</a:t>
            </a:r>
          </a:p>
          <a:p>
            <a:pPr lvl="1"/>
            <a:r>
              <a:rPr lang="pt-BR" sz="2000" dirty="0"/>
              <a:t>E o Java 8?</a:t>
            </a:r>
          </a:p>
        </p:txBody>
      </p:sp>
    </p:spTree>
    <p:extLst>
      <p:ext uri="{BB962C8B-B14F-4D97-AF65-F5344CB8AC3E}">
        <p14:creationId xmlns:p14="http://schemas.microsoft.com/office/powerpoint/2010/main" val="408673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183617"/>
            <a:ext cx="10554574" cy="4067068"/>
          </a:xfrm>
        </p:spPr>
        <p:txBody>
          <a:bodyPr>
            <a:normAutofit/>
          </a:bodyPr>
          <a:lstStyle/>
          <a:p>
            <a:r>
              <a:rPr lang="pt-BR" sz="2400" dirty="0"/>
              <a:t>Evitar estados mutáveis</a:t>
            </a:r>
          </a:p>
          <a:p>
            <a:r>
              <a:rPr lang="pt-BR" sz="2400" dirty="0"/>
              <a:t>Livre de funções com efeitos colaterais</a:t>
            </a:r>
          </a:p>
          <a:p>
            <a:r>
              <a:rPr lang="pt-BR" sz="2400" dirty="0"/>
              <a:t>Transparência </a:t>
            </a:r>
            <a:r>
              <a:rPr lang="pt-BR" sz="2400" dirty="0" err="1"/>
              <a:t>refêncial</a:t>
            </a:r>
            <a:endParaRPr lang="pt-BR" sz="2400" dirty="0"/>
          </a:p>
          <a:p>
            <a:r>
              <a:rPr lang="pt-BR" sz="2400" dirty="0"/>
              <a:t>Funções de primeira classe</a:t>
            </a:r>
          </a:p>
          <a:p>
            <a:r>
              <a:rPr lang="pt-BR" sz="2400" dirty="0"/>
              <a:t>Funções de ordem superior</a:t>
            </a:r>
          </a:p>
          <a:p>
            <a:r>
              <a:rPr lang="pt-BR" sz="2400" dirty="0"/>
              <a:t>Lambdas e </a:t>
            </a:r>
            <a:r>
              <a:rPr lang="pt-BR" sz="2400" dirty="0" err="1"/>
              <a:t>Closures</a:t>
            </a:r>
            <a:endParaRPr lang="pt-BR" sz="2400" dirty="0"/>
          </a:p>
          <a:p>
            <a:r>
              <a:rPr lang="pt-BR" sz="2400" dirty="0"/>
              <a:t>Resolução </a:t>
            </a:r>
            <a:r>
              <a:rPr lang="pt-BR" sz="2400" i="1" dirty="0" err="1"/>
              <a:t>Lazy</a:t>
            </a:r>
            <a:endParaRPr lang="pt-BR" sz="2400" i="1" dirty="0"/>
          </a:p>
          <a:p>
            <a:r>
              <a:rPr lang="pt-BR" sz="2400" dirty="0"/>
              <a:t>Recursão</a:t>
            </a:r>
          </a:p>
        </p:txBody>
      </p:sp>
    </p:spTree>
    <p:extLst>
      <p:ext uri="{BB962C8B-B14F-4D97-AF65-F5344CB8AC3E}">
        <p14:creationId xmlns:p14="http://schemas.microsoft.com/office/powerpoint/2010/main" val="114458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183617"/>
            <a:ext cx="10554574" cy="4067068"/>
          </a:xfrm>
        </p:spPr>
        <p:txBody>
          <a:bodyPr>
            <a:normAutofit/>
          </a:bodyPr>
          <a:lstStyle/>
          <a:p>
            <a:r>
              <a:rPr lang="pt-BR" sz="2400" dirty="0"/>
              <a:t>Thread safe por padrão</a:t>
            </a:r>
          </a:p>
          <a:p>
            <a:r>
              <a:rPr lang="pt-BR" sz="2400" dirty="0"/>
              <a:t>Facilita o paralelismo e a </a:t>
            </a:r>
            <a:r>
              <a:rPr lang="pt-BR" sz="2400" dirty="0" err="1"/>
              <a:t>clusterização</a:t>
            </a:r>
            <a:endParaRPr lang="pt-BR" sz="2400" dirty="0"/>
          </a:p>
          <a:p>
            <a:r>
              <a:rPr lang="pt-BR" sz="2400" dirty="0"/>
              <a:t>Código testável</a:t>
            </a:r>
          </a:p>
          <a:p>
            <a:r>
              <a:rPr lang="pt-BR" sz="2400" dirty="0"/>
              <a:t>Modularização e composição</a:t>
            </a:r>
          </a:p>
          <a:p>
            <a:r>
              <a:rPr lang="pt-BR" sz="2400" dirty="0"/>
              <a:t>Qualidade de código</a:t>
            </a:r>
            <a:endParaRPr lang="pt-BR" sz="2400" i="1" dirty="0"/>
          </a:p>
          <a:p>
            <a:r>
              <a:rPr lang="pt-BR" sz="2400" dirty="0"/>
              <a:t>Abstração</a:t>
            </a:r>
          </a:p>
        </p:txBody>
      </p:sp>
    </p:spTree>
    <p:extLst>
      <p:ext uri="{BB962C8B-B14F-4D97-AF65-F5344CB8AC3E}">
        <p14:creationId xmlns:p14="http://schemas.microsoft.com/office/powerpoint/2010/main" val="70630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Groovy</a:t>
            </a:r>
            <a:r>
              <a:rPr lang="pt-BR" dirty="0"/>
              <a:t> funcional?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183617"/>
            <a:ext cx="10554574" cy="4067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O </a:t>
            </a:r>
            <a:r>
              <a:rPr lang="pt-BR" sz="3600" dirty="0" err="1"/>
              <a:t>Groovy</a:t>
            </a:r>
            <a:r>
              <a:rPr lang="pt-BR" sz="3600" dirty="0"/>
              <a:t> é uma linguagem imperativa, porém podemos aplicar com ela os princípios funcionais.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3047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Imutabilidade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791731"/>
            <a:ext cx="10554574" cy="4465378"/>
          </a:xfrm>
        </p:spPr>
        <p:txBody>
          <a:bodyPr>
            <a:noAutofit/>
          </a:bodyPr>
          <a:lstStyle/>
          <a:p>
            <a:r>
              <a:rPr lang="pt-BR" sz="2800" dirty="0"/>
              <a:t>Simples</a:t>
            </a:r>
          </a:p>
          <a:p>
            <a:pPr lvl="1"/>
            <a:r>
              <a:rPr lang="pt-BR" sz="2400" dirty="0"/>
              <a:t>Objetos imutáveis podem estar exatamente um estado: o estado no qual foi criado.</a:t>
            </a:r>
          </a:p>
          <a:p>
            <a:r>
              <a:rPr lang="pt-BR" sz="2800" dirty="0"/>
              <a:t>Sempre consistente</a:t>
            </a:r>
          </a:p>
          <a:p>
            <a:pPr lvl="1"/>
            <a:r>
              <a:rPr lang="pt-BR" sz="2400" dirty="0"/>
              <a:t>Menos propenso a erros e mais seguro</a:t>
            </a:r>
          </a:p>
          <a:p>
            <a:r>
              <a:rPr lang="pt-BR" sz="2800" dirty="0"/>
              <a:t>Objetos imutáveis podem ser compartilhados livremente</a:t>
            </a:r>
          </a:p>
          <a:p>
            <a:pPr lvl="1"/>
            <a:r>
              <a:rPr lang="pt-BR" sz="2400" dirty="0"/>
              <a:t>Liberdade para </a:t>
            </a:r>
            <a:r>
              <a:rPr lang="pt-BR" sz="2400" i="1" dirty="0"/>
              <a:t>cache</a:t>
            </a:r>
          </a:p>
          <a:p>
            <a:r>
              <a:rPr lang="pt-BR" sz="2800" dirty="0"/>
              <a:t>Automaticamente thread-safe</a:t>
            </a:r>
          </a:p>
        </p:txBody>
      </p:sp>
    </p:spTree>
    <p:extLst>
      <p:ext uri="{BB962C8B-B14F-4D97-AF65-F5344CB8AC3E}">
        <p14:creationId xmlns:p14="http://schemas.microsoft.com/office/powerpoint/2010/main" val="713470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continuar...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791731"/>
            <a:ext cx="10554574" cy="4844200"/>
          </a:xfrm>
        </p:spPr>
        <p:txBody>
          <a:bodyPr>
            <a:normAutofit/>
          </a:bodyPr>
          <a:lstStyle/>
          <a:p>
            <a:r>
              <a:rPr lang="pt-BR" sz="2400" dirty="0"/>
              <a:t>Data uma lista como parâmetro, programar funções que:</a:t>
            </a:r>
          </a:p>
          <a:p>
            <a:pPr lvl="1"/>
            <a:r>
              <a:rPr lang="pt-BR" sz="2400" dirty="0"/>
              <a:t>filtre a lista e retorne os elementos maior do que 10</a:t>
            </a:r>
          </a:p>
          <a:p>
            <a:pPr lvl="1"/>
            <a:r>
              <a:rPr lang="pt-BR" sz="2400" dirty="0"/>
              <a:t>retorne outra lista com os valores multiplicados por 2</a:t>
            </a:r>
          </a:p>
          <a:p>
            <a:pPr lvl="1"/>
            <a:r>
              <a:rPr lang="pt-BR" sz="2400" dirty="0"/>
              <a:t>some todos os valores da lista</a:t>
            </a:r>
          </a:p>
        </p:txBody>
      </p:sp>
    </p:spTree>
    <p:extLst>
      <p:ext uri="{BB962C8B-B14F-4D97-AF65-F5344CB8AC3E}">
        <p14:creationId xmlns:p14="http://schemas.microsoft.com/office/powerpoint/2010/main" val="251741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Filtrar – Recursividade, </a:t>
            </a:r>
            <a:r>
              <a:rPr lang="pt-BR" i="1" dirty="0" err="1"/>
              <a:t>head</a:t>
            </a:r>
            <a:r>
              <a:rPr lang="pt-BR" i="1" dirty="0"/>
              <a:t>()</a:t>
            </a:r>
            <a:r>
              <a:rPr lang="pt-BR" dirty="0"/>
              <a:t> e </a:t>
            </a:r>
            <a:r>
              <a:rPr lang="pt-BR" i="1" dirty="0" err="1"/>
              <a:t>tail</a:t>
            </a:r>
            <a:r>
              <a:rPr lang="pt-BR" i="1" dirty="0"/>
              <a:t>()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74" y="2901178"/>
            <a:ext cx="3609975" cy="22574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18" y="2901178"/>
            <a:ext cx="5638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1791731"/>
            <a:ext cx="10554574" cy="4844200"/>
          </a:xfrm>
        </p:spPr>
        <p:txBody>
          <a:bodyPr>
            <a:normAutofit/>
          </a:bodyPr>
          <a:lstStyle/>
          <a:p>
            <a:r>
              <a:rPr lang="pt-BR" sz="2400" dirty="0"/>
              <a:t>Os métodos </a:t>
            </a:r>
            <a:r>
              <a:rPr lang="pt-BR" sz="2400" dirty="0" err="1"/>
              <a:t>functionais</a:t>
            </a:r>
            <a:r>
              <a:rPr lang="pt-BR" sz="2400" dirty="0"/>
              <a:t> de coleções</a:t>
            </a:r>
          </a:p>
          <a:p>
            <a:pPr lvl="1"/>
            <a:r>
              <a:rPr lang="pt-BR" sz="2000" dirty="0" err="1"/>
              <a:t>findAll</a:t>
            </a:r>
            <a:r>
              <a:rPr lang="pt-BR" sz="2000" dirty="0"/>
              <a:t> (</a:t>
            </a:r>
            <a:r>
              <a:rPr lang="pt-BR" sz="2000" dirty="0" err="1"/>
              <a:t>filter</a:t>
            </a:r>
            <a:r>
              <a:rPr lang="pt-BR" sz="2000" dirty="0"/>
              <a:t>)</a:t>
            </a:r>
          </a:p>
          <a:p>
            <a:pPr lvl="1"/>
            <a:r>
              <a:rPr lang="pt-BR" sz="2000" dirty="0" err="1"/>
              <a:t>collect</a:t>
            </a:r>
            <a:r>
              <a:rPr lang="pt-BR" sz="2000" dirty="0"/>
              <a:t> (</a:t>
            </a:r>
            <a:r>
              <a:rPr lang="pt-BR" sz="2000" dirty="0" err="1"/>
              <a:t>map</a:t>
            </a:r>
            <a:r>
              <a:rPr lang="pt-BR" sz="2000" dirty="0"/>
              <a:t>)</a:t>
            </a:r>
          </a:p>
          <a:p>
            <a:pPr lvl="1"/>
            <a:r>
              <a:rPr lang="pt-BR" sz="2000" dirty="0" err="1"/>
              <a:t>inject</a:t>
            </a:r>
            <a:r>
              <a:rPr lang="pt-BR" sz="2000" dirty="0"/>
              <a:t> (</a:t>
            </a:r>
            <a:r>
              <a:rPr lang="pt-BR" sz="2000" dirty="0" err="1"/>
              <a:t>fold</a:t>
            </a:r>
            <a:r>
              <a:rPr lang="pt-BR" sz="2000" dirty="0"/>
              <a:t>)</a:t>
            </a:r>
          </a:p>
          <a:p>
            <a:pPr lvl="1"/>
            <a:r>
              <a:rPr lang="pt-BR" sz="2000" dirty="0" err="1"/>
              <a:t>any</a:t>
            </a:r>
            <a:endParaRPr lang="pt-BR" sz="2000" dirty="0"/>
          </a:p>
          <a:p>
            <a:pPr lvl="1"/>
            <a:r>
              <a:rPr lang="pt-BR" sz="2000" dirty="0" err="1"/>
              <a:t>every</a:t>
            </a:r>
            <a:endParaRPr lang="pt-BR" sz="2000" dirty="0"/>
          </a:p>
          <a:p>
            <a:pPr lvl="1"/>
            <a:r>
              <a:rPr lang="pt-BR" sz="2000" dirty="0" err="1"/>
              <a:t>sort</a:t>
            </a:r>
            <a:endParaRPr lang="pt-BR" sz="2000" dirty="0"/>
          </a:p>
          <a:p>
            <a:pPr lvl="1"/>
            <a:r>
              <a:rPr lang="pt-BR" sz="2000" dirty="0"/>
              <a:t>min</a:t>
            </a:r>
          </a:p>
          <a:p>
            <a:pPr lvl="1"/>
            <a:r>
              <a:rPr lang="pt-BR" sz="2000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762140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Funcionais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2771094"/>
            <a:ext cx="64198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32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72" y="2863786"/>
            <a:ext cx="1062681" cy="8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2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TCO – </a:t>
            </a:r>
            <a:r>
              <a:rPr lang="pt-BR" dirty="0" err="1"/>
              <a:t>Tail</a:t>
            </a:r>
            <a:r>
              <a:rPr lang="pt-BR" dirty="0"/>
              <a:t>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1" y="2932067"/>
            <a:ext cx="6619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I</a:t>
            </a:r>
            <a:br>
              <a:rPr lang="pt-BR" dirty="0"/>
            </a:br>
            <a:r>
              <a:rPr lang="pt-BR" dirty="0"/>
              <a:t>A Linguagem </a:t>
            </a:r>
            <a:r>
              <a:rPr lang="pt-BR" dirty="0" err="1"/>
              <a:t>Groovy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3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Imperativo x Declarativo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183617"/>
            <a:ext cx="10554574" cy="4067068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Imperativo: </a:t>
            </a:r>
            <a:r>
              <a:rPr lang="pt-BR" sz="3600" b="1" i="1" dirty="0"/>
              <a:t>como</a:t>
            </a:r>
            <a:r>
              <a:rPr lang="pt-BR" sz="3600" dirty="0"/>
              <a:t> atingir o objetivo</a:t>
            </a:r>
          </a:p>
          <a:p>
            <a:pPr lvl="1"/>
            <a:r>
              <a:rPr lang="pt-BR" sz="3200" dirty="0"/>
              <a:t>Nas linguagens imperativas, precisamos criar variáveis de controle, repetições com contadores etc..., para fazer uma determinada tarefa</a:t>
            </a:r>
          </a:p>
          <a:p>
            <a:r>
              <a:rPr lang="pt-BR" sz="3600" dirty="0"/>
              <a:t>Declarativo: </a:t>
            </a:r>
            <a:r>
              <a:rPr lang="pt-BR" sz="3600" b="1" i="1" dirty="0"/>
              <a:t>o que</a:t>
            </a:r>
            <a:r>
              <a:rPr lang="pt-BR" sz="3600" dirty="0"/>
              <a:t> queremos atingir</a:t>
            </a:r>
          </a:p>
          <a:p>
            <a:pPr lvl="1"/>
            <a:r>
              <a:rPr lang="pt-BR" sz="3200" dirty="0"/>
              <a:t>Nas linguagens declarativas, os comandos descrevem a tarefa que queremos fazer</a:t>
            </a:r>
          </a:p>
        </p:txBody>
      </p:sp>
    </p:spTree>
    <p:extLst>
      <p:ext uri="{BB962C8B-B14F-4D97-AF65-F5344CB8AC3E}">
        <p14:creationId xmlns:p14="http://schemas.microsoft.com/office/powerpoint/2010/main" val="1604637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r>
              <a:rPr lang="pt-BR" dirty="0"/>
              <a:t> – Imperativo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1815873"/>
            <a:ext cx="60198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0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r>
              <a:rPr lang="pt-BR" dirty="0"/>
              <a:t> – Declarativo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2570797"/>
            <a:ext cx="59817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6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TCO – @</a:t>
            </a:r>
            <a:r>
              <a:rPr lang="pt-BR" dirty="0" err="1"/>
              <a:t>TailRecursive</a:t>
            </a:r>
            <a:endParaRPr lang="pt-BR" dirty="0"/>
          </a:p>
        </p:txBody>
      </p:sp>
      <p:grpSp>
        <p:nvGrpSpPr>
          <p:cNvPr id="7" name="Agrupar 6"/>
          <p:cNvGrpSpPr/>
          <p:nvPr/>
        </p:nvGrpSpPr>
        <p:grpSpPr>
          <a:xfrm>
            <a:off x="632800" y="2460578"/>
            <a:ext cx="10926398" cy="3190875"/>
            <a:chOff x="599698" y="2251573"/>
            <a:chExt cx="10926398" cy="319087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0171" y="2251573"/>
              <a:ext cx="5495925" cy="319087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98" y="2251573"/>
              <a:ext cx="52863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290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</a:t>
            </a:r>
            <a:r>
              <a:rPr lang="pt-BR" i="1" dirty="0" err="1"/>
              <a:t>Lazy</a:t>
            </a: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6" y="2976699"/>
            <a:ext cx="4276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5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Memoization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083515"/>
            <a:ext cx="5162550" cy="1762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198" y="3083515"/>
            <a:ext cx="5257800" cy="17335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124198" y="2395248"/>
            <a:ext cx="3839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Transparência referencial</a:t>
            </a:r>
          </a:p>
        </p:txBody>
      </p:sp>
    </p:spTree>
    <p:extLst>
      <p:ext uri="{BB962C8B-B14F-4D97-AF65-F5344CB8AC3E}">
        <p14:creationId xmlns:p14="http://schemas.microsoft.com/office/powerpoint/2010/main" val="26023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8?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58" y="3738997"/>
            <a:ext cx="1062681" cy="8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6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world!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3005651"/>
            <a:ext cx="6076950" cy="200025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744432" y="6296452"/>
            <a:ext cx="43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https://learnxinyminutes.com/docs/groovy/</a:t>
            </a:r>
          </a:p>
        </p:txBody>
      </p:sp>
    </p:spTree>
    <p:extLst>
      <p:ext uri="{BB962C8B-B14F-4D97-AF65-F5344CB8AC3E}">
        <p14:creationId xmlns:p14="http://schemas.microsoft.com/office/powerpoint/2010/main" val="363238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Instalar Java SDK 8 – </a:t>
            </a:r>
            <a:r>
              <a:rPr lang="pt-BR" dirty="0">
                <a:hlinkClick r:id="rId2"/>
              </a:rPr>
              <a:t>http://www.oracle.com/technetwork/java/javase/downloads/jdk8-downloads-2133151.html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Instalar o </a:t>
            </a:r>
            <a:r>
              <a:rPr lang="pt-BR" dirty="0" err="1"/>
              <a:t>Cygwin</a:t>
            </a:r>
            <a:r>
              <a:rPr lang="pt-BR" dirty="0"/>
              <a:t> (somente Windows) – </a:t>
            </a:r>
            <a:r>
              <a:rPr lang="pt-BR" dirty="0">
                <a:hlinkClick r:id="rId3"/>
              </a:rPr>
              <a:t>https://www.cygwin.com/</a:t>
            </a:r>
            <a:r>
              <a:rPr lang="pt-BR" dirty="0"/>
              <a:t> </a:t>
            </a:r>
          </a:p>
          <a:p>
            <a:pPr>
              <a:buFont typeface="+mj-lt"/>
              <a:buAutoNum type="arabicPeriod"/>
            </a:pPr>
            <a:r>
              <a:rPr lang="pt-BR" dirty="0"/>
              <a:t>Instalar SDKMAN! – </a:t>
            </a:r>
            <a:r>
              <a:rPr lang="pt-BR" dirty="0">
                <a:hlinkClick r:id="rId4"/>
              </a:rPr>
              <a:t>http://sdkman.io/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Instalar </a:t>
            </a:r>
            <a:r>
              <a:rPr lang="pt-BR" dirty="0" err="1"/>
              <a:t>Groovy</a:t>
            </a:r>
            <a:r>
              <a:rPr lang="pt-BR" dirty="0"/>
              <a:t> – $ </a:t>
            </a:r>
            <a:r>
              <a:rPr lang="pt-BR" i="1" dirty="0" err="1"/>
              <a:t>sdk</a:t>
            </a:r>
            <a:r>
              <a:rPr lang="pt-BR" i="1" dirty="0"/>
              <a:t> </a:t>
            </a:r>
            <a:r>
              <a:rPr lang="pt-BR" i="1" dirty="0" err="1"/>
              <a:t>install</a:t>
            </a:r>
            <a:r>
              <a:rPr lang="pt-BR" i="1" dirty="0"/>
              <a:t> </a:t>
            </a:r>
            <a:r>
              <a:rPr lang="pt-BR" i="1" dirty="0" err="1"/>
              <a:t>groovy</a:t>
            </a:r>
            <a:endParaRPr lang="pt-BR" i="1" dirty="0"/>
          </a:p>
          <a:p>
            <a:pPr>
              <a:buFont typeface="+mj-lt"/>
              <a:buAutoNum type="arabicPeriod"/>
            </a:pPr>
            <a:r>
              <a:rPr lang="pt-BR" dirty="0" err="1"/>
              <a:t>groovyConsole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62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2518701" y="2285695"/>
            <a:ext cx="7154595" cy="3676650"/>
            <a:chOff x="1981053" y="2227523"/>
            <a:chExt cx="7154595" cy="367665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053" y="2227523"/>
              <a:ext cx="3819525" cy="367665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4298" y="2227523"/>
              <a:ext cx="3181350" cy="222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4322"/>
            <a:ext cx="5372100" cy="3238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11" y="2344322"/>
            <a:ext cx="51911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7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170014"/>
            <a:ext cx="8648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85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TM03457503[[fn=Cotável]]</Template>
  <TotalTime>1000</TotalTime>
  <Words>591</Words>
  <Application>Microsoft Office PowerPoint</Application>
  <PresentationFormat>Widescreen</PresentationFormat>
  <Paragraphs>130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9" baseType="lpstr">
      <vt:lpstr>Calibri</vt:lpstr>
      <vt:lpstr>Wingdings 2</vt:lpstr>
      <vt:lpstr>Citável</vt:lpstr>
      <vt:lpstr>Programação Funcional com Groovy</vt:lpstr>
      <vt:lpstr>O que vamos ver?</vt:lpstr>
      <vt:lpstr>O que vamos ver?</vt:lpstr>
      <vt:lpstr>Parte I A Linguagem Groovy</vt:lpstr>
      <vt:lpstr>Hello world!</vt:lpstr>
      <vt:lpstr>Instalação</vt:lpstr>
      <vt:lpstr>Variáveis</vt:lpstr>
      <vt:lpstr>Listas</vt:lpstr>
      <vt:lpstr>Mapas</vt:lpstr>
      <vt:lpstr>Condicional</vt:lpstr>
      <vt:lpstr>Repetição</vt:lpstr>
      <vt:lpstr>Apresentação do PowerPoint</vt:lpstr>
      <vt:lpstr>Operadores – Elvis operator ?:</vt:lpstr>
      <vt:lpstr>Operadores – Spread operator *.</vt:lpstr>
      <vt:lpstr>Operadores – Safe navigation operator ?.</vt:lpstr>
      <vt:lpstr>Apresentação do PowerPoint</vt:lpstr>
      <vt:lpstr>Classes</vt:lpstr>
      <vt:lpstr>Observações</vt:lpstr>
      <vt:lpstr>Closures</vt:lpstr>
      <vt:lpstr>Closures</vt:lpstr>
      <vt:lpstr>Closures</vt:lpstr>
      <vt:lpstr>Transformando Métodos em Closures</vt:lpstr>
      <vt:lpstr>Closure como parâmetro</vt:lpstr>
      <vt:lpstr>Composição de Closures</vt:lpstr>
      <vt:lpstr>Currying</vt:lpstr>
      <vt:lpstr>Currying</vt:lpstr>
      <vt:lpstr>Groovy JDK enhancements</vt:lpstr>
      <vt:lpstr>Parte II Programação Funcional</vt:lpstr>
      <vt:lpstr>O que é?</vt:lpstr>
      <vt:lpstr>O que é?</vt:lpstr>
      <vt:lpstr>Por quê?</vt:lpstr>
      <vt:lpstr>Groovy funcional?</vt:lpstr>
      <vt:lpstr>Imutabilidade</vt:lpstr>
      <vt:lpstr>Antes de continuar...</vt:lpstr>
      <vt:lpstr>Filtrar – Recursividade, head() e tail() </vt:lpstr>
      <vt:lpstr>Métodos Funcionais</vt:lpstr>
      <vt:lpstr>Métodos Funcionais</vt:lpstr>
      <vt:lpstr>Apresentação do PowerPoint</vt:lpstr>
      <vt:lpstr>TCO – Tail Call Optimization</vt:lpstr>
      <vt:lpstr>Imperativo x Declarativo</vt:lpstr>
      <vt:lpstr>QuickSort – Imperativo</vt:lpstr>
      <vt:lpstr>QuickSort – Declarativo</vt:lpstr>
      <vt:lpstr>TCO – @TailRecursive</vt:lpstr>
      <vt:lpstr>Resolução Lazy</vt:lpstr>
      <vt:lpstr>Memoization</vt:lpstr>
      <vt:lpstr>Java 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Funcional com Groovy</dc:title>
  <dc:creator>Philippe Nizer</dc:creator>
  <cp:lastModifiedBy>Philippe Nizer</cp:lastModifiedBy>
  <cp:revision>39</cp:revision>
  <dcterms:created xsi:type="dcterms:W3CDTF">2016-09-22T23:52:53Z</dcterms:created>
  <dcterms:modified xsi:type="dcterms:W3CDTF">2016-09-24T14:30:53Z</dcterms:modified>
</cp:coreProperties>
</file>