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7" r:id="rId2"/>
    <p:sldId id="269" r:id="rId3"/>
    <p:sldId id="279" r:id="rId4"/>
    <p:sldId id="280" r:id="rId5"/>
    <p:sldId id="281" r:id="rId6"/>
    <p:sldId id="268" r:id="rId7"/>
    <p:sldId id="270" r:id="rId8"/>
    <p:sldId id="282" r:id="rId9"/>
    <p:sldId id="30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0E2D17-A93F-4F26-9B41-50C87EC55955}" type="doc">
      <dgm:prSet loTypeId="urn:microsoft.com/office/officeart/2005/8/layout/process1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B5184A0-E944-4161-AD86-94071152BB99}">
      <dgm:prSet phldrT="[텍스트]" custT="1"/>
      <dgm:spPr/>
      <dgm:t>
        <a:bodyPr/>
        <a:lstStyle/>
        <a:p>
          <a:pPr latinLnBrk="1"/>
          <a:r>
            <a:rPr lang="ru-RU" altLang="ko-KR" sz="2400" dirty="0"/>
            <a:t>Дефектный акт</a:t>
          </a:r>
          <a:endParaRPr lang="ko-KR" altLang="en-US" sz="2400" dirty="0"/>
        </a:p>
      </dgm:t>
    </dgm:pt>
    <dgm:pt modelId="{5F1CC2B8-D085-4708-A554-B8C55C000865}" type="parTrans" cxnId="{19133804-0406-43C1-8DE2-149B3F106D32}">
      <dgm:prSet/>
      <dgm:spPr/>
      <dgm:t>
        <a:bodyPr/>
        <a:lstStyle/>
        <a:p>
          <a:pPr latinLnBrk="1"/>
          <a:endParaRPr lang="ko-KR" altLang="en-US"/>
        </a:p>
      </dgm:t>
    </dgm:pt>
    <dgm:pt modelId="{FB68A536-AA9B-4913-B7C9-8CC19A3A8F00}" type="sibTrans" cxnId="{19133804-0406-43C1-8DE2-149B3F106D32}">
      <dgm:prSet/>
      <dgm:spPr/>
      <dgm:t>
        <a:bodyPr/>
        <a:lstStyle/>
        <a:p>
          <a:pPr latinLnBrk="1"/>
          <a:endParaRPr lang="ko-KR" altLang="en-US"/>
        </a:p>
      </dgm:t>
    </dgm:pt>
    <dgm:pt modelId="{0AEA28DC-6750-4C05-B6C9-0BA22D5B6D2C}">
      <dgm:prSet phldrT="[텍스트]" custT="1"/>
      <dgm:spPr/>
      <dgm:t>
        <a:bodyPr/>
        <a:lstStyle/>
        <a:p>
          <a:pPr latinLnBrk="1"/>
          <a:r>
            <a:rPr lang="ru-RU" altLang="ko-KR" sz="2800" dirty="0"/>
            <a:t>Договор</a:t>
          </a:r>
          <a:endParaRPr lang="ko-KR" altLang="en-US" sz="2800" dirty="0"/>
        </a:p>
      </dgm:t>
    </dgm:pt>
    <dgm:pt modelId="{C48B73B5-5C50-41F7-AE58-609D3706EBFB}" type="parTrans" cxnId="{7D257268-40FA-483E-8962-4087A321CECD}">
      <dgm:prSet/>
      <dgm:spPr/>
      <dgm:t>
        <a:bodyPr/>
        <a:lstStyle/>
        <a:p>
          <a:pPr latinLnBrk="1"/>
          <a:endParaRPr lang="ko-KR" altLang="en-US"/>
        </a:p>
      </dgm:t>
    </dgm:pt>
    <dgm:pt modelId="{091E6950-E2C8-4695-B4BD-4766F897A01B}" type="sibTrans" cxnId="{7D257268-40FA-483E-8962-4087A321CECD}">
      <dgm:prSet/>
      <dgm:spPr/>
      <dgm:t>
        <a:bodyPr/>
        <a:lstStyle/>
        <a:p>
          <a:pPr latinLnBrk="1"/>
          <a:endParaRPr lang="ko-KR" altLang="en-US"/>
        </a:p>
      </dgm:t>
    </dgm:pt>
    <dgm:pt modelId="{8ACF6382-5806-472D-B381-BF63AAFCBD8D}">
      <dgm:prSet phldrT="[텍스트]" custT="1"/>
      <dgm:spPr/>
      <dgm:t>
        <a:bodyPr/>
        <a:lstStyle/>
        <a:p>
          <a:pPr latinLnBrk="1"/>
          <a:r>
            <a:rPr lang="ru-RU" altLang="ko-KR" sz="2400" dirty="0"/>
            <a:t>Счет фактура</a:t>
          </a:r>
          <a:endParaRPr lang="ko-KR" altLang="en-US" sz="2400" dirty="0"/>
        </a:p>
      </dgm:t>
    </dgm:pt>
    <dgm:pt modelId="{2666B675-754F-4C3C-A1EC-04DADFD3348E}" type="parTrans" cxnId="{F4CED836-BE42-4F7B-962D-5DB2683477BC}">
      <dgm:prSet/>
      <dgm:spPr/>
      <dgm:t>
        <a:bodyPr/>
        <a:lstStyle/>
        <a:p>
          <a:pPr latinLnBrk="1"/>
          <a:endParaRPr lang="ko-KR" altLang="en-US"/>
        </a:p>
      </dgm:t>
    </dgm:pt>
    <dgm:pt modelId="{E522DB4F-5AE3-4247-8C00-AFB6D1796BBE}" type="sibTrans" cxnId="{F4CED836-BE42-4F7B-962D-5DB2683477BC}">
      <dgm:prSet/>
      <dgm:spPr/>
      <dgm:t>
        <a:bodyPr/>
        <a:lstStyle/>
        <a:p>
          <a:pPr latinLnBrk="1"/>
          <a:endParaRPr lang="ko-KR" altLang="en-US"/>
        </a:p>
      </dgm:t>
    </dgm:pt>
    <dgm:pt modelId="{E5888424-825F-4922-A506-C240A3AF18C0}">
      <dgm:prSet custT="1"/>
      <dgm:spPr/>
      <dgm:t>
        <a:bodyPr/>
        <a:lstStyle/>
        <a:p>
          <a:pPr latinLnBrk="1"/>
          <a:r>
            <a:rPr lang="ru-RU" altLang="ko-KR" sz="2000" dirty="0"/>
            <a:t>Акт выполненной работы</a:t>
          </a:r>
          <a:endParaRPr lang="ko-KR" altLang="en-US" sz="2000" dirty="0"/>
        </a:p>
      </dgm:t>
    </dgm:pt>
    <dgm:pt modelId="{59A7A16D-B699-4EE4-95E8-09236FE4B72E}" type="parTrans" cxnId="{2ADFB9C5-B470-4166-A0D7-D9E99484FE83}">
      <dgm:prSet/>
      <dgm:spPr/>
      <dgm:t>
        <a:bodyPr/>
        <a:lstStyle/>
        <a:p>
          <a:pPr latinLnBrk="1"/>
          <a:endParaRPr lang="ko-KR" altLang="en-US"/>
        </a:p>
      </dgm:t>
    </dgm:pt>
    <dgm:pt modelId="{0630DE9A-BA22-4C5B-A7B0-7780C16AE6A7}" type="sibTrans" cxnId="{2ADFB9C5-B470-4166-A0D7-D9E99484FE83}">
      <dgm:prSet/>
      <dgm:spPr/>
      <dgm:t>
        <a:bodyPr/>
        <a:lstStyle/>
        <a:p>
          <a:pPr latinLnBrk="1"/>
          <a:endParaRPr lang="ko-KR" altLang="en-US"/>
        </a:p>
      </dgm:t>
    </dgm:pt>
    <dgm:pt modelId="{6D2A8B0B-4B92-4245-B93E-9CF863782844}" type="pres">
      <dgm:prSet presAssocID="{890E2D17-A93F-4F26-9B41-50C87EC55955}" presName="Name0" presStyleCnt="0">
        <dgm:presLayoutVars>
          <dgm:dir/>
          <dgm:resizeHandles val="exact"/>
        </dgm:presLayoutVars>
      </dgm:prSet>
      <dgm:spPr/>
    </dgm:pt>
    <dgm:pt modelId="{FB81F268-859E-41B1-9FC3-759C76C76B30}" type="pres">
      <dgm:prSet presAssocID="{6B5184A0-E944-4161-AD86-94071152BB99}" presName="node" presStyleLbl="node1" presStyleIdx="0" presStyleCnt="4">
        <dgm:presLayoutVars>
          <dgm:bulletEnabled val="1"/>
        </dgm:presLayoutVars>
      </dgm:prSet>
      <dgm:spPr/>
    </dgm:pt>
    <dgm:pt modelId="{DBBC34ED-662F-428F-AD4F-C3EEAEE436F1}" type="pres">
      <dgm:prSet presAssocID="{FB68A536-AA9B-4913-B7C9-8CC19A3A8F00}" presName="sibTrans" presStyleLbl="sibTrans2D1" presStyleIdx="0" presStyleCnt="3"/>
      <dgm:spPr/>
    </dgm:pt>
    <dgm:pt modelId="{00830318-909E-4A28-89CB-17B63D9D27E5}" type="pres">
      <dgm:prSet presAssocID="{FB68A536-AA9B-4913-B7C9-8CC19A3A8F00}" presName="connectorText" presStyleLbl="sibTrans2D1" presStyleIdx="0" presStyleCnt="3"/>
      <dgm:spPr/>
    </dgm:pt>
    <dgm:pt modelId="{0E5692F1-BA6B-44CE-BFAD-80EFEF9716C5}" type="pres">
      <dgm:prSet presAssocID="{0AEA28DC-6750-4C05-B6C9-0BA22D5B6D2C}" presName="node" presStyleLbl="node1" presStyleIdx="1" presStyleCnt="4">
        <dgm:presLayoutVars>
          <dgm:bulletEnabled val="1"/>
        </dgm:presLayoutVars>
      </dgm:prSet>
      <dgm:spPr/>
    </dgm:pt>
    <dgm:pt modelId="{EE53D4FE-6F41-4EE8-A81A-DBAC31DC8EB5}" type="pres">
      <dgm:prSet presAssocID="{091E6950-E2C8-4695-B4BD-4766F897A01B}" presName="sibTrans" presStyleLbl="sibTrans2D1" presStyleIdx="1" presStyleCnt="3"/>
      <dgm:spPr/>
    </dgm:pt>
    <dgm:pt modelId="{E93A1232-9870-4585-B0FD-BD3FE6712567}" type="pres">
      <dgm:prSet presAssocID="{091E6950-E2C8-4695-B4BD-4766F897A01B}" presName="connectorText" presStyleLbl="sibTrans2D1" presStyleIdx="1" presStyleCnt="3"/>
      <dgm:spPr/>
    </dgm:pt>
    <dgm:pt modelId="{6218E254-FF27-4916-AF2B-A6A49AE8BDEF}" type="pres">
      <dgm:prSet presAssocID="{8ACF6382-5806-472D-B381-BF63AAFCBD8D}" presName="node" presStyleLbl="node1" presStyleIdx="2" presStyleCnt="4">
        <dgm:presLayoutVars>
          <dgm:bulletEnabled val="1"/>
        </dgm:presLayoutVars>
      </dgm:prSet>
      <dgm:spPr/>
    </dgm:pt>
    <dgm:pt modelId="{820F96A2-38E7-4656-8EBB-98B73E2CC941}" type="pres">
      <dgm:prSet presAssocID="{E522DB4F-5AE3-4247-8C00-AFB6D1796BBE}" presName="sibTrans" presStyleLbl="sibTrans2D1" presStyleIdx="2" presStyleCnt="3"/>
      <dgm:spPr/>
    </dgm:pt>
    <dgm:pt modelId="{94843D64-3B27-402E-8235-8F3A7166C98D}" type="pres">
      <dgm:prSet presAssocID="{E522DB4F-5AE3-4247-8C00-AFB6D1796BBE}" presName="connectorText" presStyleLbl="sibTrans2D1" presStyleIdx="2" presStyleCnt="3"/>
      <dgm:spPr/>
    </dgm:pt>
    <dgm:pt modelId="{B03107A6-B414-402D-A0ED-16A21EAE2A7D}" type="pres">
      <dgm:prSet presAssocID="{E5888424-825F-4922-A506-C240A3AF18C0}" presName="node" presStyleLbl="node1" presStyleIdx="3" presStyleCnt="4">
        <dgm:presLayoutVars>
          <dgm:bulletEnabled val="1"/>
        </dgm:presLayoutVars>
      </dgm:prSet>
      <dgm:spPr/>
    </dgm:pt>
  </dgm:ptLst>
  <dgm:cxnLst>
    <dgm:cxn modelId="{19133804-0406-43C1-8DE2-149B3F106D32}" srcId="{890E2D17-A93F-4F26-9B41-50C87EC55955}" destId="{6B5184A0-E944-4161-AD86-94071152BB99}" srcOrd="0" destOrd="0" parTransId="{5F1CC2B8-D085-4708-A554-B8C55C000865}" sibTransId="{FB68A536-AA9B-4913-B7C9-8CC19A3A8F00}"/>
    <dgm:cxn modelId="{EE99F60F-D2D0-4DA6-8A5A-85EFC39B52D8}" type="presOf" srcId="{E522DB4F-5AE3-4247-8C00-AFB6D1796BBE}" destId="{820F96A2-38E7-4656-8EBB-98B73E2CC941}" srcOrd="0" destOrd="0" presId="urn:microsoft.com/office/officeart/2005/8/layout/process1"/>
    <dgm:cxn modelId="{13E3B312-0CAD-471A-8F07-E5C8EB092C07}" type="presOf" srcId="{091E6950-E2C8-4695-B4BD-4766F897A01B}" destId="{EE53D4FE-6F41-4EE8-A81A-DBAC31DC8EB5}" srcOrd="0" destOrd="0" presId="urn:microsoft.com/office/officeart/2005/8/layout/process1"/>
    <dgm:cxn modelId="{E1D1C52A-313E-48B2-9C58-59CDE77725DF}" type="presOf" srcId="{8ACF6382-5806-472D-B381-BF63AAFCBD8D}" destId="{6218E254-FF27-4916-AF2B-A6A49AE8BDEF}" srcOrd="0" destOrd="0" presId="urn:microsoft.com/office/officeart/2005/8/layout/process1"/>
    <dgm:cxn modelId="{F4CED836-BE42-4F7B-962D-5DB2683477BC}" srcId="{890E2D17-A93F-4F26-9B41-50C87EC55955}" destId="{8ACF6382-5806-472D-B381-BF63AAFCBD8D}" srcOrd="2" destOrd="0" parTransId="{2666B675-754F-4C3C-A1EC-04DADFD3348E}" sibTransId="{E522DB4F-5AE3-4247-8C00-AFB6D1796BBE}"/>
    <dgm:cxn modelId="{3BFC5740-A8C5-44E1-B470-764A47DB0817}" type="presOf" srcId="{0AEA28DC-6750-4C05-B6C9-0BA22D5B6D2C}" destId="{0E5692F1-BA6B-44CE-BFAD-80EFEF9716C5}" srcOrd="0" destOrd="0" presId="urn:microsoft.com/office/officeart/2005/8/layout/process1"/>
    <dgm:cxn modelId="{7D257268-40FA-483E-8962-4087A321CECD}" srcId="{890E2D17-A93F-4F26-9B41-50C87EC55955}" destId="{0AEA28DC-6750-4C05-B6C9-0BA22D5B6D2C}" srcOrd="1" destOrd="0" parTransId="{C48B73B5-5C50-41F7-AE58-609D3706EBFB}" sibTransId="{091E6950-E2C8-4695-B4BD-4766F897A01B}"/>
    <dgm:cxn modelId="{94AE6A50-1E9D-490F-8713-4B625DBB6F92}" type="presOf" srcId="{6B5184A0-E944-4161-AD86-94071152BB99}" destId="{FB81F268-859E-41B1-9FC3-759C76C76B30}" srcOrd="0" destOrd="0" presId="urn:microsoft.com/office/officeart/2005/8/layout/process1"/>
    <dgm:cxn modelId="{A5C65754-97AF-428D-92BC-A90415E557E3}" type="presOf" srcId="{890E2D17-A93F-4F26-9B41-50C87EC55955}" destId="{6D2A8B0B-4B92-4245-B93E-9CF863782844}" srcOrd="0" destOrd="0" presId="urn:microsoft.com/office/officeart/2005/8/layout/process1"/>
    <dgm:cxn modelId="{72B7318B-9D91-4A87-9A28-B7AD073A7D86}" type="presOf" srcId="{091E6950-E2C8-4695-B4BD-4766F897A01B}" destId="{E93A1232-9870-4585-B0FD-BD3FE6712567}" srcOrd="1" destOrd="0" presId="urn:microsoft.com/office/officeart/2005/8/layout/process1"/>
    <dgm:cxn modelId="{0A5B3498-A200-46C1-9D84-677D78A341B7}" type="presOf" srcId="{E5888424-825F-4922-A506-C240A3AF18C0}" destId="{B03107A6-B414-402D-A0ED-16A21EAE2A7D}" srcOrd="0" destOrd="0" presId="urn:microsoft.com/office/officeart/2005/8/layout/process1"/>
    <dgm:cxn modelId="{5BA6EEA6-9069-4F09-8D1D-41876AC8D28E}" type="presOf" srcId="{FB68A536-AA9B-4913-B7C9-8CC19A3A8F00}" destId="{00830318-909E-4A28-89CB-17B63D9D27E5}" srcOrd="1" destOrd="0" presId="urn:microsoft.com/office/officeart/2005/8/layout/process1"/>
    <dgm:cxn modelId="{CB3A45BB-DEFE-4CE8-B64D-E37B93FEDF4E}" type="presOf" srcId="{FB68A536-AA9B-4913-B7C9-8CC19A3A8F00}" destId="{DBBC34ED-662F-428F-AD4F-C3EEAEE436F1}" srcOrd="0" destOrd="0" presId="urn:microsoft.com/office/officeart/2005/8/layout/process1"/>
    <dgm:cxn modelId="{37874BBF-48CB-4474-9EDB-0A079C85D7E8}" type="presOf" srcId="{E522DB4F-5AE3-4247-8C00-AFB6D1796BBE}" destId="{94843D64-3B27-402E-8235-8F3A7166C98D}" srcOrd="1" destOrd="0" presId="urn:microsoft.com/office/officeart/2005/8/layout/process1"/>
    <dgm:cxn modelId="{2ADFB9C5-B470-4166-A0D7-D9E99484FE83}" srcId="{890E2D17-A93F-4F26-9B41-50C87EC55955}" destId="{E5888424-825F-4922-A506-C240A3AF18C0}" srcOrd="3" destOrd="0" parTransId="{59A7A16D-B699-4EE4-95E8-09236FE4B72E}" sibTransId="{0630DE9A-BA22-4C5B-A7B0-7780C16AE6A7}"/>
    <dgm:cxn modelId="{5F231801-2DCE-434C-A243-B9D4BD5EE989}" type="presParOf" srcId="{6D2A8B0B-4B92-4245-B93E-9CF863782844}" destId="{FB81F268-859E-41B1-9FC3-759C76C76B30}" srcOrd="0" destOrd="0" presId="urn:microsoft.com/office/officeart/2005/8/layout/process1"/>
    <dgm:cxn modelId="{955ED22C-8622-4744-914C-6CA3BB65BCE8}" type="presParOf" srcId="{6D2A8B0B-4B92-4245-B93E-9CF863782844}" destId="{DBBC34ED-662F-428F-AD4F-C3EEAEE436F1}" srcOrd="1" destOrd="0" presId="urn:microsoft.com/office/officeart/2005/8/layout/process1"/>
    <dgm:cxn modelId="{35DAE1D8-FF4F-494A-83CD-C04287C9D73A}" type="presParOf" srcId="{DBBC34ED-662F-428F-AD4F-C3EEAEE436F1}" destId="{00830318-909E-4A28-89CB-17B63D9D27E5}" srcOrd="0" destOrd="0" presId="urn:microsoft.com/office/officeart/2005/8/layout/process1"/>
    <dgm:cxn modelId="{8DF40376-8754-4E84-BFC5-C0E43C6EB6FC}" type="presParOf" srcId="{6D2A8B0B-4B92-4245-B93E-9CF863782844}" destId="{0E5692F1-BA6B-44CE-BFAD-80EFEF9716C5}" srcOrd="2" destOrd="0" presId="urn:microsoft.com/office/officeart/2005/8/layout/process1"/>
    <dgm:cxn modelId="{78889CAE-3140-4299-89FC-14A202907C57}" type="presParOf" srcId="{6D2A8B0B-4B92-4245-B93E-9CF863782844}" destId="{EE53D4FE-6F41-4EE8-A81A-DBAC31DC8EB5}" srcOrd="3" destOrd="0" presId="urn:microsoft.com/office/officeart/2005/8/layout/process1"/>
    <dgm:cxn modelId="{5233AF3A-9EA5-42A1-A368-5734206A4C87}" type="presParOf" srcId="{EE53D4FE-6F41-4EE8-A81A-DBAC31DC8EB5}" destId="{E93A1232-9870-4585-B0FD-BD3FE6712567}" srcOrd="0" destOrd="0" presId="urn:microsoft.com/office/officeart/2005/8/layout/process1"/>
    <dgm:cxn modelId="{4D555656-54FE-40CE-826C-65FDBF89BE7F}" type="presParOf" srcId="{6D2A8B0B-4B92-4245-B93E-9CF863782844}" destId="{6218E254-FF27-4916-AF2B-A6A49AE8BDEF}" srcOrd="4" destOrd="0" presId="urn:microsoft.com/office/officeart/2005/8/layout/process1"/>
    <dgm:cxn modelId="{29058262-2743-4CE5-A505-34F942F81823}" type="presParOf" srcId="{6D2A8B0B-4B92-4245-B93E-9CF863782844}" destId="{820F96A2-38E7-4656-8EBB-98B73E2CC941}" srcOrd="5" destOrd="0" presId="urn:microsoft.com/office/officeart/2005/8/layout/process1"/>
    <dgm:cxn modelId="{DC46168E-94E3-4564-B10C-9EFF4CE9A769}" type="presParOf" srcId="{820F96A2-38E7-4656-8EBB-98B73E2CC941}" destId="{94843D64-3B27-402E-8235-8F3A7166C98D}" srcOrd="0" destOrd="0" presId="urn:microsoft.com/office/officeart/2005/8/layout/process1"/>
    <dgm:cxn modelId="{F865E99F-5F25-4347-AAF9-C5DE9B21A68D}" type="presParOf" srcId="{6D2A8B0B-4B92-4245-B93E-9CF863782844}" destId="{B03107A6-B414-402D-A0ED-16A21EAE2A7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81F268-859E-41B1-9FC3-759C76C76B30}">
      <dsp:nvSpPr>
        <dsp:cNvPr id="0" name=""/>
        <dsp:cNvSpPr/>
      </dsp:nvSpPr>
      <dsp:spPr>
        <a:xfrm>
          <a:off x="5034" y="254845"/>
          <a:ext cx="2201025" cy="14444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altLang="ko-KR" sz="2400" kern="1200" dirty="0"/>
            <a:t>Дефектный акт</a:t>
          </a:r>
          <a:endParaRPr lang="ko-KR" altLang="en-US" sz="2400" kern="1200" dirty="0"/>
        </a:p>
      </dsp:txBody>
      <dsp:txXfrm>
        <a:off x="47340" y="297151"/>
        <a:ext cx="2116413" cy="1359810"/>
      </dsp:txXfrm>
    </dsp:sp>
    <dsp:sp modelId="{DBBC34ED-662F-428F-AD4F-C3EEAEE436F1}">
      <dsp:nvSpPr>
        <dsp:cNvPr id="0" name=""/>
        <dsp:cNvSpPr/>
      </dsp:nvSpPr>
      <dsp:spPr>
        <a:xfrm>
          <a:off x="2426161" y="704129"/>
          <a:ext cx="466617" cy="54585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600" kern="1200"/>
        </a:p>
      </dsp:txBody>
      <dsp:txXfrm>
        <a:off x="2426161" y="813300"/>
        <a:ext cx="326632" cy="327512"/>
      </dsp:txXfrm>
    </dsp:sp>
    <dsp:sp modelId="{0E5692F1-BA6B-44CE-BFAD-80EFEF9716C5}">
      <dsp:nvSpPr>
        <dsp:cNvPr id="0" name=""/>
        <dsp:cNvSpPr/>
      </dsp:nvSpPr>
      <dsp:spPr>
        <a:xfrm>
          <a:off x="3086469" y="254845"/>
          <a:ext cx="2201025" cy="14444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altLang="ko-KR" sz="2800" kern="1200" dirty="0"/>
            <a:t>Договор</a:t>
          </a:r>
          <a:endParaRPr lang="ko-KR" altLang="en-US" sz="2800" kern="1200" dirty="0"/>
        </a:p>
      </dsp:txBody>
      <dsp:txXfrm>
        <a:off x="3128775" y="297151"/>
        <a:ext cx="2116413" cy="1359810"/>
      </dsp:txXfrm>
    </dsp:sp>
    <dsp:sp modelId="{EE53D4FE-6F41-4EE8-A81A-DBAC31DC8EB5}">
      <dsp:nvSpPr>
        <dsp:cNvPr id="0" name=""/>
        <dsp:cNvSpPr/>
      </dsp:nvSpPr>
      <dsp:spPr>
        <a:xfrm>
          <a:off x="5507596" y="704129"/>
          <a:ext cx="466617" cy="54585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600" kern="1200"/>
        </a:p>
      </dsp:txBody>
      <dsp:txXfrm>
        <a:off x="5507596" y="813300"/>
        <a:ext cx="326632" cy="327512"/>
      </dsp:txXfrm>
    </dsp:sp>
    <dsp:sp modelId="{6218E254-FF27-4916-AF2B-A6A49AE8BDEF}">
      <dsp:nvSpPr>
        <dsp:cNvPr id="0" name=""/>
        <dsp:cNvSpPr/>
      </dsp:nvSpPr>
      <dsp:spPr>
        <a:xfrm>
          <a:off x="6167904" y="254845"/>
          <a:ext cx="2201025" cy="14444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altLang="ko-KR" sz="2400" kern="1200" dirty="0"/>
            <a:t>Счет фактура</a:t>
          </a:r>
          <a:endParaRPr lang="ko-KR" altLang="en-US" sz="2400" kern="1200" dirty="0"/>
        </a:p>
      </dsp:txBody>
      <dsp:txXfrm>
        <a:off x="6210210" y="297151"/>
        <a:ext cx="2116413" cy="1359810"/>
      </dsp:txXfrm>
    </dsp:sp>
    <dsp:sp modelId="{820F96A2-38E7-4656-8EBB-98B73E2CC941}">
      <dsp:nvSpPr>
        <dsp:cNvPr id="0" name=""/>
        <dsp:cNvSpPr/>
      </dsp:nvSpPr>
      <dsp:spPr>
        <a:xfrm>
          <a:off x="8589032" y="704129"/>
          <a:ext cx="466617" cy="54585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600" kern="1200"/>
        </a:p>
      </dsp:txBody>
      <dsp:txXfrm>
        <a:off x="8589032" y="813300"/>
        <a:ext cx="326632" cy="327512"/>
      </dsp:txXfrm>
    </dsp:sp>
    <dsp:sp modelId="{B03107A6-B414-402D-A0ED-16A21EAE2A7D}">
      <dsp:nvSpPr>
        <dsp:cNvPr id="0" name=""/>
        <dsp:cNvSpPr/>
      </dsp:nvSpPr>
      <dsp:spPr>
        <a:xfrm>
          <a:off x="9249339" y="254845"/>
          <a:ext cx="2201025" cy="14444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altLang="ko-KR" sz="2000" kern="1200" dirty="0"/>
            <a:t>Акт выполненной работы</a:t>
          </a:r>
          <a:endParaRPr lang="ko-KR" altLang="en-US" sz="2000" kern="1200" dirty="0"/>
        </a:p>
      </dsp:txBody>
      <dsp:txXfrm>
        <a:off x="9291645" y="297151"/>
        <a:ext cx="2116413" cy="13598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FB0CA-5B63-4D2C-A2AF-A139854AF982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CD3F8-7798-42C1-8152-7FA85C757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407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대략적인 수리 견적을 내기 위해선 이전의 작업들에 대한 가격을 맞출 필요가 있다</a:t>
            </a:r>
            <a:r>
              <a:rPr lang="en-US" altLang="ko-KR" dirty="0"/>
              <a:t>. </a:t>
            </a:r>
            <a:r>
              <a:rPr lang="ko-KR" altLang="en-US" dirty="0"/>
              <a:t>사진과 같이 같은 서비스 내용임에도 가격에 차이가 있기 때문에 기준을 잡기 어렵다</a:t>
            </a:r>
            <a:r>
              <a:rPr lang="en-US" altLang="ko-KR" dirty="0"/>
              <a:t>. </a:t>
            </a:r>
            <a:r>
              <a:rPr lang="ko-KR" altLang="en-US" dirty="0"/>
              <a:t>때문에 이 부분을 먼저 결정해야 차후 수리 시 대략적인 견적을 제시할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D9994E-14B5-44A7-B86F-AEFDC285FA7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291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5E2537-8F9E-4BF9-BF29-2E4786638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39AF55-2414-4F72-B79B-BEA8D09BAC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73F41F-AFAA-4ADF-BB5C-A516D3E4E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67DA-C236-447A-894F-C0B5CBA1DBF3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367128-EAF5-476A-B2E5-E41DAE04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E04F04-D03A-4FB0-A29F-3F87CED17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69E6-B4A7-4EDA-8143-0D1027DE1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603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CBD61A-C6FA-40F0-A718-613C70419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B44AB6-44DB-44ED-8F00-F0D6D1B1A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6DDBDA-4A2F-4997-A531-3CBAF5774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67DA-C236-447A-894F-C0B5CBA1DBF3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8636B3-748A-4476-8FCF-BDDD75E27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6E8C47-E899-4E2C-9745-5E2AFF3C1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69E6-B4A7-4EDA-8143-0D1027DE1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837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88BF0A-A5E9-49FA-AE51-C1F832735D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EB60E1-9711-4ECE-B5BE-952B6F032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ED36B5-9947-457C-B1EC-42B8AC541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67DA-C236-447A-894F-C0B5CBA1DBF3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97EF80-4755-4345-9763-72C0D0A7F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A96914-C4CF-491D-8C79-782ACEB93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69E6-B4A7-4EDA-8143-0D1027DE1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364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662D9F-E45D-4307-9ABD-7E90E9B55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7A84DC-D11E-4259-8E29-C737B7801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DBDC44-7657-43E1-9EBB-BAA5D3B4D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67DA-C236-447A-894F-C0B5CBA1DBF3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B05263-B190-4C16-8ACD-9DACBD2AB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BFB6E4-4A73-4EB7-A87B-AF0F84B42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69E6-B4A7-4EDA-8143-0D1027DE1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26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A9F20-E21A-4945-9BF2-1FEB2FE05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991CF3-F876-43F6-B403-5218E55C7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7D4CE3-2853-46E3-89DE-37F959606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67DA-C236-447A-894F-C0B5CBA1DBF3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9E84B4-0C9E-47DD-AF73-36ECC3D20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AB955C-FA55-4ABA-964C-3C965102D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69E6-B4A7-4EDA-8143-0D1027DE1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109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C0737-DD47-4F27-A7BB-8B17D6B41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90EF41-FA83-449A-884C-238321073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868D51-058F-4725-A0E5-2A633DF14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3B516F-5207-44D0-8F1D-258151F7B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67DA-C236-447A-894F-C0B5CBA1DBF3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1C10EA-D2F8-4897-AEBD-99F77DC28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6D2288-B7E2-4E6D-ABE4-ED025BF6E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69E6-B4A7-4EDA-8143-0D1027DE1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429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0BC014-7BAB-43A0-8B2A-06E0031F3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43C321-A083-4D1A-8E4E-C8A22F19B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1A355A-2DDE-42C6-A275-1BF6C6EB2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E581DCB-DBC6-42B6-A836-9BCA3F5C37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EA5734D-CCD4-4965-9FF7-2128BFA467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5DDFB58-0902-41DF-8A9E-2BAD80ADD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67DA-C236-447A-894F-C0B5CBA1DBF3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CD8DD1-11AD-4CEA-BE24-A14C2761C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2FA20A6-AE69-4720-AC42-7ECF329F0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69E6-B4A7-4EDA-8143-0D1027DE1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285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4EFC0-A466-4559-9C97-C366CF0CA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7F08AA-5FED-4746-87D1-10D48DDE4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67DA-C236-447A-894F-C0B5CBA1DBF3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7E42E8-9F7A-4E5F-AD52-6E53D5CCC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3E630F-5DA4-4416-A9FE-BB3993E23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69E6-B4A7-4EDA-8143-0D1027DE1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91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7F2F105-A779-4ABB-BDAB-438FEACEE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67DA-C236-447A-894F-C0B5CBA1DBF3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DB1CBD4-23CC-4920-A508-99D6C10F3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F1927A-A380-453E-82EC-DC88C4347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69E6-B4A7-4EDA-8143-0D1027DE1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236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9CB0EF-D2B8-4A0E-9CE2-0B04C6C06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4CA70C-2326-46B7-8022-8B0BB9EB3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450AED-2F7A-4A76-BC5A-55209F7AA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F82EDB-9310-4BC3-87E2-F62AB6A61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67DA-C236-447A-894F-C0B5CBA1DBF3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9C1E00-A0E0-4A7E-9450-C016B965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66CCF9-07F4-4FA6-A3E6-2D5308D14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69E6-B4A7-4EDA-8143-0D1027DE1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217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B5263-7362-449D-B648-FCBADAAC8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6BB9F30-0941-4E50-8DFB-8E20915A84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CDC023-3BFA-4907-A892-3CF7CBB89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FF3B0F-B818-47AA-8C01-7ED5C4D22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67DA-C236-447A-894F-C0B5CBA1DBF3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B2A310-FB62-4755-AC0B-F0A49D774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36D9CD-8F0C-49B8-A04F-66264FA87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69E6-B4A7-4EDA-8143-0D1027DE1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947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5E7740-0C2F-475A-B08E-6011FB5A3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1E1834-2817-4B5A-AE6D-B136EB677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13B035-A27C-4C73-AD24-61F46B31E3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667DA-C236-447A-894F-C0B5CBA1DBF3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49AA1F-A65D-4FF5-AF14-CD23BC0795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FE8564-FFDE-475B-8D9D-EC151253BD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269E6-B4A7-4EDA-8143-0D1027DE1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199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&#54624;&#51064;%20&#44208;&#51116;%20&#49436;&#47448;.xls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A0BF8E7-D420-4ED4-833C-EB5C40BB2BB4}"/>
              </a:ext>
            </a:extLst>
          </p:cNvPr>
          <p:cNvSpPr/>
          <p:nvPr/>
        </p:nvSpPr>
        <p:spPr>
          <a:xfrm>
            <a:off x="0" y="319247"/>
            <a:ext cx="12192000" cy="6464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F778F8C-6B86-4898-B88A-830C9B89C869}"/>
              </a:ext>
            </a:extLst>
          </p:cNvPr>
          <p:cNvSpPr/>
          <p:nvPr/>
        </p:nvSpPr>
        <p:spPr>
          <a:xfrm>
            <a:off x="376805" y="319247"/>
            <a:ext cx="5990440" cy="6464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43202CE-42A3-49CA-BF5F-0013F14CB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15" y="267981"/>
            <a:ext cx="8196743" cy="826112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1-5 </a:t>
            </a:r>
            <a:r>
              <a:rPr lang="ko-KR" altLang="en-US" sz="3200" b="1" dirty="0"/>
              <a:t>판매 가격 설정에 대한 결재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96CB1AD-6589-4C67-9351-A8D39FEA5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916" y="1400961"/>
            <a:ext cx="11778842" cy="763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ISSUE. </a:t>
            </a:r>
            <a:r>
              <a:rPr lang="ko-KR" altLang="en-US" dirty="0">
                <a:solidFill>
                  <a:srgbClr val="FF0000"/>
                </a:solidFill>
              </a:rPr>
              <a:t>부품 판매 가격을 설정할 때 </a:t>
            </a:r>
            <a:r>
              <a:rPr lang="ko-KR" altLang="en-US" dirty="0" err="1">
                <a:solidFill>
                  <a:srgbClr val="FF0000"/>
                </a:solidFill>
              </a:rPr>
              <a:t>안바르에</a:t>
            </a:r>
            <a:r>
              <a:rPr lang="ko-KR" altLang="en-US" dirty="0">
                <a:solidFill>
                  <a:srgbClr val="FF0000"/>
                </a:solidFill>
              </a:rPr>
              <a:t> 의해서만 결정이 되고 있다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3F182D9-F1E9-4A5D-A4F9-EFB723D82A61}"/>
              </a:ext>
            </a:extLst>
          </p:cNvPr>
          <p:cNvSpPr txBox="1">
            <a:spLocks/>
          </p:cNvSpPr>
          <p:nvPr/>
        </p:nvSpPr>
        <p:spPr>
          <a:xfrm>
            <a:off x="292915" y="2164360"/>
            <a:ext cx="11594284" cy="4079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대부분의 부품 판매가격 결정은 </a:t>
            </a:r>
            <a:r>
              <a:rPr lang="ko-KR" altLang="en-US" dirty="0" err="1"/>
              <a:t>안바르가</a:t>
            </a:r>
            <a:r>
              <a:rPr lang="ko-KR" altLang="en-US" dirty="0"/>
              <a:t> 맡고 있지만 </a:t>
            </a:r>
            <a:r>
              <a:rPr lang="en-US" altLang="ko-KR" dirty="0"/>
              <a:t>USCA </a:t>
            </a:r>
            <a:r>
              <a:rPr lang="ko-KR" altLang="en-US" dirty="0"/>
              <a:t>자체적으로 부여하는 </a:t>
            </a:r>
            <a:r>
              <a:rPr lang="en-US" altLang="ko-KR" dirty="0"/>
              <a:t>DC</a:t>
            </a:r>
            <a:r>
              <a:rPr lang="ko-KR" altLang="en-US" dirty="0"/>
              <a:t>나 두산에서 시행하는 특별 프로모션 등 특수 상황에서는 결재 시스템이 필요함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97001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F7A9911B-9043-4C60-B567-E0A73A0E6B51}"/>
              </a:ext>
            </a:extLst>
          </p:cNvPr>
          <p:cNvSpPr/>
          <p:nvPr/>
        </p:nvSpPr>
        <p:spPr>
          <a:xfrm>
            <a:off x="0" y="319247"/>
            <a:ext cx="12192000" cy="6464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CA9DC93-3EF1-44BC-BACC-A28F3277FD0E}"/>
              </a:ext>
            </a:extLst>
          </p:cNvPr>
          <p:cNvSpPr/>
          <p:nvPr/>
        </p:nvSpPr>
        <p:spPr>
          <a:xfrm>
            <a:off x="376805" y="319247"/>
            <a:ext cx="5990440" cy="6464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43202CE-42A3-49CA-BF5F-0013F14CB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15" y="267981"/>
            <a:ext cx="8196743" cy="826112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1-5 </a:t>
            </a:r>
            <a:r>
              <a:rPr lang="ko-KR" altLang="en-US" sz="3200" b="1" dirty="0"/>
              <a:t>판매 가격 설정에 대한 결재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96CB1AD-6589-4C67-9351-A8D39FEA5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916" y="1400961"/>
            <a:ext cx="11778842" cy="7633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0070C0"/>
                </a:solidFill>
              </a:rPr>
              <a:t>SOLUTION.</a:t>
            </a:r>
            <a:r>
              <a:rPr lang="en-US" altLang="ko-KR" dirty="0"/>
              <a:t> </a:t>
            </a:r>
            <a:r>
              <a:rPr lang="ko-KR" altLang="en-US" dirty="0"/>
              <a:t>결재 프로세르를 구축하기 위해 하기 항목을 포함한 결재 서류 작성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 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3F182D9-F1E9-4A5D-A4F9-EFB723D82A61}"/>
              </a:ext>
            </a:extLst>
          </p:cNvPr>
          <p:cNvSpPr txBox="1">
            <a:spLocks/>
          </p:cNvSpPr>
          <p:nvPr/>
        </p:nvSpPr>
        <p:spPr>
          <a:xfrm>
            <a:off x="298858" y="3001162"/>
            <a:ext cx="11594284" cy="2814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ko-KR" altLang="en-US" b="1" dirty="0"/>
              <a:t>재고</a:t>
            </a:r>
            <a:r>
              <a:rPr lang="en-US" altLang="ko-KR" b="1" dirty="0"/>
              <a:t>, </a:t>
            </a:r>
            <a:r>
              <a:rPr lang="ko-KR" altLang="en-US" b="1" dirty="0"/>
              <a:t>작년 판매량</a:t>
            </a:r>
            <a:r>
              <a:rPr lang="en-US" altLang="ko-KR" b="1" dirty="0"/>
              <a:t>, </a:t>
            </a:r>
            <a:r>
              <a:rPr lang="ko-KR" altLang="en-US" b="1" dirty="0"/>
              <a:t>올해 판매량</a:t>
            </a:r>
            <a:r>
              <a:rPr lang="en-US" altLang="ko-KR" b="1" dirty="0"/>
              <a:t>, DC</a:t>
            </a:r>
            <a:r>
              <a:rPr lang="ko-KR" altLang="en-US" b="1" dirty="0"/>
              <a:t>폭</a:t>
            </a:r>
            <a:r>
              <a:rPr lang="en-US" altLang="ko-KR" b="1" dirty="0"/>
              <a:t>, </a:t>
            </a:r>
            <a:r>
              <a:rPr lang="ko-KR" altLang="en-US" b="1" dirty="0" err="1"/>
              <a:t>결재란</a:t>
            </a:r>
            <a:r>
              <a:rPr lang="en-US" altLang="ko-KR" b="1" dirty="0"/>
              <a:t>,</a:t>
            </a:r>
            <a:r>
              <a:rPr lang="ko-KR" altLang="en-US" b="1" dirty="0"/>
              <a:t> 날짜</a:t>
            </a:r>
            <a:r>
              <a:rPr lang="en-US" altLang="ko-KR" b="1" dirty="0"/>
              <a:t> </a:t>
            </a:r>
          </a:p>
        </p:txBody>
      </p:sp>
      <p:sp>
        <p:nvSpPr>
          <p:cNvPr id="2" name="직사각형 1">
            <a:hlinkClick r:id="rId2" action="ppaction://hlinkfile"/>
            <a:extLst>
              <a:ext uri="{FF2B5EF4-FFF2-40B4-BE49-F238E27FC236}">
                <a16:creationId xmlns:a16="http://schemas.microsoft.com/office/drawing/2014/main" id="{5FBA4684-E1DA-4A71-9FDC-6EEA76B42592}"/>
              </a:ext>
            </a:extLst>
          </p:cNvPr>
          <p:cNvSpPr/>
          <p:nvPr/>
        </p:nvSpPr>
        <p:spPr>
          <a:xfrm>
            <a:off x="3061982" y="4664278"/>
            <a:ext cx="5276675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DC</a:t>
            </a:r>
            <a:r>
              <a:rPr lang="ko-KR" altLang="en-US" sz="2800" dirty="0"/>
              <a:t> 결재 문서</a:t>
            </a:r>
          </a:p>
        </p:txBody>
      </p:sp>
    </p:spTree>
    <p:extLst>
      <p:ext uri="{BB962C8B-B14F-4D97-AF65-F5344CB8AC3E}">
        <p14:creationId xmlns:p14="http://schemas.microsoft.com/office/powerpoint/2010/main" val="2546304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6DB831E-06D3-4903-B0A4-D23726C22BB6}"/>
              </a:ext>
            </a:extLst>
          </p:cNvPr>
          <p:cNvSpPr/>
          <p:nvPr/>
        </p:nvSpPr>
        <p:spPr>
          <a:xfrm>
            <a:off x="0" y="319247"/>
            <a:ext cx="12192000" cy="6464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D34C1E0-D9F2-4252-8441-8552509561A8}"/>
              </a:ext>
            </a:extLst>
          </p:cNvPr>
          <p:cNvSpPr/>
          <p:nvPr/>
        </p:nvSpPr>
        <p:spPr>
          <a:xfrm>
            <a:off x="292914" y="381910"/>
            <a:ext cx="4706925" cy="5770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43202CE-42A3-49CA-BF5F-0013F14CB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15" y="267981"/>
            <a:ext cx="8196743" cy="826112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2-2 </a:t>
            </a:r>
            <a:r>
              <a:rPr lang="ko-KR" altLang="en-US" sz="3200" b="1" dirty="0"/>
              <a:t>서비스 투명성 확보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96CB1AD-6589-4C67-9351-A8D39FEA5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916" y="1400961"/>
            <a:ext cx="11778842" cy="763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0070C0"/>
                </a:solidFill>
              </a:rPr>
              <a:t>SOLUTION+.</a:t>
            </a:r>
            <a:r>
              <a:rPr lang="en-US" altLang="ko-KR" dirty="0"/>
              <a:t> </a:t>
            </a:r>
            <a:r>
              <a:rPr lang="ko-KR" altLang="en-US" dirty="0"/>
              <a:t>고객카드에 서비스 항목을 작성하여 서비스 내역 기록</a:t>
            </a:r>
            <a:endParaRPr lang="en-US" altLang="ko-KR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3F182D9-F1E9-4A5D-A4F9-EFB723D82A61}"/>
              </a:ext>
            </a:extLst>
          </p:cNvPr>
          <p:cNvSpPr txBox="1">
            <a:spLocks/>
          </p:cNvSpPr>
          <p:nvPr/>
        </p:nvSpPr>
        <p:spPr>
          <a:xfrm>
            <a:off x="292915" y="2164360"/>
            <a:ext cx="11594284" cy="4425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서비스 내역이 고객카드와 매칭될 수 있도록 장비모델</a:t>
            </a:r>
            <a:r>
              <a:rPr lang="en-US" altLang="ko-KR" dirty="0"/>
              <a:t>, </a:t>
            </a:r>
            <a:r>
              <a:rPr lang="ko-KR" altLang="en-US" dirty="0"/>
              <a:t>시리얼 넘버 등 구체적인 기재사항도 기재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이를 통해 서비스한 항목에 대한 관리와 더불어 고객에게 부품 구매를 유도할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9189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35AB4D3-3AD1-484D-81B6-9CC2F08860DD}"/>
              </a:ext>
            </a:extLst>
          </p:cNvPr>
          <p:cNvSpPr/>
          <p:nvPr/>
        </p:nvSpPr>
        <p:spPr>
          <a:xfrm>
            <a:off x="0" y="319247"/>
            <a:ext cx="12192000" cy="6464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758563-E5A7-4FDB-B6DA-81363EA6AD1A}"/>
              </a:ext>
            </a:extLst>
          </p:cNvPr>
          <p:cNvSpPr/>
          <p:nvPr/>
        </p:nvSpPr>
        <p:spPr>
          <a:xfrm>
            <a:off x="292915" y="332062"/>
            <a:ext cx="3742190" cy="6147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43202CE-42A3-49CA-BF5F-0013F14CB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15" y="267981"/>
            <a:ext cx="8196743" cy="826112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3-1 </a:t>
            </a:r>
            <a:r>
              <a:rPr lang="ko-KR" altLang="en-US" sz="3200" b="1" dirty="0"/>
              <a:t>부품 재고 구분 작업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96CB1AD-6589-4C67-9351-A8D39FEA5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916" y="1400961"/>
            <a:ext cx="11778842" cy="763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ISSUE. </a:t>
            </a:r>
            <a:r>
              <a:rPr lang="ko-KR" altLang="en-US" dirty="0">
                <a:solidFill>
                  <a:srgbClr val="FF0000"/>
                </a:solidFill>
              </a:rPr>
              <a:t>재고는 있지만 어떤 모델의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부위의 부품인지 알기 어렵다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3F182D9-F1E9-4A5D-A4F9-EFB723D82A61}"/>
              </a:ext>
            </a:extLst>
          </p:cNvPr>
          <p:cNvSpPr txBox="1">
            <a:spLocks/>
          </p:cNvSpPr>
          <p:nvPr/>
        </p:nvSpPr>
        <p:spPr>
          <a:xfrm>
            <a:off x="292915" y="2164360"/>
            <a:ext cx="11594284" cy="4079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어떤 모델과 호환되는 부품인지</a:t>
            </a:r>
            <a:r>
              <a:rPr lang="en-US" altLang="ko-KR" dirty="0"/>
              <a:t>, </a:t>
            </a:r>
            <a:r>
              <a:rPr lang="ko-KR" altLang="en-US" dirty="0"/>
              <a:t>어떤 부위에 들어가는 부품인지 분류 작업을 해 놓으면 필터링을 통해 특정 모델의 부품의 가용</a:t>
            </a:r>
            <a:r>
              <a:rPr lang="en-US" altLang="ko-KR" dirty="0"/>
              <a:t>, </a:t>
            </a:r>
            <a:r>
              <a:rPr lang="ko-KR" altLang="en-US" dirty="0"/>
              <a:t>불용성을 알기 쉽다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5689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08C83BC-B11F-451F-82CA-2BD8B9E3C96A}"/>
              </a:ext>
            </a:extLst>
          </p:cNvPr>
          <p:cNvSpPr/>
          <p:nvPr/>
        </p:nvSpPr>
        <p:spPr>
          <a:xfrm>
            <a:off x="0" y="319247"/>
            <a:ext cx="12192000" cy="6464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0E2B54-64BB-48FC-974D-B0D9918E7104}"/>
              </a:ext>
            </a:extLst>
          </p:cNvPr>
          <p:cNvSpPr/>
          <p:nvPr/>
        </p:nvSpPr>
        <p:spPr>
          <a:xfrm>
            <a:off x="292915" y="332062"/>
            <a:ext cx="3742190" cy="6147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43202CE-42A3-49CA-BF5F-0013F14CB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15" y="267981"/>
            <a:ext cx="8196743" cy="826112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3-1 </a:t>
            </a:r>
            <a:r>
              <a:rPr lang="ko-KR" altLang="en-US" sz="3200" b="1" dirty="0"/>
              <a:t>부품 재고 구분 작업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96CB1AD-6589-4C67-9351-A8D39FEA5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916" y="1400961"/>
            <a:ext cx="11778842" cy="5368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0070C0"/>
                </a:solidFill>
              </a:rPr>
              <a:t>SOLUTION.</a:t>
            </a:r>
            <a:r>
              <a:rPr lang="en-US" altLang="ko-KR" dirty="0"/>
              <a:t> 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3F182D9-F1E9-4A5D-A4F9-EFB723D82A61}"/>
              </a:ext>
            </a:extLst>
          </p:cNvPr>
          <p:cNvSpPr txBox="1">
            <a:spLocks/>
          </p:cNvSpPr>
          <p:nvPr/>
        </p:nvSpPr>
        <p:spPr>
          <a:xfrm>
            <a:off x="292915" y="2164360"/>
            <a:ext cx="11594284" cy="4079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9FE3FD3-B4E9-4F8C-A2C7-1622FE001E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701" r="50803" b="44159"/>
          <a:stretch/>
        </p:blipFill>
        <p:spPr>
          <a:xfrm>
            <a:off x="5141541" y="3651804"/>
            <a:ext cx="6930217" cy="310133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1830B76-6078-441E-AD06-E7D13FD5A6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828" r="69794" b="60489"/>
          <a:stretch/>
        </p:blipFill>
        <p:spPr>
          <a:xfrm>
            <a:off x="292914" y="3913464"/>
            <a:ext cx="4589479" cy="210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897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35AB4D3-3AD1-484D-81B6-9CC2F08860DD}"/>
              </a:ext>
            </a:extLst>
          </p:cNvPr>
          <p:cNvSpPr/>
          <p:nvPr/>
        </p:nvSpPr>
        <p:spPr>
          <a:xfrm>
            <a:off x="0" y="319247"/>
            <a:ext cx="12192000" cy="6464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758563-E5A7-4FDB-B6DA-81363EA6AD1A}"/>
              </a:ext>
            </a:extLst>
          </p:cNvPr>
          <p:cNvSpPr/>
          <p:nvPr/>
        </p:nvSpPr>
        <p:spPr>
          <a:xfrm>
            <a:off x="292915" y="332062"/>
            <a:ext cx="3742190" cy="6147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43202CE-42A3-49CA-BF5F-0013F14CB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15" y="267981"/>
            <a:ext cx="8196743" cy="826112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3-2 </a:t>
            </a:r>
            <a:r>
              <a:rPr lang="ko-KR" altLang="en-US" sz="3200" b="1" dirty="0"/>
              <a:t>불용 재고 관리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96CB1AD-6589-4C67-9351-A8D39FEA5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916" y="1400961"/>
            <a:ext cx="11778842" cy="763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ISSUE. </a:t>
            </a:r>
            <a:r>
              <a:rPr lang="ko-KR" altLang="en-US" dirty="0">
                <a:solidFill>
                  <a:srgbClr val="FF0000"/>
                </a:solidFill>
              </a:rPr>
              <a:t>불용 재고에 대한 관리가 안되고 있음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3F182D9-F1E9-4A5D-A4F9-EFB723D82A61}"/>
              </a:ext>
            </a:extLst>
          </p:cNvPr>
          <p:cNvSpPr txBox="1">
            <a:spLocks/>
          </p:cNvSpPr>
          <p:nvPr/>
        </p:nvSpPr>
        <p:spPr>
          <a:xfrm>
            <a:off x="292915" y="2164360"/>
            <a:ext cx="11594284" cy="4079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3</a:t>
            </a:r>
            <a:r>
              <a:rPr lang="ko-KR" altLang="en-US" dirty="0"/>
              <a:t>년간 재고현황</a:t>
            </a:r>
            <a:r>
              <a:rPr lang="en-US" altLang="ko-KR" dirty="0"/>
              <a:t>(</a:t>
            </a:r>
            <a:r>
              <a:rPr lang="ko-KR" altLang="en-US" dirty="0"/>
              <a:t>구매수량</a:t>
            </a:r>
            <a:r>
              <a:rPr lang="en-US" altLang="ko-KR" dirty="0"/>
              <a:t>, </a:t>
            </a:r>
            <a:r>
              <a:rPr lang="ko-KR" altLang="en-US" dirty="0"/>
              <a:t>판매수량</a:t>
            </a:r>
            <a:r>
              <a:rPr lang="en-US" altLang="ko-KR" dirty="0"/>
              <a:t>, </a:t>
            </a:r>
            <a:r>
              <a:rPr lang="ko-KR" altLang="en-US" dirty="0"/>
              <a:t>재고</a:t>
            </a:r>
            <a:r>
              <a:rPr lang="en-US" altLang="ko-KR" dirty="0"/>
              <a:t>)</a:t>
            </a:r>
            <a:r>
              <a:rPr lang="ko-KR" altLang="en-US" dirty="0"/>
              <a:t>을 조사하여 전혀 안나간 부품부터 회전율이 빠른 부품까지 정리작업이 필요함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큰 폭의 할인율을 설정하여 판매 유도를 하던지 두산으로 반환할 지를 결정하여 불용재고에 대한 대처가 필요함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00963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08C83BC-B11F-451F-82CA-2BD8B9E3C96A}"/>
              </a:ext>
            </a:extLst>
          </p:cNvPr>
          <p:cNvSpPr/>
          <p:nvPr/>
        </p:nvSpPr>
        <p:spPr>
          <a:xfrm>
            <a:off x="0" y="319247"/>
            <a:ext cx="12192000" cy="6464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0E2B54-64BB-48FC-974D-B0D9918E7104}"/>
              </a:ext>
            </a:extLst>
          </p:cNvPr>
          <p:cNvSpPr/>
          <p:nvPr/>
        </p:nvSpPr>
        <p:spPr>
          <a:xfrm>
            <a:off x="292915" y="332062"/>
            <a:ext cx="3742190" cy="6147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43202CE-42A3-49CA-BF5F-0013F14CB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15" y="267981"/>
            <a:ext cx="8196743" cy="826112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3-2 </a:t>
            </a:r>
            <a:r>
              <a:rPr lang="ko-KR" altLang="en-US" sz="3200" b="1" dirty="0"/>
              <a:t>불용 재고 관리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96CB1AD-6589-4C67-9351-A8D39FEA5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916" y="1400960"/>
            <a:ext cx="11778842" cy="124157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srgbClr val="0070C0"/>
                </a:solidFill>
              </a:rPr>
              <a:t>SOLUTION.</a:t>
            </a:r>
            <a:r>
              <a:rPr lang="en-US" altLang="ko-KR" dirty="0"/>
              <a:t> </a:t>
            </a:r>
            <a:r>
              <a:rPr lang="ko-KR" altLang="en-US" dirty="0"/>
              <a:t>회전율이 낮은 부품의 장비를 찾아 해당 장비 보유 고객에게 영업활동이 필요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3F182D9-F1E9-4A5D-A4F9-EFB723D82A61}"/>
              </a:ext>
            </a:extLst>
          </p:cNvPr>
          <p:cNvSpPr txBox="1">
            <a:spLocks/>
          </p:cNvSpPr>
          <p:nvPr/>
        </p:nvSpPr>
        <p:spPr>
          <a:xfrm>
            <a:off x="292915" y="2835479"/>
            <a:ext cx="11594284" cy="3408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불용 재고를 파악</a:t>
            </a:r>
            <a:r>
              <a:rPr lang="en-US" altLang="ko-KR" dirty="0"/>
              <a:t> – </a:t>
            </a:r>
            <a:r>
              <a:rPr lang="ko-KR" altLang="en-US" dirty="0"/>
              <a:t>해당 부품이 사용되는 장비 필터링 </a:t>
            </a:r>
            <a:r>
              <a:rPr lang="en-US" altLang="ko-KR" dirty="0"/>
              <a:t>– </a:t>
            </a:r>
            <a:r>
              <a:rPr lang="ko-KR" altLang="en-US" dirty="0"/>
              <a:t>고객카드에서 해당 장비를 구입한 고객을 찾은 뒤 큰 폭의 할인율을 적용하여 판매 유도 </a:t>
            </a:r>
            <a:r>
              <a:rPr lang="en-US" altLang="ko-KR" dirty="0"/>
              <a:t>– </a:t>
            </a:r>
            <a:r>
              <a:rPr lang="ko-KR" altLang="en-US" dirty="0"/>
              <a:t>구매자가 없을 시 두산에 반환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65721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247A1C2A-5647-47FC-AFBD-741B9D1531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040934"/>
              </p:ext>
            </p:extLst>
          </p:nvPr>
        </p:nvGraphicFramePr>
        <p:xfrm>
          <a:off x="368299" y="2526904"/>
          <a:ext cx="11455399" cy="1954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A8F6548-1634-4459-AE9B-8267F478D9DD}"/>
              </a:ext>
            </a:extLst>
          </p:cNvPr>
          <p:cNvSpPr txBox="1"/>
          <p:nvPr/>
        </p:nvSpPr>
        <p:spPr>
          <a:xfrm>
            <a:off x="4580200" y="2126794"/>
            <a:ext cx="3031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&lt;</a:t>
            </a:r>
            <a:r>
              <a:rPr lang="ko-KR" altLang="en-US" sz="2000" b="1" dirty="0"/>
              <a:t>서비스 업무 프로세스</a:t>
            </a:r>
            <a:r>
              <a:rPr lang="en-US" altLang="ko-KR" sz="2000" b="1" dirty="0"/>
              <a:t>&gt;</a:t>
            </a:r>
            <a:endParaRPr lang="ko-KR" altLang="en-US" sz="20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4FA9486-0F36-47B2-8EB1-C1AFE4F07E38}"/>
              </a:ext>
            </a:extLst>
          </p:cNvPr>
          <p:cNvSpPr/>
          <p:nvPr/>
        </p:nvSpPr>
        <p:spPr>
          <a:xfrm>
            <a:off x="519764" y="4481017"/>
            <a:ext cx="1944303" cy="2054537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확인 가능한 모든 서비스 항목에 대하여 가격 설정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예상 비용 확인 안 되는 항목에 대해선 표시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F643C3-40A5-4EC8-BC4B-3375B12F1311}"/>
              </a:ext>
            </a:extLst>
          </p:cNvPr>
          <p:cNvSpPr/>
          <p:nvPr/>
        </p:nvSpPr>
        <p:spPr>
          <a:xfrm>
            <a:off x="3608048" y="4481017"/>
            <a:ext cx="1944303" cy="2054537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altLang="ko-KR" dirty="0">
                <a:solidFill>
                  <a:schemeClr val="tx1"/>
                </a:solidFill>
              </a:rPr>
              <a:t>Дефектный акт</a:t>
            </a:r>
            <a:r>
              <a:rPr lang="ko-KR" altLang="en-US" dirty="0">
                <a:solidFill>
                  <a:schemeClr val="tx1"/>
                </a:solidFill>
              </a:rPr>
              <a:t>에서 확인된 비용 청구 내용을 볼 수 있도록 정리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C704F7B-81CA-49C8-B4D0-A477DE6869F4}"/>
              </a:ext>
            </a:extLst>
          </p:cNvPr>
          <p:cNvSpPr/>
          <p:nvPr/>
        </p:nvSpPr>
        <p:spPr>
          <a:xfrm>
            <a:off x="6667990" y="4481015"/>
            <a:ext cx="1944303" cy="2054537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9DC3B9-D428-4199-AEBB-A021E302C8AB}"/>
              </a:ext>
            </a:extLst>
          </p:cNvPr>
          <p:cNvSpPr/>
          <p:nvPr/>
        </p:nvSpPr>
        <p:spPr>
          <a:xfrm>
            <a:off x="9727933" y="4481016"/>
            <a:ext cx="1944303" cy="2054537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442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30FE965-E49B-46DF-91BA-A673FBF82650}"/>
              </a:ext>
            </a:extLst>
          </p:cNvPr>
          <p:cNvSpPr/>
          <p:nvPr/>
        </p:nvSpPr>
        <p:spPr>
          <a:xfrm>
            <a:off x="0" y="319247"/>
            <a:ext cx="12192000" cy="6464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D34C1E0-D9F2-4252-8441-8552509561A8}"/>
              </a:ext>
            </a:extLst>
          </p:cNvPr>
          <p:cNvSpPr/>
          <p:nvPr/>
        </p:nvSpPr>
        <p:spPr>
          <a:xfrm>
            <a:off x="292914" y="381910"/>
            <a:ext cx="4706925" cy="5770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43202CE-42A3-49CA-BF5F-0013F14CB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15" y="267981"/>
            <a:ext cx="8196743" cy="826112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7. </a:t>
            </a:r>
            <a:r>
              <a:rPr lang="ko-KR" altLang="en-US" sz="3200" b="1" dirty="0"/>
              <a:t>서비스 계약서 관련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47DE7D3-5526-41FF-8F85-643B3B9D5971}"/>
              </a:ext>
            </a:extLst>
          </p:cNvPr>
          <p:cNvSpPr txBox="1">
            <a:spLocks/>
          </p:cNvSpPr>
          <p:nvPr/>
        </p:nvSpPr>
        <p:spPr>
          <a:xfrm>
            <a:off x="292916" y="1400961"/>
            <a:ext cx="11778842" cy="763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b="1" dirty="0">
                <a:solidFill>
                  <a:srgbClr val="FF0000"/>
                </a:solidFill>
              </a:rPr>
              <a:t>명확하지 않은 서비스 항목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DF1F52-BBA8-453C-BABA-7AD4294D00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70186" y="786791"/>
            <a:ext cx="37558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774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1398</TotalTime>
  <Words>347</Words>
  <Application>Microsoft Office PowerPoint</Application>
  <PresentationFormat>와이드스크린</PresentationFormat>
  <Paragraphs>36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1-5 판매 가격 설정에 대한 결재</vt:lpstr>
      <vt:lpstr>1-5 판매 가격 설정에 대한 결재</vt:lpstr>
      <vt:lpstr>2-2 서비스 투명성 확보</vt:lpstr>
      <vt:lpstr>3-1 부품 재고 구분 작업</vt:lpstr>
      <vt:lpstr>3-1 부품 재고 구분 작업</vt:lpstr>
      <vt:lpstr>3-2 불용 재고 관리</vt:lpstr>
      <vt:lpstr>3-2 불용 재고 관리</vt:lpstr>
      <vt:lpstr>PowerPoint 프레젠테이션</vt:lpstr>
      <vt:lpstr>7. 서비스 계약서 관련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준엽</dc:creator>
  <cp:lastModifiedBy>김 준엽</cp:lastModifiedBy>
  <cp:revision>10</cp:revision>
  <dcterms:created xsi:type="dcterms:W3CDTF">2020-04-21T08:00:22Z</dcterms:created>
  <dcterms:modified xsi:type="dcterms:W3CDTF">2020-04-23T20:30:45Z</dcterms:modified>
</cp:coreProperties>
</file>