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7/27/2022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7/27/2022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EFBC-4FC3-D61C-6B02-1F24F84AEA0D}"/>
              </a:ext>
            </a:extLst>
          </p:cNvPr>
          <p:cNvSpPr>
            <a:spLocks noGrp="1"/>
          </p:cNvSpPr>
          <p:nvPr>
            <p:ph type="ctrTitle"/>
          </p:nvPr>
        </p:nvSpPr>
        <p:spPr/>
        <p:txBody>
          <a:bodyPr/>
          <a:lstStyle/>
          <a:p>
            <a:r>
              <a:rPr lang="en-US" dirty="0"/>
              <a:t>Google Analytics Capstone Project: How Does a Bike-Share Navigate Speedy Success?</a:t>
            </a:r>
            <a:endParaRPr lang="en-IN" dirty="0"/>
          </a:p>
        </p:txBody>
      </p:sp>
      <p:sp>
        <p:nvSpPr>
          <p:cNvPr id="3" name="Subtitle 2">
            <a:extLst>
              <a:ext uri="{FF2B5EF4-FFF2-40B4-BE49-F238E27FC236}">
                <a16:creationId xmlns:a16="http://schemas.microsoft.com/office/drawing/2014/main" id="{EA096A10-8050-03B9-04DE-AF136C746D47}"/>
              </a:ext>
            </a:extLst>
          </p:cNvPr>
          <p:cNvSpPr>
            <a:spLocks noGrp="1"/>
          </p:cNvSpPr>
          <p:nvPr>
            <p:ph type="subTitle" idx="1"/>
          </p:nvPr>
        </p:nvSpPr>
        <p:spPr/>
        <p:txBody>
          <a:bodyPr/>
          <a:lstStyle/>
          <a:p>
            <a:r>
              <a:rPr lang="en-US" dirty="0"/>
              <a:t>Created By Pankaj Kumawat</a:t>
            </a:r>
          </a:p>
          <a:p>
            <a:r>
              <a:rPr lang="en-US" dirty="0"/>
              <a:t>date: 27/07/2022</a:t>
            </a:r>
            <a:endParaRPr lang="en-IN" dirty="0"/>
          </a:p>
        </p:txBody>
      </p:sp>
    </p:spTree>
    <p:extLst>
      <p:ext uri="{BB962C8B-B14F-4D97-AF65-F5344CB8AC3E}">
        <p14:creationId xmlns:p14="http://schemas.microsoft.com/office/powerpoint/2010/main" val="198178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0CC3-9491-12D3-C576-9C6F92472D65}"/>
              </a:ext>
            </a:extLst>
          </p:cNvPr>
          <p:cNvSpPr>
            <a:spLocks noGrp="1"/>
          </p:cNvSpPr>
          <p:nvPr>
            <p:ph type="title"/>
          </p:nvPr>
        </p:nvSpPr>
        <p:spPr/>
        <p:txBody>
          <a:bodyPr/>
          <a:lstStyle/>
          <a:p>
            <a:r>
              <a:rPr lang="en-US" dirty="0"/>
              <a:t>Average trip duration by month</a:t>
            </a:r>
            <a:endParaRPr lang="en-IN" dirty="0"/>
          </a:p>
        </p:txBody>
      </p:sp>
      <p:pic>
        <p:nvPicPr>
          <p:cNvPr id="6" name="Content Placeholder 5">
            <a:extLst>
              <a:ext uri="{FF2B5EF4-FFF2-40B4-BE49-F238E27FC236}">
                <a16:creationId xmlns:a16="http://schemas.microsoft.com/office/drawing/2014/main" id="{CF59FB8C-4554-6FEA-3441-02F48596F145}"/>
              </a:ext>
            </a:extLst>
          </p:cNvPr>
          <p:cNvPicPr>
            <a:picLocks noGrp="1" noChangeAspect="1"/>
          </p:cNvPicPr>
          <p:nvPr>
            <p:ph idx="1"/>
          </p:nvPr>
        </p:nvPicPr>
        <p:blipFill>
          <a:blip r:embed="rId2"/>
          <a:stretch>
            <a:fillRect/>
          </a:stretch>
        </p:blipFill>
        <p:spPr>
          <a:xfrm>
            <a:off x="5085347" y="1405349"/>
            <a:ext cx="6575676" cy="4058130"/>
          </a:xfrm>
        </p:spPr>
      </p:pic>
      <p:sp>
        <p:nvSpPr>
          <p:cNvPr id="4" name="Text Placeholder 3">
            <a:extLst>
              <a:ext uri="{FF2B5EF4-FFF2-40B4-BE49-F238E27FC236}">
                <a16:creationId xmlns:a16="http://schemas.microsoft.com/office/drawing/2014/main" id="{06966AD0-B531-E1AD-2BD0-3F3006F0A63E}"/>
              </a:ext>
            </a:extLst>
          </p:cNvPr>
          <p:cNvSpPr>
            <a:spLocks noGrp="1"/>
          </p:cNvSpPr>
          <p:nvPr>
            <p:ph type="body" sz="half" idx="2"/>
          </p:nvPr>
        </p:nvSpPr>
        <p:spPr/>
        <p:txBody>
          <a:bodyPr/>
          <a:lstStyle/>
          <a:p>
            <a:r>
              <a:rPr lang="en-IN" dirty="0"/>
              <a:t>Average trip duration is almost consistent through out the year.</a:t>
            </a:r>
            <a:endParaRPr lang="en-US" dirty="0"/>
          </a:p>
        </p:txBody>
      </p:sp>
    </p:spTree>
    <p:extLst>
      <p:ext uri="{BB962C8B-B14F-4D97-AF65-F5344CB8AC3E}">
        <p14:creationId xmlns:p14="http://schemas.microsoft.com/office/powerpoint/2010/main" val="131366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0D82-BF3E-5F71-6A76-27CF753D0A5A}"/>
              </a:ext>
            </a:extLst>
          </p:cNvPr>
          <p:cNvSpPr>
            <a:spLocks noGrp="1"/>
          </p:cNvSpPr>
          <p:nvPr>
            <p:ph type="title"/>
          </p:nvPr>
        </p:nvSpPr>
        <p:spPr/>
        <p:txBody>
          <a:bodyPr/>
          <a:lstStyle/>
          <a:p>
            <a:r>
              <a:rPr lang="en-US" dirty="0"/>
              <a:t>Number of trips per bike</a:t>
            </a:r>
            <a:endParaRPr lang="en-IN" dirty="0"/>
          </a:p>
        </p:txBody>
      </p:sp>
      <p:pic>
        <p:nvPicPr>
          <p:cNvPr id="6" name="Content Placeholder 5">
            <a:extLst>
              <a:ext uri="{FF2B5EF4-FFF2-40B4-BE49-F238E27FC236}">
                <a16:creationId xmlns:a16="http://schemas.microsoft.com/office/drawing/2014/main" id="{A9C37DC5-476A-73A9-C621-DCFB1AD15012}"/>
              </a:ext>
            </a:extLst>
          </p:cNvPr>
          <p:cNvPicPr>
            <a:picLocks noGrp="1" noChangeAspect="1"/>
          </p:cNvPicPr>
          <p:nvPr>
            <p:ph idx="1"/>
          </p:nvPr>
        </p:nvPicPr>
        <p:blipFill>
          <a:blip r:embed="rId2"/>
          <a:stretch>
            <a:fillRect/>
          </a:stretch>
        </p:blipFill>
        <p:spPr>
          <a:xfrm>
            <a:off x="4905113" y="1409129"/>
            <a:ext cx="6545881" cy="4039742"/>
          </a:xfrm>
        </p:spPr>
      </p:pic>
      <p:sp>
        <p:nvSpPr>
          <p:cNvPr id="4" name="Text Placeholder 3">
            <a:extLst>
              <a:ext uri="{FF2B5EF4-FFF2-40B4-BE49-F238E27FC236}">
                <a16:creationId xmlns:a16="http://schemas.microsoft.com/office/drawing/2014/main" id="{5EDF8760-77A2-DE40-6DDE-054CFEEB1544}"/>
              </a:ext>
            </a:extLst>
          </p:cNvPr>
          <p:cNvSpPr>
            <a:spLocks noGrp="1"/>
          </p:cNvSpPr>
          <p:nvPr>
            <p:ph type="body" sz="half" idx="2"/>
          </p:nvPr>
        </p:nvSpPr>
        <p:spPr/>
        <p:txBody>
          <a:bodyPr/>
          <a:lstStyle/>
          <a:p>
            <a:endParaRPr lang="en-US" dirty="0"/>
          </a:p>
          <a:p>
            <a:r>
              <a:rPr lang="en-IN" dirty="0"/>
              <a:t>Electric and classic bikes are quite popular among users </a:t>
            </a:r>
          </a:p>
          <a:p>
            <a:r>
              <a:rPr lang="en-IN" dirty="0"/>
              <a:t>But docked bike are not that famous.</a:t>
            </a:r>
          </a:p>
        </p:txBody>
      </p:sp>
    </p:spTree>
    <p:extLst>
      <p:ext uri="{BB962C8B-B14F-4D97-AF65-F5344CB8AC3E}">
        <p14:creationId xmlns:p14="http://schemas.microsoft.com/office/powerpoint/2010/main" val="28519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699C-8FC4-BB87-E798-61F13061CBCF}"/>
              </a:ext>
            </a:extLst>
          </p:cNvPr>
          <p:cNvSpPr>
            <a:spLocks noGrp="1"/>
          </p:cNvSpPr>
          <p:nvPr>
            <p:ph type="title"/>
          </p:nvPr>
        </p:nvSpPr>
        <p:spPr/>
        <p:txBody>
          <a:bodyPr/>
          <a:lstStyle/>
          <a:p>
            <a:r>
              <a:rPr lang="en-US" dirty="0"/>
              <a:t>Average trip time per bike type</a:t>
            </a:r>
            <a:endParaRPr lang="en-IN" dirty="0"/>
          </a:p>
        </p:txBody>
      </p:sp>
      <p:pic>
        <p:nvPicPr>
          <p:cNvPr id="6" name="Content Placeholder 5">
            <a:extLst>
              <a:ext uri="{FF2B5EF4-FFF2-40B4-BE49-F238E27FC236}">
                <a16:creationId xmlns:a16="http://schemas.microsoft.com/office/drawing/2014/main" id="{C6416FE1-EC17-72B6-5C17-FF84194A659F}"/>
              </a:ext>
            </a:extLst>
          </p:cNvPr>
          <p:cNvPicPr>
            <a:picLocks noGrp="1" noChangeAspect="1"/>
          </p:cNvPicPr>
          <p:nvPr>
            <p:ph idx="1"/>
          </p:nvPr>
        </p:nvPicPr>
        <p:blipFill>
          <a:blip r:embed="rId2"/>
          <a:stretch>
            <a:fillRect/>
          </a:stretch>
        </p:blipFill>
        <p:spPr>
          <a:xfrm>
            <a:off x="5097971" y="1605863"/>
            <a:ext cx="6291836" cy="3646274"/>
          </a:xfrm>
        </p:spPr>
      </p:pic>
      <p:sp>
        <p:nvSpPr>
          <p:cNvPr id="4" name="Text Placeholder 3">
            <a:extLst>
              <a:ext uri="{FF2B5EF4-FFF2-40B4-BE49-F238E27FC236}">
                <a16:creationId xmlns:a16="http://schemas.microsoft.com/office/drawing/2014/main" id="{B95BFAD3-D1B1-1AD7-295B-1D527E3E2BE1}"/>
              </a:ext>
            </a:extLst>
          </p:cNvPr>
          <p:cNvSpPr>
            <a:spLocks noGrp="1"/>
          </p:cNvSpPr>
          <p:nvPr>
            <p:ph type="body" sz="half" idx="2"/>
          </p:nvPr>
        </p:nvSpPr>
        <p:spPr/>
        <p:txBody>
          <a:bodyPr/>
          <a:lstStyle/>
          <a:p>
            <a:endParaRPr lang="en-US" dirty="0"/>
          </a:p>
          <a:p>
            <a:r>
              <a:rPr lang="en-IN" dirty="0"/>
              <a:t>It seems like docked bike is used by casual users for long rides.</a:t>
            </a:r>
          </a:p>
        </p:txBody>
      </p:sp>
    </p:spTree>
    <p:extLst>
      <p:ext uri="{BB962C8B-B14F-4D97-AF65-F5344CB8AC3E}">
        <p14:creationId xmlns:p14="http://schemas.microsoft.com/office/powerpoint/2010/main" val="350354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B138-F570-93CA-8D86-A38ABDE80D44}"/>
              </a:ext>
            </a:extLst>
          </p:cNvPr>
          <p:cNvSpPr>
            <a:spLocks noGrp="1"/>
          </p:cNvSpPr>
          <p:nvPr>
            <p:ph type="title"/>
          </p:nvPr>
        </p:nvSpPr>
        <p:spPr/>
        <p:txBody>
          <a:bodyPr/>
          <a:lstStyle/>
          <a:p>
            <a:r>
              <a:rPr lang="en-US" dirty="0"/>
              <a:t>Total trip time per bike type</a:t>
            </a:r>
            <a:endParaRPr lang="en-IN" dirty="0"/>
          </a:p>
        </p:txBody>
      </p:sp>
      <p:pic>
        <p:nvPicPr>
          <p:cNvPr id="8" name="Content Placeholder 7">
            <a:extLst>
              <a:ext uri="{FF2B5EF4-FFF2-40B4-BE49-F238E27FC236}">
                <a16:creationId xmlns:a16="http://schemas.microsoft.com/office/drawing/2014/main" id="{62594FA0-418E-4B83-CA09-0BE4CDA32687}"/>
              </a:ext>
            </a:extLst>
          </p:cNvPr>
          <p:cNvPicPr>
            <a:picLocks noGrp="1" noChangeAspect="1"/>
          </p:cNvPicPr>
          <p:nvPr>
            <p:ph idx="1"/>
          </p:nvPr>
        </p:nvPicPr>
        <p:blipFill>
          <a:blip r:embed="rId2"/>
          <a:stretch>
            <a:fillRect/>
          </a:stretch>
        </p:blipFill>
        <p:spPr>
          <a:xfrm>
            <a:off x="5195765" y="1892968"/>
            <a:ext cx="5775448" cy="3342566"/>
          </a:xfrm>
        </p:spPr>
      </p:pic>
      <p:sp>
        <p:nvSpPr>
          <p:cNvPr id="4" name="Text Placeholder 3">
            <a:extLst>
              <a:ext uri="{FF2B5EF4-FFF2-40B4-BE49-F238E27FC236}">
                <a16:creationId xmlns:a16="http://schemas.microsoft.com/office/drawing/2014/main" id="{9BEB1FB1-FFC1-EF7A-5FA4-58BDAC69C4E8}"/>
              </a:ext>
            </a:extLst>
          </p:cNvPr>
          <p:cNvSpPr>
            <a:spLocks noGrp="1"/>
          </p:cNvSpPr>
          <p:nvPr>
            <p:ph type="body" sz="half" idx="2"/>
          </p:nvPr>
        </p:nvSpPr>
        <p:spPr/>
        <p:txBody>
          <a:bodyPr/>
          <a:lstStyle/>
          <a:p>
            <a:r>
              <a:rPr lang="en-US" dirty="0"/>
              <a:t>Docked bikes are not that famous among member users.</a:t>
            </a:r>
          </a:p>
          <a:p>
            <a:r>
              <a:rPr lang="en-US" dirty="0"/>
              <a:t>And electric and classic are more famous among both users. </a:t>
            </a:r>
            <a:endParaRPr lang="en-IN" dirty="0"/>
          </a:p>
        </p:txBody>
      </p:sp>
    </p:spTree>
    <p:extLst>
      <p:ext uri="{BB962C8B-B14F-4D97-AF65-F5344CB8AC3E}">
        <p14:creationId xmlns:p14="http://schemas.microsoft.com/office/powerpoint/2010/main" val="251283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90EB-2CFB-1284-6285-819D0CB15A9D}"/>
              </a:ext>
            </a:extLst>
          </p:cNvPr>
          <p:cNvSpPr>
            <a:spLocks noGrp="1"/>
          </p:cNvSpPr>
          <p:nvPr>
            <p:ph type="title"/>
          </p:nvPr>
        </p:nvSpPr>
        <p:spPr/>
        <p:txBody>
          <a:bodyPr/>
          <a:lstStyle/>
          <a:p>
            <a:r>
              <a:rPr lang="en-US" sz="4000" dirty="0"/>
              <a:t>Most Popular Start Stations</a:t>
            </a:r>
            <a:endParaRPr lang="en-IN" sz="4000" dirty="0"/>
          </a:p>
        </p:txBody>
      </p:sp>
      <p:pic>
        <p:nvPicPr>
          <p:cNvPr id="6" name="Content Placeholder 5">
            <a:extLst>
              <a:ext uri="{FF2B5EF4-FFF2-40B4-BE49-F238E27FC236}">
                <a16:creationId xmlns:a16="http://schemas.microsoft.com/office/drawing/2014/main" id="{E5FE18B4-7A35-6ED2-364C-D14702867C27}"/>
              </a:ext>
            </a:extLst>
          </p:cNvPr>
          <p:cNvPicPr>
            <a:picLocks noGrp="1" noChangeAspect="1"/>
          </p:cNvPicPr>
          <p:nvPr>
            <p:ph idx="1"/>
          </p:nvPr>
        </p:nvPicPr>
        <p:blipFill>
          <a:blip r:embed="rId2"/>
          <a:stretch>
            <a:fillRect/>
          </a:stretch>
        </p:blipFill>
        <p:spPr>
          <a:xfrm>
            <a:off x="4964457" y="1764632"/>
            <a:ext cx="6006756" cy="3466693"/>
          </a:xfrm>
        </p:spPr>
      </p:pic>
      <p:sp>
        <p:nvSpPr>
          <p:cNvPr id="4" name="Text Placeholder 3">
            <a:extLst>
              <a:ext uri="{FF2B5EF4-FFF2-40B4-BE49-F238E27FC236}">
                <a16:creationId xmlns:a16="http://schemas.microsoft.com/office/drawing/2014/main" id="{DE4A36EA-2A8B-FAEB-9FC0-C5C7DF4B199D}"/>
              </a:ext>
            </a:extLst>
          </p:cNvPr>
          <p:cNvSpPr>
            <a:spLocks noGrp="1"/>
          </p:cNvSpPr>
          <p:nvPr>
            <p:ph type="body" sz="half" idx="2"/>
          </p:nvPr>
        </p:nvSpPr>
        <p:spPr/>
        <p:txBody>
          <a:bodyPr/>
          <a:lstStyle/>
          <a:p>
            <a:endParaRPr lang="en-US" dirty="0"/>
          </a:p>
          <a:p>
            <a:endParaRPr lang="en-IN" dirty="0"/>
          </a:p>
        </p:txBody>
      </p:sp>
    </p:spTree>
    <p:extLst>
      <p:ext uri="{BB962C8B-B14F-4D97-AF65-F5344CB8AC3E}">
        <p14:creationId xmlns:p14="http://schemas.microsoft.com/office/powerpoint/2010/main" val="404941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29F2-D47B-2AE2-BBA3-35EFD18A235A}"/>
              </a:ext>
            </a:extLst>
          </p:cNvPr>
          <p:cNvSpPr>
            <a:spLocks noGrp="1"/>
          </p:cNvSpPr>
          <p:nvPr>
            <p:ph type="title"/>
          </p:nvPr>
        </p:nvSpPr>
        <p:spPr>
          <a:xfrm>
            <a:off x="1154954" y="1844842"/>
            <a:ext cx="3272667" cy="1050758"/>
          </a:xfrm>
        </p:spPr>
        <p:txBody>
          <a:bodyPr/>
          <a:lstStyle/>
          <a:p>
            <a:r>
              <a:rPr lang="en-US" sz="3600" dirty="0"/>
              <a:t>Map of Most Popular Start Stations</a:t>
            </a:r>
            <a:endParaRPr lang="en-IN" sz="3600" dirty="0"/>
          </a:p>
        </p:txBody>
      </p:sp>
      <p:pic>
        <p:nvPicPr>
          <p:cNvPr id="8" name="Content Placeholder 7">
            <a:extLst>
              <a:ext uri="{FF2B5EF4-FFF2-40B4-BE49-F238E27FC236}">
                <a16:creationId xmlns:a16="http://schemas.microsoft.com/office/drawing/2014/main" id="{1AB30CB4-754B-AC32-09CB-ED90B6FD75D9}"/>
              </a:ext>
            </a:extLst>
          </p:cNvPr>
          <p:cNvPicPr>
            <a:picLocks noGrp="1" noChangeAspect="1"/>
          </p:cNvPicPr>
          <p:nvPr>
            <p:ph idx="1"/>
          </p:nvPr>
        </p:nvPicPr>
        <p:blipFill>
          <a:blip r:embed="rId2"/>
          <a:stretch>
            <a:fillRect/>
          </a:stretch>
        </p:blipFill>
        <p:spPr>
          <a:xfrm>
            <a:off x="5114648" y="962526"/>
            <a:ext cx="5312990" cy="5206238"/>
          </a:xfrm>
        </p:spPr>
      </p:pic>
      <p:sp>
        <p:nvSpPr>
          <p:cNvPr id="4" name="Text Placeholder 3">
            <a:extLst>
              <a:ext uri="{FF2B5EF4-FFF2-40B4-BE49-F238E27FC236}">
                <a16:creationId xmlns:a16="http://schemas.microsoft.com/office/drawing/2014/main" id="{91CE5D82-96AB-710B-9BD2-B6CD4120E346}"/>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37742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4186-0C31-D45B-0588-B89FCF358F72}"/>
              </a:ext>
            </a:extLst>
          </p:cNvPr>
          <p:cNvSpPr>
            <a:spLocks noGrp="1"/>
          </p:cNvSpPr>
          <p:nvPr>
            <p:ph type="title"/>
          </p:nvPr>
        </p:nvSpPr>
        <p:spPr/>
        <p:txBody>
          <a:bodyPr/>
          <a:lstStyle/>
          <a:p>
            <a:r>
              <a:rPr lang="en-US" sz="3200" dirty="0"/>
              <a:t>Most Popular End Stations</a:t>
            </a:r>
            <a:endParaRPr lang="en-IN" sz="3200" dirty="0"/>
          </a:p>
        </p:txBody>
      </p:sp>
      <p:pic>
        <p:nvPicPr>
          <p:cNvPr id="6" name="Content Placeholder 5">
            <a:extLst>
              <a:ext uri="{FF2B5EF4-FFF2-40B4-BE49-F238E27FC236}">
                <a16:creationId xmlns:a16="http://schemas.microsoft.com/office/drawing/2014/main" id="{81ECEEC6-7D50-E963-CE2F-D396812D59D5}"/>
              </a:ext>
            </a:extLst>
          </p:cNvPr>
          <p:cNvPicPr>
            <a:picLocks noGrp="1" noChangeAspect="1"/>
          </p:cNvPicPr>
          <p:nvPr>
            <p:ph idx="1"/>
          </p:nvPr>
        </p:nvPicPr>
        <p:blipFill>
          <a:blip r:embed="rId2"/>
          <a:stretch>
            <a:fillRect/>
          </a:stretch>
        </p:blipFill>
        <p:spPr>
          <a:xfrm>
            <a:off x="5424989" y="1148911"/>
            <a:ext cx="5078484" cy="4875968"/>
          </a:xfrm>
        </p:spPr>
      </p:pic>
      <p:sp>
        <p:nvSpPr>
          <p:cNvPr id="4" name="Text Placeholder 3">
            <a:extLst>
              <a:ext uri="{FF2B5EF4-FFF2-40B4-BE49-F238E27FC236}">
                <a16:creationId xmlns:a16="http://schemas.microsoft.com/office/drawing/2014/main" id="{BAACD640-62F2-5805-5F1A-0D00DA144CCF}"/>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33874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0B7991-FED2-BB61-D743-C356AFA3C03C}"/>
              </a:ext>
            </a:extLst>
          </p:cNvPr>
          <p:cNvSpPr>
            <a:spLocks noGrp="1"/>
          </p:cNvSpPr>
          <p:nvPr>
            <p:ph type="title"/>
          </p:nvPr>
        </p:nvSpPr>
        <p:spPr/>
        <p:txBody>
          <a:bodyPr/>
          <a:lstStyle/>
          <a:p>
            <a:r>
              <a:rPr lang="en-US" dirty="0"/>
              <a:t>Conclusions:</a:t>
            </a:r>
            <a:endParaRPr lang="en-IN" dirty="0"/>
          </a:p>
        </p:txBody>
      </p:sp>
      <p:sp>
        <p:nvSpPr>
          <p:cNvPr id="9" name="Content Placeholder 8">
            <a:extLst>
              <a:ext uri="{FF2B5EF4-FFF2-40B4-BE49-F238E27FC236}">
                <a16:creationId xmlns:a16="http://schemas.microsoft.com/office/drawing/2014/main" id="{0AF43B39-EA7B-C201-642D-F6FFE5649EBC}"/>
              </a:ext>
            </a:extLst>
          </p:cNvPr>
          <p:cNvSpPr>
            <a:spLocks noGrp="1"/>
          </p:cNvSpPr>
          <p:nvPr>
            <p:ph idx="1"/>
          </p:nvPr>
        </p:nvSpPr>
        <p:spPr/>
        <p:txBody>
          <a:bodyPr>
            <a:normAutofit/>
          </a:bodyPr>
          <a:lstStyle/>
          <a:p>
            <a:r>
              <a:rPr lang="en-US" sz="2400" dirty="0"/>
              <a:t>The stations that are popular for starting and ending rides differ between members and casual cyclists.</a:t>
            </a:r>
          </a:p>
          <a:p>
            <a:r>
              <a:rPr lang="en-US" sz="2400" dirty="0"/>
              <a:t>Top starting and destination stations for casual users cluster around tourist locations within about 1km of the lakefront.</a:t>
            </a:r>
          </a:p>
          <a:p>
            <a:r>
              <a:rPr lang="en-US" sz="2400" dirty="0"/>
              <a:t>Top stations for members riders are more dispersed and reflect office locations.</a:t>
            </a:r>
            <a:endParaRPr lang="en-IN" sz="2400" dirty="0"/>
          </a:p>
        </p:txBody>
      </p:sp>
    </p:spTree>
    <p:extLst>
      <p:ext uri="{BB962C8B-B14F-4D97-AF65-F5344CB8AC3E}">
        <p14:creationId xmlns:p14="http://schemas.microsoft.com/office/powerpoint/2010/main" val="190045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9FB-C033-1BF5-2432-73272EFE3039}"/>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A7D8389E-DD29-2159-EC95-13A076BBE528}"/>
              </a:ext>
            </a:extLst>
          </p:cNvPr>
          <p:cNvSpPr>
            <a:spLocks noGrp="1"/>
          </p:cNvSpPr>
          <p:nvPr>
            <p:ph idx="1"/>
          </p:nvPr>
        </p:nvSpPr>
        <p:spPr/>
        <p:txBody>
          <a:bodyPr>
            <a:normAutofit/>
          </a:bodyPr>
          <a:lstStyle/>
          <a:p>
            <a:r>
              <a:rPr lang="en-US" sz="2400" dirty="0"/>
              <a:t>The casual riders’ favorite start and end stations should be the focus of  the marketing campaign.</a:t>
            </a:r>
          </a:p>
          <a:p>
            <a:r>
              <a:rPr lang="en-US" sz="2400" dirty="0"/>
              <a:t>Marketing campaign should be focused for the busiest casual rider days (Friday, Saturday and Sunday), busiest hours (afternoon) and most popular months to reach the most riders (June, July and August).</a:t>
            </a:r>
            <a:endParaRPr lang="en-IN" sz="2400" dirty="0"/>
          </a:p>
        </p:txBody>
      </p:sp>
    </p:spTree>
    <p:extLst>
      <p:ext uri="{BB962C8B-B14F-4D97-AF65-F5344CB8AC3E}">
        <p14:creationId xmlns:p14="http://schemas.microsoft.com/office/powerpoint/2010/main" val="9329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5F23-D916-2B18-65B2-700615CBA7CB}"/>
              </a:ext>
            </a:extLst>
          </p:cNvPr>
          <p:cNvSpPr>
            <a:spLocks noGrp="1"/>
          </p:cNvSpPr>
          <p:nvPr>
            <p:ph type="title"/>
          </p:nvPr>
        </p:nvSpPr>
        <p:spPr/>
        <p:txBody>
          <a:bodyPr/>
          <a:lstStyle/>
          <a:p>
            <a:r>
              <a:rPr lang="en-US" dirty="0"/>
              <a:t>About the company</a:t>
            </a:r>
            <a:endParaRPr lang="en-IN" dirty="0"/>
          </a:p>
        </p:txBody>
      </p:sp>
      <p:sp>
        <p:nvSpPr>
          <p:cNvPr id="3" name="Content Placeholder 2">
            <a:extLst>
              <a:ext uri="{FF2B5EF4-FFF2-40B4-BE49-F238E27FC236}">
                <a16:creationId xmlns:a16="http://schemas.microsoft.com/office/drawing/2014/main" id="{BFC61AD6-E038-E690-5D1A-39C779D8D5CD}"/>
              </a:ext>
            </a:extLst>
          </p:cNvPr>
          <p:cNvSpPr>
            <a:spLocks noGrp="1"/>
          </p:cNvSpPr>
          <p:nvPr>
            <p:ph idx="1"/>
          </p:nvPr>
        </p:nvSpPr>
        <p:spPr>
          <a:xfrm>
            <a:off x="1715294" y="2731837"/>
            <a:ext cx="8761412" cy="3416300"/>
          </a:xfrm>
        </p:spPr>
        <p:txBody>
          <a:bodyPr>
            <a:normAutofit lnSpcReduction="10000"/>
          </a:bodyPr>
          <a:lstStyle/>
          <a:p>
            <a:pPr marL="0" indent="0">
              <a:buNone/>
            </a:pPr>
            <a:r>
              <a:rPr lang="en-US" b="0" i="0" dirty="0">
                <a:solidFill>
                  <a:srgbClr val="292929"/>
                </a:solidFill>
                <a:effectLst/>
                <a:latin typeface="charter"/>
              </a:rPr>
              <a:t>In 2016, </a:t>
            </a:r>
            <a:r>
              <a:rPr lang="en-US" b="0" i="0" dirty="0" err="1">
                <a:solidFill>
                  <a:srgbClr val="292929"/>
                </a:solidFill>
                <a:effectLst/>
                <a:latin typeface="charter"/>
              </a:rPr>
              <a:t>Cyclistic</a:t>
            </a:r>
            <a:r>
              <a:rPr lang="en-US" b="0" i="0" dirty="0">
                <a:solidFill>
                  <a:srgbClr val="292929"/>
                </a:solidFill>
                <a:effectLst/>
                <a:latin typeface="charter"/>
              </a:rPr>
              <a:t> launched a successful bike-share offering. Since then, the program has grown to a fleet of 5,824 bicycles that are </a:t>
            </a:r>
            <a:r>
              <a:rPr lang="en-US" b="0" i="0" dirty="0" err="1">
                <a:solidFill>
                  <a:srgbClr val="292929"/>
                </a:solidFill>
                <a:effectLst/>
                <a:latin typeface="charter"/>
              </a:rPr>
              <a:t>geotracked</a:t>
            </a:r>
            <a:r>
              <a:rPr lang="en-US" b="0" i="0" dirty="0">
                <a:solidFill>
                  <a:srgbClr val="292929"/>
                </a:solidFill>
                <a:effectLst/>
                <a:latin typeface="charter"/>
              </a:rPr>
              <a:t> and locked into a network of 692 stations across Chicago. The bikes can be unlocked from one station and returned to any other station in the system anytime.</a:t>
            </a:r>
          </a:p>
          <a:p>
            <a:pPr marL="0" indent="0">
              <a:buNone/>
            </a:pPr>
            <a:endParaRPr lang="en-US" dirty="0">
              <a:solidFill>
                <a:srgbClr val="292929"/>
              </a:solidFill>
              <a:latin typeface="charter"/>
            </a:endParaRPr>
          </a:p>
          <a:p>
            <a:pPr marL="0" indent="0">
              <a:buNone/>
            </a:pPr>
            <a:r>
              <a:rPr lang="en-US" b="0" i="0" dirty="0" err="1">
                <a:solidFill>
                  <a:srgbClr val="292929"/>
                </a:solidFill>
                <a:effectLst/>
                <a:latin typeface="charter"/>
              </a:rPr>
              <a:t>Cyclistic’s</a:t>
            </a:r>
            <a:r>
              <a:rPr lang="en-US" b="0" i="0" dirty="0">
                <a:solidFill>
                  <a:srgbClr val="292929"/>
                </a:solidFill>
                <a:effectLst/>
                <a:latin typeface="charter"/>
              </a:rPr>
              <a:t> finance analysts have concluded that annual members are much more profitable than casual riders. Although the pricing flexibility helps </a:t>
            </a:r>
            <a:r>
              <a:rPr lang="en-US" b="0" i="0" dirty="0" err="1">
                <a:solidFill>
                  <a:srgbClr val="292929"/>
                </a:solidFill>
                <a:effectLst/>
                <a:latin typeface="charter"/>
              </a:rPr>
              <a:t>Cyclistic</a:t>
            </a:r>
            <a:r>
              <a:rPr lang="en-US" b="0" i="0" dirty="0">
                <a:solidFill>
                  <a:srgbClr val="292929"/>
                </a:solidFill>
                <a:effectLst/>
                <a:latin typeface="charter"/>
              </a:rPr>
              <a:t> attract more customers, Moreno believes that maximizing the number of annual members will be key to future growth. Rather than creating a marketing campaign that targets all-new customers, Moreno believes there is a very good chance to convert casual riders into members. She notes that casual riders are already aware of the </a:t>
            </a:r>
            <a:r>
              <a:rPr lang="en-US" b="0" i="0" dirty="0" err="1">
                <a:solidFill>
                  <a:srgbClr val="292929"/>
                </a:solidFill>
                <a:effectLst/>
                <a:latin typeface="charter"/>
              </a:rPr>
              <a:t>Cyclistic</a:t>
            </a:r>
            <a:r>
              <a:rPr lang="en-US" b="0" i="0" dirty="0">
                <a:solidFill>
                  <a:srgbClr val="292929"/>
                </a:solidFill>
                <a:effectLst/>
                <a:latin typeface="charter"/>
              </a:rPr>
              <a:t> program and have chosen </a:t>
            </a:r>
            <a:r>
              <a:rPr lang="en-US" b="0" i="0" dirty="0" err="1">
                <a:solidFill>
                  <a:srgbClr val="292929"/>
                </a:solidFill>
                <a:effectLst/>
                <a:latin typeface="charter"/>
              </a:rPr>
              <a:t>Cyclistic</a:t>
            </a:r>
            <a:r>
              <a:rPr lang="en-US" b="0" i="0" dirty="0">
                <a:solidFill>
                  <a:srgbClr val="292929"/>
                </a:solidFill>
                <a:effectLst/>
                <a:latin typeface="charter"/>
              </a:rPr>
              <a:t> for their mobility needs.</a:t>
            </a:r>
            <a:endParaRPr lang="en-IN" dirty="0"/>
          </a:p>
        </p:txBody>
      </p:sp>
    </p:spTree>
    <p:extLst>
      <p:ext uri="{BB962C8B-B14F-4D97-AF65-F5344CB8AC3E}">
        <p14:creationId xmlns:p14="http://schemas.microsoft.com/office/powerpoint/2010/main" val="199353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50D8-158C-2E33-8BFD-EAA681ECC7E1}"/>
              </a:ext>
            </a:extLst>
          </p:cNvPr>
          <p:cNvSpPr>
            <a:spLocks noGrp="1"/>
          </p:cNvSpPr>
          <p:nvPr>
            <p:ph type="title"/>
          </p:nvPr>
        </p:nvSpPr>
        <p:spPr/>
        <p:txBody>
          <a:bodyPr/>
          <a:lstStyle/>
          <a:p>
            <a:r>
              <a:rPr lang="en-US" dirty="0"/>
              <a:t>Business Task</a:t>
            </a:r>
            <a:endParaRPr lang="en-IN" dirty="0"/>
          </a:p>
        </p:txBody>
      </p:sp>
      <p:sp>
        <p:nvSpPr>
          <p:cNvPr id="3" name="Content Placeholder 2">
            <a:extLst>
              <a:ext uri="{FF2B5EF4-FFF2-40B4-BE49-F238E27FC236}">
                <a16:creationId xmlns:a16="http://schemas.microsoft.com/office/drawing/2014/main" id="{C849FA0E-25AD-4F85-1CA8-9CB57FC1F000}"/>
              </a:ext>
            </a:extLst>
          </p:cNvPr>
          <p:cNvSpPr>
            <a:spLocks noGrp="1"/>
          </p:cNvSpPr>
          <p:nvPr>
            <p:ph idx="1"/>
          </p:nvPr>
        </p:nvSpPr>
        <p:spPr/>
        <p:txBody>
          <a:bodyPr>
            <a:normAutofit/>
          </a:bodyPr>
          <a:lstStyle/>
          <a:p>
            <a:r>
              <a:rPr lang="en-US" sz="3600" dirty="0"/>
              <a:t>Analyze rider’s usage patterns for marketing membership conversion programs.</a:t>
            </a:r>
          </a:p>
          <a:p>
            <a:endParaRPr lang="en-US" dirty="0"/>
          </a:p>
          <a:p>
            <a:r>
              <a:rPr lang="en-US" sz="3600" dirty="0"/>
              <a:t>Tools: R studio</a:t>
            </a:r>
          </a:p>
        </p:txBody>
      </p:sp>
    </p:spTree>
    <p:extLst>
      <p:ext uri="{BB962C8B-B14F-4D97-AF65-F5344CB8AC3E}">
        <p14:creationId xmlns:p14="http://schemas.microsoft.com/office/powerpoint/2010/main" val="240367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641D-7C60-94C3-B0D4-E3A22B4F0B6E}"/>
              </a:ext>
            </a:extLst>
          </p:cNvPr>
          <p:cNvSpPr>
            <a:spLocks noGrp="1"/>
          </p:cNvSpPr>
          <p:nvPr>
            <p:ph type="title"/>
          </p:nvPr>
        </p:nvSpPr>
        <p:spPr/>
        <p:txBody>
          <a:bodyPr/>
          <a:lstStyle/>
          <a:p>
            <a:r>
              <a:rPr lang="en-US" dirty="0"/>
              <a:t>Six Phases of My Analysis</a:t>
            </a:r>
            <a:endParaRPr lang="en-IN" dirty="0"/>
          </a:p>
        </p:txBody>
      </p:sp>
      <p:sp>
        <p:nvSpPr>
          <p:cNvPr id="3" name="Content Placeholder 2">
            <a:extLst>
              <a:ext uri="{FF2B5EF4-FFF2-40B4-BE49-F238E27FC236}">
                <a16:creationId xmlns:a16="http://schemas.microsoft.com/office/drawing/2014/main" id="{4DC72031-0077-5360-01A9-11959F493E47}"/>
              </a:ext>
            </a:extLst>
          </p:cNvPr>
          <p:cNvSpPr>
            <a:spLocks noGrp="1"/>
          </p:cNvSpPr>
          <p:nvPr>
            <p:ph idx="1"/>
          </p:nvPr>
        </p:nvSpPr>
        <p:spPr/>
        <p:txBody>
          <a:bodyPr>
            <a:noAutofit/>
          </a:bodyPr>
          <a:lstStyle/>
          <a:p>
            <a:r>
              <a:rPr lang="en-US" sz="3600" dirty="0"/>
              <a:t>Ask</a:t>
            </a:r>
          </a:p>
          <a:p>
            <a:r>
              <a:rPr lang="en-US" sz="3600" dirty="0"/>
              <a:t>Prepare</a:t>
            </a:r>
          </a:p>
          <a:p>
            <a:r>
              <a:rPr lang="en-US" sz="3600" dirty="0"/>
              <a:t>Process</a:t>
            </a:r>
          </a:p>
          <a:p>
            <a:r>
              <a:rPr lang="en-US" sz="3600" dirty="0"/>
              <a:t>Analyze</a:t>
            </a:r>
          </a:p>
          <a:p>
            <a:r>
              <a:rPr lang="en-US" sz="3600" dirty="0"/>
              <a:t>Share</a:t>
            </a:r>
          </a:p>
          <a:p>
            <a:r>
              <a:rPr lang="en-US" sz="3600" dirty="0"/>
              <a:t>Act</a:t>
            </a:r>
          </a:p>
        </p:txBody>
      </p:sp>
    </p:spTree>
    <p:extLst>
      <p:ext uri="{BB962C8B-B14F-4D97-AF65-F5344CB8AC3E}">
        <p14:creationId xmlns:p14="http://schemas.microsoft.com/office/powerpoint/2010/main" val="282743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1115-26E5-A81D-B120-0CEE75F59230}"/>
              </a:ext>
            </a:extLst>
          </p:cNvPr>
          <p:cNvSpPr>
            <a:spLocks noGrp="1"/>
          </p:cNvSpPr>
          <p:nvPr>
            <p:ph type="title"/>
          </p:nvPr>
        </p:nvSpPr>
        <p:spPr/>
        <p:txBody>
          <a:bodyPr/>
          <a:lstStyle/>
          <a:p>
            <a:r>
              <a:rPr lang="en-US" dirty="0"/>
              <a:t>Stake Holders </a:t>
            </a:r>
            <a:endParaRPr lang="en-IN" dirty="0"/>
          </a:p>
        </p:txBody>
      </p:sp>
      <p:sp>
        <p:nvSpPr>
          <p:cNvPr id="3" name="Content Placeholder 2">
            <a:extLst>
              <a:ext uri="{FF2B5EF4-FFF2-40B4-BE49-F238E27FC236}">
                <a16:creationId xmlns:a16="http://schemas.microsoft.com/office/drawing/2014/main" id="{87F8D9EC-576B-9440-35A2-2BF95E9601E3}"/>
              </a:ext>
            </a:extLst>
          </p:cNvPr>
          <p:cNvSpPr>
            <a:spLocks noGrp="1"/>
          </p:cNvSpPr>
          <p:nvPr>
            <p:ph idx="1"/>
          </p:nvPr>
        </p:nvSpPr>
        <p:spPr/>
        <p:txBody>
          <a:bodyPr>
            <a:normAutofit/>
          </a:bodyPr>
          <a:lstStyle/>
          <a:p>
            <a:r>
              <a:rPr lang="en-US" sz="3600" dirty="0"/>
              <a:t>Director of marketing at </a:t>
            </a:r>
            <a:r>
              <a:rPr lang="en-US" sz="3600" dirty="0" err="1"/>
              <a:t>Cyclistic</a:t>
            </a:r>
            <a:endParaRPr lang="en-US" sz="3600" dirty="0"/>
          </a:p>
          <a:p>
            <a:r>
              <a:rPr lang="en-US" sz="3600" dirty="0"/>
              <a:t>The </a:t>
            </a:r>
            <a:r>
              <a:rPr lang="en-US" sz="3600" dirty="0" err="1"/>
              <a:t>Cyclistic</a:t>
            </a:r>
            <a:r>
              <a:rPr lang="en-US" sz="3600" dirty="0"/>
              <a:t> marketing team</a:t>
            </a:r>
          </a:p>
          <a:p>
            <a:r>
              <a:rPr lang="en-US" sz="3600" dirty="0"/>
              <a:t>The </a:t>
            </a:r>
            <a:r>
              <a:rPr lang="en-US" sz="3600" dirty="0" err="1"/>
              <a:t>Cyclistic</a:t>
            </a:r>
            <a:r>
              <a:rPr lang="en-US" sz="3600" dirty="0"/>
              <a:t> management team</a:t>
            </a:r>
            <a:endParaRPr lang="en-IN" sz="3600" dirty="0"/>
          </a:p>
        </p:txBody>
      </p:sp>
    </p:spTree>
    <p:extLst>
      <p:ext uri="{BB962C8B-B14F-4D97-AF65-F5344CB8AC3E}">
        <p14:creationId xmlns:p14="http://schemas.microsoft.com/office/powerpoint/2010/main" val="179268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956D6-254B-C170-9292-7D68B97AA7E9}"/>
              </a:ext>
            </a:extLst>
          </p:cNvPr>
          <p:cNvSpPr>
            <a:spLocks noGrp="1"/>
          </p:cNvSpPr>
          <p:nvPr>
            <p:ph type="title"/>
          </p:nvPr>
        </p:nvSpPr>
        <p:spPr/>
        <p:txBody>
          <a:bodyPr/>
          <a:lstStyle/>
          <a:p>
            <a:r>
              <a:rPr lang="en-US" dirty="0"/>
              <a:t>Count of Trips per hour</a:t>
            </a:r>
            <a:endParaRPr lang="en-IN" dirty="0"/>
          </a:p>
        </p:txBody>
      </p:sp>
      <p:pic>
        <p:nvPicPr>
          <p:cNvPr id="15" name="Content Placeholder 14">
            <a:extLst>
              <a:ext uri="{FF2B5EF4-FFF2-40B4-BE49-F238E27FC236}">
                <a16:creationId xmlns:a16="http://schemas.microsoft.com/office/drawing/2014/main" id="{75CA0379-39D6-DD23-BA0D-23B7E2636BBB}"/>
              </a:ext>
            </a:extLst>
          </p:cNvPr>
          <p:cNvPicPr>
            <a:picLocks noGrp="1" noChangeAspect="1"/>
          </p:cNvPicPr>
          <p:nvPr>
            <p:ph idx="1"/>
          </p:nvPr>
        </p:nvPicPr>
        <p:blipFill>
          <a:blip r:embed="rId2"/>
          <a:stretch>
            <a:fillRect/>
          </a:stretch>
        </p:blipFill>
        <p:spPr>
          <a:xfrm>
            <a:off x="4867274" y="1457630"/>
            <a:ext cx="7253007" cy="4476140"/>
          </a:xfrm>
        </p:spPr>
      </p:pic>
      <p:sp>
        <p:nvSpPr>
          <p:cNvPr id="6" name="Text Placeholder 5">
            <a:extLst>
              <a:ext uri="{FF2B5EF4-FFF2-40B4-BE49-F238E27FC236}">
                <a16:creationId xmlns:a16="http://schemas.microsoft.com/office/drawing/2014/main" id="{29BB0B4E-C1FC-2DA4-EA27-FA1C871D5932}"/>
              </a:ext>
            </a:extLst>
          </p:cNvPr>
          <p:cNvSpPr>
            <a:spLocks noGrp="1"/>
          </p:cNvSpPr>
          <p:nvPr>
            <p:ph type="body" sz="half" idx="2"/>
          </p:nvPr>
        </p:nvSpPr>
        <p:spPr/>
        <p:txBody>
          <a:bodyPr>
            <a:noAutofit/>
          </a:bodyPr>
          <a:lstStyle/>
          <a:p>
            <a:pPr marL="342900" indent="-342900">
              <a:buFont typeface="Arial" panose="020B0604020202020204" pitchFamily="34" charset="0"/>
              <a:buChar char="•"/>
            </a:pPr>
            <a:r>
              <a:rPr lang="en-US" sz="2000" dirty="0"/>
              <a:t>12 Pm to 8 Pm is the most busy time period.</a:t>
            </a:r>
          </a:p>
          <a:p>
            <a:pPr marL="342900" indent="-342900">
              <a:buFont typeface="Arial" panose="020B0604020202020204" pitchFamily="34" charset="0"/>
              <a:buChar char="•"/>
            </a:pPr>
            <a:r>
              <a:rPr lang="en-US" sz="2000" dirty="0"/>
              <a:t>Members are making more number of rides in these busy hours of the day.</a:t>
            </a:r>
            <a:endParaRPr lang="en-IN" sz="2000" dirty="0"/>
          </a:p>
        </p:txBody>
      </p:sp>
    </p:spTree>
    <p:extLst>
      <p:ext uri="{BB962C8B-B14F-4D97-AF65-F5344CB8AC3E}">
        <p14:creationId xmlns:p14="http://schemas.microsoft.com/office/powerpoint/2010/main" val="366654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DA48-60DB-DC0C-16C2-E350A7C296EC}"/>
              </a:ext>
            </a:extLst>
          </p:cNvPr>
          <p:cNvSpPr>
            <a:spLocks noGrp="1"/>
          </p:cNvSpPr>
          <p:nvPr>
            <p:ph type="title"/>
          </p:nvPr>
        </p:nvSpPr>
        <p:spPr/>
        <p:txBody>
          <a:bodyPr/>
          <a:lstStyle/>
          <a:p>
            <a:r>
              <a:rPr lang="en-US" dirty="0"/>
              <a:t>Total Trip Duration Per Hour</a:t>
            </a:r>
            <a:endParaRPr lang="en-IN" dirty="0"/>
          </a:p>
        </p:txBody>
      </p:sp>
      <p:pic>
        <p:nvPicPr>
          <p:cNvPr id="6" name="Content Placeholder 5">
            <a:extLst>
              <a:ext uri="{FF2B5EF4-FFF2-40B4-BE49-F238E27FC236}">
                <a16:creationId xmlns:a16="http://schemas.microsoft.com/office/drawing/2014/main" id="{B1979C0A-5F5A-EF0C-A687-9C8C1B5B0683}"/>
              </a:ext>
            </a:extLst>
          </p:cNvPr>
          <p:cNvPicPr>
            <a:picLocks noGrp="1" noChangeAspect="1"/>
          </p:cNvPicPr>
          <p:nvPr>
            <p:ph idx="1"/>
          </p:nvPr>
        </p:nvPicPr>
        <p:blipFill>
          <a:blip r:embed="rId2"/>
          <a:stretch>
            <a:fillRect/>
          </a:stretch>
        </p:blipFill>
        <p:spPr>
          <a:xfrm>
            <a:off x="5231232" y="1873418"/>
            <a:ext cx="6025314" cy="3718478"/>
          </a:xfrm>
        </p:spPr>
      </p:pic>
      <p:sp>
        <p:nvSpPr>
          <p:cNvPr id="4" name="Text Placeholder 3">
            <a:extLst>
              <a:ext uri="{FF2B5EF4-FFF2-40B4-BE49-F238E27FC236}">
                <a16:creationId xmlns:a16="http://schemas.microsoft.com/office/drawing/2014/main" id="{8556C80E-1909-8085-19BA-22C61057ED61}"/>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IN" sz="1800" dirty="0"/>
              <a:t>Though number of rides by members are more than that of casuals, but trip duration is more by casual users during busy hours. (trip duration is in minutes)</a:t>
            </a:r>
            <a:endParaRPr lang="en-US" sz="1800" dirty="0"/>
          </a:p>
        </p:txBody>
      </p:sp>
    </p:spTree>
    <p:extLst>
      <p:ext uri="{BB962C8B-B14F-4D97-AF65-F5344CB8AC3E}">
        <p14:creationId xmlns:p14="http://schemas.microsoft.com/office/powerpoint/2010/main" val="269364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D003-D123-9BE9-B746-FE0AAF4C3B52}"/>
              </a:ext>
            </a:extLst>
          </p:cNvPr>
          <p:cNvSpPr>
            <a:spLocks noGrp="1"/>
          </p:cNvSpPr>
          <p:nvPr>
            <p:ph type="title"/>
          </p:nvPr>
        </p:nvSpPr>
        <p:spPr/>
        <p:txBody>
          <a:bodyPr/>
          <a:lstStyle/>
          <a:p>
            <a:r>
              <a:rPr lang="en-US" dirty="0"/>
              <a:t>Trips count by days</a:t>
            </a:r>
            <a:endParaRPr lang="en-IN" dirty="0"/>
          </a:p>
        </p:txBody>
      </p:sp>
      <p:pic>
        <p:nvPicPr>
          <p:cNvPr id="6" name="Content Placeholder 5">
            <a:extLst>
              <a:ext uri="{FF2B5EF4-FFF2-40B4-BE49-F238E27FC236}">
                <a16:creationId xmlns:a16="http://schemas.microsoft.com/office/drawing/2014/main" id="{0765EF2E-0453-C56E-06B7-DCA6DE2CD674}"/>
              </a:ext>
            </a:extLst>
          </p:cNvPr>
          <p:cNvPicPr>
            <a:picLocks noGrp="1" noChangeAspect="1"/>
          </p:cNvPicPr>
          <p:nvPr>
            <p:ph idx="1"/>
          </p:nvPr>
        </p:nvPicPr>
        <p:blipFill>
          <a:blip r:embed="rId2"/>
          <a:stretch>
            <a:fillRect/>
          </a:stretch>
        </p:blipFill>
        <p:spPr>
          <a:xfrm>
            <a:off x="4899725" y="1588168"/>
            <a:ext cx="6762886" cy="4173665"/>
          </a:xfrm>
        </p:spPr>
      </p:pic>
      <p:sp>
        <p:nvSpPr>
          <p:cNvPr id="4" name="Text Placeholder 3">
            <a:extLst>
              <a:ext uri="{FF2B5EF4-FFF2-40B4-BE49-F238E27FC236}">
                <a16:creationId xmlns:a16="http://schemas.microsoft.com/office/drawing/2014/main" id="{43E1A62C-35CE-6F67-C732-6DC6093AE341}"/>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Casual users take more number of rides on Friday, Saturday and Sunday.</a:t>
            </a:r>
            <a:endParaRPr lang="en-IN" dirty="0"/>
          </a:p>
        </p:txBody>
      </p:sp>
    </p:spTree>
    <p:extLst>
      <p:ext uri="{BB962C8B-B14F-4D97-AF65-F5344CB8AC3E}">
        <p14:creationId xmlns:p14="http://schemas.microsoft.com/office/powerpoint/2010/main" val="80519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7A9C-91B6-BEE7-781E-0E6313CF6A90}"/>
              </a:ext>
            </a:extLst>
          </p:cNvPr>
          <p:cNvSpPr>
            <a:spLocks noGrp="1"/>
          </p:cNvSpPr>
          <p:nvPr>
            <p:ph type="title"/>
          </p:nvPr>
        </p:nvSpPr>
        <p:spPr/>
        <p:txBody>
          <a:bodyPr/>
          <a:lstStyle/>
          <a:p>
            <a:r>
              <a:rPr lang="en-US" dirty="0"/>
              <a:t>Trips count by months</a:t>
            </a:r>
            <a:endParaRPr lang="en-IN" dirty="0"/>
          </a:p>
        </p:txBody>
      </p:sp>
      <p:pic>
        <p:nvPicPr>
          <p:cNvPr id="6" name="Content Placeholder 5">
            <a:extLst>
              <a:ext uri="{FF2B5EF4-FFF2-40B4-BE49-F238E27FC236}">
                <a16:creationId xmlns:a16="http://schemas.microsoft.com/office/drawing/2014/main" id="{3725F10A-FCD1-7380-1309-14FF3BD7B6CE}"/>
              </a:ext>
            </a:extLst>
          </p:cNvPr>
          <p:cNvPicPr>
            <a:picLocks noGrp="1" noChangeAspect="1"/>
          </p:cNvPicPr>
          <p:nvPr>
            <p:ph idx="1"/>
          </p:nvPr>
        </p:nvPicPr>
        <p:blipFill>
          <a:blip r:embed="rId2"/>
          <a:stretch>
            <a:fillRect/>
          </a:stretch>
        </p:blipFill>
        <p:spPr>
          <a:xfrm>
            <a:off x="5117432" y="1722525"/>
            <a:ext cx="6641431" cy="4098711"/>
          </a:xfrm>
        </p:spPr>
      </p:pic>
      <p:sp>
        <p:nvSpPr>
          <p:cNvPr id="4" name="Text Placeholder 3">
            <a:extLst>
              <a:ext uri="{FF2B5EF4-FFF2-40B4-BE49-F238E27FC236}">
                <a16:creationId xmlns:a16="http://schemas.microsoft.com/office/drawing/2014/main" id="{676CE2D1-3174-A813-F32D-F47B9196F4E9}"/>
              </a:ext>
            </a:extLst>
          </p:cNvPr>
          <p:cNvSpPr>
            <a:spLocks noGrp="1"/>
          </p:cNvSpPr>
          <p:nvPr>
            <p:ph type="body" sz="half" idx="2"/>
          </p:nvPr>
        </p:nvSpPr>
        <p:spPr/>
        <p:txBody>
          <a:bodyPr>
            <a:normAutofit/>
          </a:bodyPr>
          <a:lstStyle/>
          <a:p>
            <a:r>
              <a:rPr lang="en-US" sz="2000" dirty="0"/>
              <a:t>May to October of every year</a:t>
            </a:r>
          </a:p>
          <a:p>
            <a:r>
              <a:rPr lang="en-US" sz="2000" dirty="0"/>
              <a:t>are the months where casual users have more number of rides.</a:t>
            </a:r>
            <a:endParaRPr lang="en-IN" sz="2000" dirty="0"/>
          </a:p>
        </p:txBody>
      </p:sp>
    </p:spTree>
    <p:extLst>
      <p:ext uri="{BB962C8B-B14F-4D97-AF65-F5344CB8AC3E}">
        <p14:creationId xmlns:p14="http://schemas.microsoft.com/office/powerpoint/2010/main" val="3853096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77</TotalTime>
  <Words>527</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charter</vt:lpstr>
      <vt:lpstr>Wingdings 3</vt:lpstr>
      <vt:lpstr>Ion Boardroom</vt:lpstr>
      <vt:lpstr>Google Analytics Capstone Project: How Does a Bike-Share Navigate Speedy Success?</vt:lpstr>
      <vt:lpstr>About the company</vt:lpstr>
      <vt:lpstr>Business Task</vt:lpstr>
      <vt:lpstr>Six Phases of My Analysis</vt:lpstr>
      <vt:lpstr>Stake Holders </vt:lpstr>
      <vt:lpstr>Count of Trips per hour</vt:lpstr>
      <vt:lpstr>Total Trip Duration Per Hour</vt:lpstr>
      <vt:lpstr>Trips count by days</vt:lpstr>
      <vt:lpstr>Trips count by months</vt:lpstr>
      <vt:lpstr>Average trip duration by month</vt:lpstr>
      <vt:lpstr>Number of trips per bike</vt:lpstr>
      <vt:lpstr>Average trip time per bike type</vt:lpstr>
      <vt:lpstr>Total trip time per bike type</vt:lpstr>
      <vt:lpstr>Most Popular Start Stations</vt:lpstr>
      <vt:lpstr>Map of Most Popular Start Stations</vt:lpstr>
      <vt:lpstr>Most Popular End Stations</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Capstone Project: How Does a Bike-Share Navigate Speedy Success?</dc:title>
  <dc:creator>Pankaj Kumawat</dc:creator>
  <cp:lastModifiedBy>Pankaj Kumawat</cp:lastModifiedBy>
  <cp:revision>1</cp:revision>
  <dcterms:created xsi:type="dcterms:W3CDTF">2022-07-27T09:58:50Z</dcterms:created>
  <dcterms:modified xsi:type="dcterms:W3CDTF">2022-07-27T11:16:12Z</dcterms:modified>
</cp:coreProperties>
</file>