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78" r:id="rId5"/>
    <p:sldId id="280" r:id="rId6"/>
    <p:sldId id="281" r:id="rId7"/>
    <p:sldId id="279"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7"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37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55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healthline.com/health/how-many-steps-a-day#How-many-steps-should-you-take-a-da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kaggle.com/arashn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Bellabeat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Pankaj Kumawat</a:t>
            </a:r>
          </a:p>
          <a:p>
            <a:pPr algn="l"/>
            <a:r>
              <a:rPr lang="en-US" dirty="0"/>
              <a:t>Date: 29/07/2022</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4D07-7B3A-8DBB-1C05-902A470A24A8}"/>
              </a:ext>
            </a:extLst>
          </p:cNvPr>
          <p:cNvSpPr>
            <a:spLocks noGrp="1"/>
          </p:cNvSpPr>
          <p:nvPr>
            <p:ph type="title"/>
          </p:nvPr>
        </p:nvSpPr>
        <p:spPr/>
        <p:txBody>
          <a:bodyPr>
            <a:normAutofit/>
          </a:bodyPr>
          <a:lstStyle/>
          <a:p>
            <a:pPr marL="36900" algn="l"/>
            <a:r>
              <a:rPr lang="en-US" sz="6600" dirty="0"/>
              <a:t>Analyze</a:t>
            </a:r>
          </a:p>
        </p:txBody>
      </p:sp>
      <p:sp>
        <p:nvSpPr>
          <p:cNvPr id="3" name="Content Placeholder 2">
            <a:extLst>
              <a:ext uri="{FF2B5EF4-FFF2-40B4-BE49-F238E27FC236}">
                <a16:creationId xmlns:a16="http://schemas.microsoft.com/office/drawing/2014/main" id="{09A0DDD8-45EA-854D-B919-85F2419A4303}"/>
              </a:ext>
            </a:extLst>
          </p:cNvPr>
          <p:cNvSpPr>
            <a:spLocks noGrp="1"/>
          </p:cNvSpPr>
          <p:nvPr>
            <p:ph idx="1"/>
          </p:nvPr>
        </p:nvSpPr>
        <p:spPr/>
        <p:txBody>
          <a:bodyPr>
            <a:normAutofit fontScale="92500"/>
          </a:bodyPr>
          <a:lstStyle/>
          <a:p>
            <a:r>
              <a:rPr lang="en-IN" sz="4000" dirty="0"/>
              <a:t>This phase involves data transformation, change data formatting and merging in order to perform analysis.</a:t>
            </a:r>
          </a:p>
          <a:p>
            <a:r>
              <a:rPr lang="en-IN" sz="4000" dirty="0"/>
              <a:t>Aggregation and grouping of data is also done in this phase to answer question and perform calculations.</a:t>
            </a:r>
          </a:p>
        </p:txBody>
      </p:sp>
    </p:spTree>
    <p:extLst>
      <p:ext uri="{BB962C8B-B14F-4D97-AF65-F5344CB8AC3E}">
        <p14:creationId xmlns:p14="http://schemas.microsoft.com/office/powerpoint/2010/main" val="221423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C187-439E-8522-55A2-4CE40790DBAD}"/>
              </a:ext>
            </a:extLst>
          </p:cNvPr>
          <p:cNvSpPr>
            <a:spLocks noGrp="1"/>
          </p:cNvSpPr>
          <p:nvPr>
            <p:ph type="title"/>
          </p:nvPr>
        </p:nvSpPr>
        <p:spPr/>
        <p:txBody>
          <a:bodyPr>
            <a:normAutofit fontScale="90000"/>
          </a:bodyPr>
          <a:lstStyle/>
          <a:p>
            <a:pPr algn="l"/>
            <a:r>
              <a:rPr lang="en-US" b="1" dirty="0">
                <a:effectLst/>
              </a:rPr>
              <a:t>Analyzing the Average of Total Steps and Calories</a:t>
            </a:r>
            <a:endParaRPr lang="en-IN" dirty="0"/>
          </a:p>
        </p:txBody>
      </p:sp>
      <p:sp>
        <p:nvSpPr>
          <p:cNvPr id="3" name="Content Placeholder 2">
            <a:extLst>
              <a:ext uri="{FF2B5EF4-FFF2-40B4-BE49-F238E27FC236}">
                <a16:creationId xmlns:a16="http://schemas.microsoft.com/office/drawing/2014/main" id="{A0FF7353-40B6-7E19-6F4F-D4CC44889C4A}"/>
              </a:ext>
            </a:extLst>
          </p:cNvPr>
          <p:cNvSpPr>
            <a:spLocks noGrp="1"/>
          </p:cNvSpPr>
          <p:nvPr>
            <p:ph idx="1"/>
          </p:nvPr>
        </p:nvSpPr>
        <p:spPr/>
        <p:txBody>
          <a:bodyPr/>
          <a:lstStyle/>
          <a:p>
            <a:r>
              <a:rPr lang="en-IN" dirty="0"/>
              <a:t>Average daily total steps  are 7638.</a:t>
            </a:r>
          </a:p>
          <a:p>
            <a:r>
              <a:rPr lang="en-IN" dirty="0"/>
              <a:t>Average daily total calories burnt are 2303</a:t>
            </a:r>
          </a:p>
          <a:p>
            <a:pPr marL="36900" indent="0">
              <a:buNone/>
            </a:pPr>
            <a:endParaRPr lang="en-IN" dirty="0"/>
          </a:p>
          <a:p>
            <a:pPr marL="36900" indent="0">
              <a:buNone/>
            </a:pPr>
            <a:r>
              <a:rPr lang="en-US" dirty="0">
                <a:effectLst/>
              </a:rPr>
              <a:t>According to a study conducted in 2011 by </a:t>
            </a:r>
            <a:r>
              <a:rPr lang="en-US" dirty="0">
                <a:effectLst/>
                <a:hlinkClick r:id="rId2"/>
              </a:rPr>
              <a:t>BMC/BioMed Central</a:t>
            </a:r>
            <a:r>
              <a:rPr lang="en-US" dirty="0">
                <a:effectLst/>
              </a:rPr>
              <a:t>, taking 10,000 steps a day is a reasonable target for healthy adults, helping reduce certain health conditions, such as high blood pressure and heart disease.</a:t>
            </a:r>
            <a:r>
              <a:rPr lang="en-IN" dirty="0"/>
              <a:t>   </a:t>
            </a:r>
          </a:p>
        </p:txBody>
      </p:sp>
    </p:spTree>
    <p:extLst>
      <p:ext uri="{BB962C8B-B14F-4D97-AF65-F5344CB8AC3E}">
        <p14:creationId xmlns:p14="http://schemas.microsoft.com/office/powerpoint/2010/main" val="30501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EDC5-A08C-90F3-34D8-78A17F9D4B93}"/>
              </a:ext>
            </a:extLst>
          </p:cNvPr>
          <p:cNvSpPr>
            <a:spLocks noGrp="1"/>
          </p:cNvSpPr>
          <p:nvPr>
            <p:ph type="title"/>
          </p:nvPr>
        </p:nvSpPr>
        <p:spPr/>
        <p:txBody>
          <a:bodyPr>
            <a:normAutofit/>
          </a:bodyPr>
          <a:lstStyle/>
          <a:p>
            <a:pPr algn="l"/>
            <a:r>
              <a:rPr lang="en-IN" sz="5400" dirty="0"/>
              <a:t>Analysing sleep data</a:t>
            </a:r>
          </a:p>
        </p:txBody>
      </p:sp>
      <p:sp>
        <p:nvSpPr>
          <p:cNvPr id="3" name="Content Placeholder 2">
            <a:extLst>
              <a:ext uri="{FF2B5EF4-FFF2-40B4-BE49-F238E27FC236}">
                <a16:creationId xmlns:a16="http://schemas.microsoft.com/office/drawing/2014/main" id="{C396A018-A0A4-E625-157B-E521DC8B464A}"/>
              </a:ext>
            </a:extLst>
          </p:cNvPr>
          <p:cNvSpPr>
            <a:spLocks noGrp="1"/>
          </p:cNvSpPr>
          <p:nvPr>
            <p:ph idx="1"/>
          </p:nvPr>
        </p:nvSpPr>
        <p:spPr/>
        <p:txBody>
          <a:bodyPr/>
          <a:lstStyle/>
          <a:p>
            <a:r>
              <a:rPr lang="en-IN" dirty="0"/>
              <a:t>Average daily sleep time is 419 min that is almost 7 hours.</a:t>
            </a:r>
          </a:p>
          <a:p>
            <a:r>
              <a:rPr lang="en-IN" dirty="0"/>
              <a:t>According to studies an adult between 18-60 should get 7 or more hours sleep. Therefore we can conclude that they have good sleeping habits.</a:t>
            </a:r>
          </a:p>
        </p:txBody>
      </p:sp>
    </p:spTree>
    <p:extLst>
      <p:ext uri="{BB962C8B-B14F-4D97-AF65-F5344CB8AC3E}">
        <p14:creationId xmlns:p14="http://schemas.microsoft.com/office/powerpoint/2010/main" val="420361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76B1-606E-09BA-EF36-C038105606BF}"/>
              </a:ext>
            </a:extLst>
          </p:cNvPr>
          <p:cNvSpPr>
            <a:spLocks noGrp="1"/>
          </p:cNvSpPr>
          <p:nvPr>
            <p:ph type="title"/>
          </p:nvPr>
        </p:nvSpPr>
        <p:spPr/>
        <p:txBody>
          <a:bodyPr>
            <a:normAutofit/>
          </a:bodyPr>
          <a:lstStyle/>
          <a:p>
            <a:pPr algn="l"/>
            <a:r>
              <a:rPr lang="en-IN" sz="6000" dirty="0"/>
              <a:t>Share</a:t>
            </a:r>
          </a:p>
        </p:txBody>
      </p:sp>
      <p:sp>
        <p:nvSpPr>
          <p:cNvPr id="3" name="Content Placeholder 2">
            <a:extLst>
              <a:ext uri="{FF2B5EF4-FFF2-40B4-BE49-F238E27FC236}">
                <a16:creationId xmlns:a16="http://schemas.microsoft.com/office/drawing/2014/main" id="{C1794A50-C84C-E3B6-283D-45971244202E}"/>
              </a:ext>
            </a:extLst>
          </p:cNvPr>
          <p:cNvSpPr>
            <a:spLocks noGrp="1"/>
          </p:cNvSpPr>
          <p:nvPr>
            <p:ph idx="1"/>
          </p:nvPr>
        </p:nvSpPr>
        <p:spPr/>
        <p:txBody>
          <a:bodyPr>
            <a:normAutofit/>
          </a:bodyPr>
          <a:lstStyle/>
          <a:p>
            <a:r>
              <a:rPr lang="en-IN" sz="3600" dirty="0"/>
              <a:t>This phase include visualization of the information we got after analyse phase.</a:t>
            </a:r>
          </a:p>
          <a:p>
            <a:r>
              <a:rPr lang="en-IN" sz="3600" dirty="0"/>
              <a:t>Python is used for visualization.</a:t>
            </a:r>
          </a:p>
        </p:txBody>
      </p:sp>
    </p:spTree>
    <p:extLst>
      <p:ext uri="{BB962C8B-B14F-4D97-AF65-F5344CB8AC3E}">
        <p14:creationId xmlns:p14="http://schemas.microsoft.com/office/powerpoint/2010/main" val="337710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02206F-C1E7-0DC0-A864-628100788A5A}"/>
              </a:ext>
            </a:extLst>
          </p:cNvPr>
          <p:cNvSpPr>
            <a:spLocks noGrp="1"/>
          </p:cNvSpPr>
          <p:nvPr>
            <p:ph type="title"/>
          </p:nvPr>
        </p:nvSpPr>
        <p:spPr/>
        <p:txBody>
          <a:bodyPr/>
          <a:lstStyle/>
          <a:p>
            <a:r>
              <a:rPr lang="en-IN" dirty="0"/>
              <a:t>Total Steps Vs Calories</a:t>
            </a:r>
          </a:p>
        </p:txBody>
      </p:sp>
      <p:pic>
        <p:nvPicPr>
          <p:cNvPr id="12" name="Content Placeholder 11">
            <a:extLst>
              <a:ext uri="{FF2B5EF4-FFF2-40B4-BE49-F238E27FC236}">
                <a16:creationId xmlns:a16="http://schemas.microsoft.com/office/drawing/2014/main" id="{8FCB8F7B-05D7-50FC-B609-E51234CB397C}"/>
              </a:ext>
            </a:extLst>
          </p:cNvPr>
          <p:cNvPicPr>
            <a:picLocks noGrp="1" noChangeAspect="1"/>
          </p:cNvPicPr>
          <p:nvPr>
            <p:ph idx="1"/>
          </p:nvPr>
        </p:nvPicPr>
        <p:blipFill>
          <a:blip r:embed="rId2"/>
          <a:stretch>
            <a:fillRect/>
          </a:stretch>
        </p:blipFill>
        <p:spPr>
          <a:xfrm>
            <a:off x="5483494" y="1788281"/>
            <a:ext cx="5125165" cy="3524742"/>
          </a:xfrm>
        </p:spPr>
      </p:pic>
      <p:sp>
        <p:nvSpPr>
          <p:cNvPr id="6" name="Text Placeholder 5">
            <a:extLst>
              <a:ext uri="{FF2B5EF4-FFF2-40B4-BE49-F238E27FC236}">
                <a16:creationId xmlns:a16="http://schemas.microsoft.com/office/drawing/2014/main" id="{D747E829-9C2E-549D-CA39-501687D1174D}"/>
              </a:ext>
            </a:extLst>
          </p:cNvPr>
          <p:cNvSpPr>
            <a:spLocks noGrp="1"/>
          </p:cNvSpPr>
          <p:nvPr>
            <p:ph type="body" sz="half" idx="2"/>
          </p:nvPr>
        </p:nvSpPr>
        <p:spPr/>
        <p:txBody>
          <a:bodyPr/>
          <a:lstStyle/>
          <a:p>
            <a:pPr marL="342900" indent="-342900" algn="l">
              <a:buFont typeface="Wingdings" panose="05000000000000000000" pitchFamily="2" charset="2"/>
              <a:buChar char="q"/>
            </a:pPr>
            <a:r>
              <a:rPr lang="en-IN" sz="2000" dirty="0"/>
              <a:t>We can see there is a positive correlation between number of steps and calories burnt.</a:t>
            </a:r>
          </a:p>
          <a:p>
            <a:pPr marL="342900" indent="-342900" algn="l">
              <a:buFont typeface="Wingdings" panose="05000000000000000000" pitchFamily="2" charset="2"/>
              <a:buChar char="q"/>
            </a:pPr>
            <a:r>
              <a:rPr lang="en-IN" sz="2000" dirty="0"/>
              <a:t>Therefore we can say number of steps taken by individual will have direct impact on health.</a:t>
            </a:r>
          </a:p>
          <a:p>
            <a:endParaRPr lang="en-IN" dirty="0"/>
          </a:p>
        </p:txBody>
      </p:sp>
    </p:spTree>
    <p:extLst>
      <p:ext uri="{BB962C8B-B14F-4D97-AF65-F5344CB8AC3E}">
        <p14:creationId xmlns:p14="http://schemas.microsoft.com/office/powerpoint/2010/main" val="342311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0F44-D68D-742D-32A3-4197DCAA5122}"/>
              </a:ext>
            </a:extLst>
          </p:cNvPr>
          <p:cNvSpPr>
            <a:spLocks noGrp="1"/>
          </p:cNvSpPr>
          <p:nvPr>
            <p:ph type="title"/>
          </p:nvPr>
        </p:nvSpPr>
        <p:spPr/>
        <p:txBody>
          <a:bodyPr>
            <a:normAutofit/>
          </a:bodyPr>
          <a:lstStyle/>
          <a:p>
            <a:pPr algn="l"/>
            <a:r>
              <a:rPr lang="en-IN" sz="3600" dirty="0"/>
              <a:t>Average number of  steps on each day of week</a:t>
            </a:r>
          </a:p>
        </p:txBody>
      </p:sp>
      <p:pic>
        <p:nvPicPr>
          <p:cNvPr id="6" name="Content Placeholder 5">
            <a:extLst>
              <a:ext uri="{FF2B5EF4-FFF2-40B4-BE49-F238E27FC236}">
                <a16:creationId xmlns:a16="http://schemas.microsoft.com/office/drawing/2014/main" id="{81545DB0-53DD-49C3-68B6-46F077E01327}"/>
              </a:ext>
            </a:extLst>
          </p:cNvPr>
          <p:cNvPicPr>
            <a:picLocks noGrp="1" noChangeAspect="1"/>
          </p:cNvPicPr>
          <p:nvPr>
            <p:ph idx="1"/>
          </p:nvPr>
        </p:nvPicPr>
        <p:blipFill>
          <a:blip r:embed="rId2"/>
          <a:stretch>
            <a:fillRect/>
          </a:stretch>
        </p:blipFill>
        <p:spPr>
          <a:xfrm>
            <a:off x="5069305" y="1656585"/>
            <a:ext cx="6208900" cy="4558434"/>
          </a:xfrm>
        </p:spPr>
      </p:pic>
      <p:sp>
        <p:nvSpPr>
          <p:cNvPr id="4" name="Text Placeholder 3">
            <a:extLst>
              <a:ext uri="{FF2B5EF4-FFF2-40B4-BE49-F238E27FC236}">
                <a16:creationId xmlns:a16="http://schemas.microsoft.com/office/drawing/2014/main" id="{92E395C9-A46C-5502-9085-1740464803F4}"/>
              </a:ext>
            </a:extLst>
          </p:cNvPr>
          <p:cNvSpPr>
            <a:spLocks noGrp="1"/>
          </p:cNvSpPr>
          <p:nvPr>
            <p:ph type="body" sz="half" idx="2"/>
          </p:nvPr>
        </p:nvSpPr>
        <p:spPr/>
        <p:txBody>
          <a:bodyPr/>
          <a:lstStyle/>
          <a:p>
            <a:pPr marL="342900" indent="-342900" algn="l">
              <a:buFont typeface="Wingdings" panose="05000000000000000000" pitchFamily="2" charset="2"/>
              <a:buChar char="q"/>
            </a:pPr>
            <a:r>
              <a:rPr lang="en-IN" sz="2000" dirty="0"/>
              <a:t>Most active days in terms of number of steps are Saturday followed by Tuesday. </a:t>
            </a:r>
          </a:p>
          <a:p>
            <a:pPr marL="342900" indent="-342900" algn="l">
              <a:buFont typeface="Wingdings" panose="05000000000000000000" pitchFamily="2" charset="2"/>
              <a:buChar char="q"/>
            </a:pPr>
            <a:r>
              <a:rPr lang="en-IN" sz="2000" dirty="0"/>
              <a:t>There is no drastic  change  in number of steps through out the week.</a:t>
            </a:r>
          </a:p>
          <a:p>
            <a:r>
              <a:rPr lang="en-IN" dirty="0"/>
              <a:t> </a:t>
            </a:r>
          </a:p>
        </p:txBody>
      </p:sp>
    </p:spTree>
    <p:extLst>
      <p:ext uri="{BB962C8B-B14F-4D97-AF65-F5344CB8AC3E}">
        <p14:creationId xmlns:p14="http://schemas.microsoft.com/office/powerpoint/2010/main" val="215938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CF1D-AA3B-5989-82D6-31FE9C2886A3}"/>
              </a:ext>
            </a:extLst>
          </p:cNvPr>
          <p:cNvSpPr>
            <a:spLocks noGrp="1"/>
          </p:cNvSpPr>
          <p:nvPr>
            <p:ph type="title"/>
          </p:nvPr>
        </p:nvSpPr>
        <p:spPr/>
        <p:txBody>
          <a:bodyPr/>
          <a:lstStyle/>
          <a:p>
            <a:pPr algn="l"/>
            <a:r>
              <a:rPr lang="en-IN" dirty="0"/>
              <a:t>Number of steps through out the day</a:t>
            </a:r>
          </a:p>
        </p:txBody>
      </p:sp>
      <p:sp>
        <p:nvSpPr>
          <p:cNvPr id="4" name="Text Placeholder 3">
            <a:extLst>
              <a:ext uri="{FF2B5EF4-FFF2-40B4-BE49-F238E27FC236}">
                <a16:creationId xmlns:a16="http://schemas.microsoft.com/office/drawing/2014/main" id="{17059A52-591B-6BB8-DCB4-82D4FC625EC9}"/>
              </a:ext>
            </a:extLst>
          </p:cNvPr>
          <p:cNvSpPr>
            <a:spLocks noGrp="1"/>
          </p:cNvSpPr>
          <p:nvPr>
            <p:ph type="body" sz="half" idx="2"/>
          </p:nvPr>
        </p:nvSpPr>
        <p:spPr/>
        <p:txBody>
          <a:bodyPr>
            <a:normAutofit lnSpcReduction="10000"/>
          </a:bodyPr>
          <a:lstStyle/>
          <a:p>
            <a:pPr marL="342900" indent="-342900" algn="l">
              <a:buFont typeface="Wingdings" panose="05000000000000000000" pitchFamily="2" charset="2"/>
              <a:buChar char="q"/>
            </a:pPr>
            <a:r>
              <a:rPr lang="en-IN" sz="2000" dirty="0"/>
              <a:t>This chart shows that the users tend to start their day around 6 am and remain active through out the day .</a:t>
            </a:r>
          </a:p>
          <a:p>
            <a:pPr marL="342900" indent="-342900" algn="l">
              <a:buFont typeface="Wingdings" panose="05000000000000000000" pitchFamily="2" charset="2"/>
              <a:buChar char="q"/>
            </a:pPr>
            <a:r>
              <a:rPr lang="en-IN" sz="2000" dirty="0"/>
              <a:t>There is a dip in number of steps at 3 Pm and after that number of steps increasing till 7, this is probably due to workout.</a:t>
            </a:r>
          </a:p>
        </p:txBody>
      </p:sp>
      <p:pic>
        <p:nvPicPr>
          <p:cNvPr id="10" name="Content Placeholder 9">
            <a:extLst>
              <a:ext uri="{FF2B5EF4-FFF2-40B4-BE49-F238E27FC236}">
                <a16:creationId xmlns:a16="http://schemas.microsoft.com/office/drawing/2014/main" id="{AD166D7E-D5A6-D6C4-9B42-18877A04ABC1}"/>
              </a:ext>
            </a:extLst>
          </p:cNvPr>
          <p:cNvPicPr>
            <a:picLocks noGrp="1" noChangeAspect="1"/>
          </p:cNvPicPr>
          <p:nvPr>
            <p:ph idx="1"/>
          </p:nvPr>
        </p:nvPicPr>
        <p:blipFill>
          <a:blip r:embed="rId2"/>
          <a:stretch>
            <a:fillRect/>
          </a:stretch>
        </p:blipFill>
        <p:spPr>
          <a:xfrm>
            <a:off x="5313773" y="1680918"/>
            <a:ext cx="5496692" cy="3496163"/>
          </a:xfrm>
        </p:spPr>
      </p:pic>
    </p:spTree>
    <p:extLst>
      <p:ext uri="{BB962C8B-B14F-4D97-AF65-F5344CB8AC3E}">
        <p14:creationId xmlns:p14="http://schemas.microsoft.com/office/powerpoint/2010/main" val="226650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61B3-9EDD-F6C0-B5AC-D707621E5011}"/>
              </a:ext>
            </a:extLst>
          </p:cNvPr>
          <p:cNvSpPr>
            <a:spLocks noGrp="1"/>
          </p:cNvSpPr>
          <p:nvPr>
            <p:ph type="title"/>
          </p:nvPr>
        </p:nvSpPr>
        <p:spPr>
          <a:xfrm>
            <a:off x="913795" y="2518041"/>
            <a:ext cx="3706889" cy="1821918"/>
          </a:xfrm>
        </p:spPr>
        <p:txBody>
          <a:bodyPr>
            <a:normAutofit/>
          </a:bodyPr>
          <a:lstStyle/>
          <a:p>
            <a:pPr algn="l"/>
            <a:r>
              <a:rPr lang="en-IN" sz="3200" dirty="0"/>
              <a:t>Calories by the time of Day</a:t>
            </a:r>
          </a:p>
        </p:txBody>
      </p:sp>
      <p:pic>
        <p:nvPicPr>
          <p:cNvPr id="6" name="Content Placeholder 5">
            <a:extLst>
              <a:ext uri="{FF2B5EF4-FFF2-40B4-BE49-F238E27FC236}">
                <a16:creationId xmlns:a16="http://schemas.microsoft.com/office/drawing/2014/main" id="{E3623D12-ED6C-8FB0-2E60-C3783ECEF0F2}"/>
              </a:ext>
            </a:extLst>
          </p:cNvPr>
          <p:cNvPicPr>
            <a:picLocks noGrp="1" noChangeAspect="1"/>
          </p:cNvPicPr>
          <p:nvPr>
            <p:ph idx="1"/>
          </p:nvPr>
        </p:nvPicPr>
        <p:blipFill>
          <a:blip r:embed="rId2"/>
          <a:stretch>
            <a:fillRect/>
          </a:stretch>
        </p:blipFill>
        <p:spPr>
          <a:xfrm>
            <a:off x="5214509" y="2452447"/>
            <a:ext cx="5534797" cy="3458058"/>
          </a:xfrm>
        </p:spPr>
      </p:pic>
      <p:sp>
        <p:nvSpPr>
          <p:cNvPr id="4" name="Text Placeholder 3">
            <a:extLst>
              <a:ext uri="{FF2B5EF4-FFF2-40B4-BE49-F238E27FC236}">
                <a16:creationId xmlns:a16="http://schemas.microsoft.com/office/drawing/2014/main" id="{34E577D9-23EB-7326-C34F-30F9DC099F1D}"/>
              </a:ext>
            </a:extLst>
          </p:cNvPr>
          <p:cNvSpPr>
            <a:spLocks noGrp="1"/>
          </p:cNvSpPr>
          <p:nvPr>
            <p:ph type="body" sz="half" idx="2"/>
          </p:nvPr>
        </p:nvSpPr>
        <p:spPr/>
        <p:txBody>
          <a:bodyPr/>
          <a:lstStyle/>
          <a:p>
            <a:pPr algn="l"/>
            <a:endParaRPr lang="en-IN" dirty="0"/>
          </a:p>
        </p:txBody>
      </p:sp>
    </p:spTree>
    <p:extLst>
      <p:ext uri="{BB962C8B-B14F-4D97-AF65-F5344CB8AC3E}">
        <p14:creationId xmlns:p14="http://schemas.microsoft.com/office/powerpoint/2010/main" val="83713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45B-44CC-7A83-7F84-3A2072091998}"/>
              </a:ext>
            </a:extLst>
          </p:cNvPr>
          <p:cNvSpPr>
            <a:spLocks noGrp="1"/>
          </p:cNvSpPr>
          <p:nvPr>
            <p:ph type="title"/>
          </p:nvPr>
        </p:nvSpPr>
        <p:spPr/>
        <p:txBody>
          <a:bodyPr/>
          <a:lstStyle/>
          <a:p>
            <a:r>
              <a:rPr lang="en-IN" dirty="0"/>
              <a:t>Average of Minutes Spent in Each Activity Category</a:t>
            </a:r>
          </a:p>
        </p:txBody>
      </p:sp>
      <p:pic>
        <p:nvPicPr>
          <p:cNvPr id="6" name="Content Placeholder 5">
            <a:extLst>
              <a:ext uri="{FF2B5EF4-FFF2-40B4-BE49-F238E27FC236}">
                <a16:creationId xmlns:a16="http://schemas.microsoft.com/office/drawing/2014/main" id="{0A0AAB0C-9BC0-4A5F-A0E9-9E6CCD7ADB75}"/>
              </a:ext>
            </a:extLst>
          </p:cNvPr>
          <p:cNvPicPr>
            <a:picLocks noGrp="1" noChangeAspect="1"/>
          </p:cNvPicPr>
          <p:nvPr>
            <p:ph idx="1"/>
          </p:nvPr>
        </p:nvPicPr>
        <p:blipFill>
          <a:blip r:embed="rId2"/>
          <a:stretch>
            <a:fillRect/>
          </a:stretch>
        </p:blipFill>
        <p:spPr>
          <a:xfrm>
            <a:off x="4785527" y="1160412"/>
            <a:ext cx="6411912" cy="4537176"/>
          </a:xfrm>
        </p:spPr>
      </p:pic>
      <p:sp>
        <p:nvSpPr>
          <p:cNvPr id="4" name="Text Placeholder 3">
            <a:extLst>
              <a:ext uri="{FF2B5EF4-FFF2-40B4-BE49-F238E27FC236}">
                <a16:creationId xmlns:a16="http://schemas.microsoft.com/office/drawing/2014/main" id="{DEC72FC8-966B-830F-F634-3E48687AC5B4}"/>
              </a:ext>
            </a:extLst>
          </p:cNvPr>
          <p:cNvSpPr>
            <a:spLocks noGrp="1"/>
          </p:cNvSpPr>
          <p:nvPr>
            <p:ph type="body" sz="half" idx="2"/>
          </p:nvPr>
        </p:nvSpPr>
        <p:spPr/>
        <p:txBody>
          <a:bodyPr>
            <a:normAutofit/>
          </a:bodyPr>
          <a:lstStyle/>
          <a:p>
            <a:pPr marL="285750" indent="-285750" algn="l">
              <a:buFont typeface="Wingdings" panose="05000000000000000000" pitchFamily="2" charset="2"/>
              <a:buChar char="q"/>
            </a:pPr>
            <a:r>
              <a:rPr lang="en-IN" sz="1800" dirty="0"/>
              <a:t>At least 30 minutes of moderate daily physical activity is recommended by Department of Health and Human Sciences.</a:t>
            </a:r>
          </a:p>
          <a:p>
            <a:pPr marL="285750" indent="-285750" algn="l">
              <a:buFont typeface="Wingdings" panose="05000000000000000000" pitchFamily="2" charset="2"/>
              <a:buChar char="q"/>
            </a:pPr>
            <a:r>
              <a:rPr lang="en-IN" sz="1800" dirty="0"/>
              <a:t>Our users are very active for over 30 minutes every day, but they are spending enormous amount of time being sedentary, which could result in future health issues.</a:t>
            </a:r>
          </a:p>
        </p:txBody>
      </p:sp>
    </p:spTree>
    <p:extLst>
      <p:ext uri="{BB962C8B-B14F-4D97-AF65-F5344CB8AC3E}">
        <p14:creationId xmlns:p14="http://schemas.microsoft.com/office/powerpoint/2010/main" val="223297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B29A-6CFE-2E0A-9B6A-30F0240C81C0}"/>
              </a:ext>
            </a:extLst>
          </p:cNvPr>
          <p:cNvSpPr>
            <a:spLocks noGrp="1"/>
          </p:cNvSpPr>
          <p:nvPr>
            <p:ph type="title"/>
          </p:nvPr>
        </p:nvSpPr>
        <p:spPr/>
        <p:txBody>
          <a:bodyPr>
            <a:normAutofit/>
          </a:bodyPr>
          <a:lstStyle/>
          <a:p>
            <a:pPr algn="l"/>
            <a:r>
              <a:rPr lang="en-IN" sz="3200" dirty="0"/>
              <a:t>Total Time in Bed Vs Total Minutes Asleep</a:t>
            </a:r>
          </a:p>
        </p:txBody>
      </p:sp>
      <p:pic>
        <p:nvPicPr>
          <p:cNvPr id="6" name="Content Placeholder 5">
            <a:extLst>
              <a:ext uri="{FF2B5EF4-FFF2-40B4-BE49-F238E27FC236}">
                <a16:creationId xmlns:a16="http://schemas.microsoft.com/office/drawing/2014/main" id="{6514E440-725C-4AEA-2783-08114F3F987B}"/>
              </a:ext>
            </a:extLst>
          </p:cNvPr>
          <p:cNvPicPr>
            <a:picLocks noGrp="1" noChangeAspect="1"/>
          </p:cNvPicPr>
          <p:nvPr>
            <p:ph idx="1"/>
          </p:nvPr>
        </p:nvPicPr>
        <p:blipFill>
          <a:blip r:embed="rId2"/>
          <a:stretch>
            <a:fillRect/>
          </a:stretch>
        </p:blipFill>
        <p:spPr>
          <a:xfrm>
            <a:off x="4866293" y="2524733"/>
            <a:ext cx="6411912" cy="3313485"/>
          </a:xfrm>
        </p:spPr>
      </p:pic>
      <p:sp>
        <p:nvSpPr>
          <p:cNvPr id="4" name="Text Placeholder 3">
            <a:extLst>
              <a:ext uri="{FF2B5EF4-FFF2-40B4-BE49-F238E27FC236}">
                <a16:creationId xmlns:a16="http://schemas.microsoft.com/office/drawing/2014/main" id="{03D19FEE-5F1C-3E1A-BBFA-536AEB41CF22}"/>
              </a:ext>
            </a:extLst>
          </p:cNvPr>
          <p:cNvSpPr>
            <a:spLocks noGrp="1"/>
          </p:cNvSpPr>
          <p:nvPr>
            <p:ph type="body" sz="half" idx="2"/>
          </p:nvPr>
        </p:nvSpPr>
        <p:spPr/>
        <p:txBody>
          <a:bodyPr>
            <a:normAutofit/>
          </a:bodyPr>
          <a:lstStyle/>
          <a:p>
            <a:pPr marL="285750" indent="-285750" algn="l">
              <a:buFont typeface="Wingdings" panose="05000000000000000000" pitchFamily="2" charset="2"/>
              <a:buChar char="q"/>
            </a:pPr>
            <a:r>
              <a:rPr lang="en-IN" sz="1800" dirty="0"/>
              <a:t>As we can see that there is strong correlation between total time in bed vs total sleeping time.</a:t>
            </a:r>
          </a:p>
          <a:p>
            <a:pPr marL="285750" indent="-285750" algn="l">
              <a:buFont typeface="Wingdings" panose="05000000000000000000" pitchFamily="2" charset="2"/>
              <a:buChar char="q"/>
            </a:pPr>
            <a:r>
              <a:rPr lang="en-IN" sz="1800" dirty="0"/>
              <a:t>Though some point can be seen when total time in bed is more, These point may be the points corresponding to the data on weekends. </a:t>
            </a:r>
          </a:p>
        </p:txBody>
      </p:sp>
    </p:spTree>
    <p:extLst>
      <p:ext uri="{BB962C8B-B14F-4D97-AF65-F5344CB8AC3E}">
        <p14:creationId xmlns:p14="http://schemas.microsoft.com/office/powerpoint/2010/main" val="340087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85CE1-6C6D-6053-51F8-37CB0968EA08}"/>
              </a:ext>
            </a:extLst>
          </p:cNvPr>
          <p:cNvSpPr>
            <a:spLocks noGrp="1"/>
          </p:cNvSpPr>
          <p:nvPr>
            <p:ph type="title"/>
          </p:nvPr>
        </p:nvSpPr>
        <p:spPr/>
        <p:txBody>
          <a:bodyPr/>
          <a:lstStyle/>
          <a:p>
            <a:pPr algn="l"/>
            <a:r>
              <a:rPr lang="en-IN" dirty="0"/>
              <a:t>About The Company </a:t>
            </a:r>
          </a:p>
        </p:txBody>
      </p:sp>
      <p:sp>
        <p:nvSpPr>
          <p:cNvPr id="5" name="Content Placeholder 4">
            <a:extLst>
              <a:ext uri="{FF2B5EF4-FFF2-40B4-BE49-F238E27FC236}">
                <a16:creationId xmlns:a16="http://schemas.microsoft.com/office/drawing/2014/main" id="{FCA2D14D-24F7-6353-69D6-D663C84EDEC8}"/>
              </a:ext>
            </a:extLst>
          </p:cNvPr>
          <p:cNvSpPr>
            <a:spLocks noGrp="1"/>
          </p:cNvSpPr>
          <p:nvPr>
            <p:ph idx="1"/>
          </p:nvPr>
        </p:nvSpPr>
        <p:spPr/>
        <p:txBody>
          <a:bodyPr/>
          <a:lstStyle/>
          <a:p>
            <a:r>
              <a:rPr lang="en-US" dirty="0" err="1">
                <a:effectLst/>
              </a:rPr>
              <a:t>Bellabeat</a:t>
            </a:r>
            <a:r>
              <a:rPr lang="en-US" dirty="0">
                <a:effectLst/>
              </a:rPr>
              <a:t> is a high-tech company that manufactures health-focused smart products. Founded in 2013 by artist </a:t>
            </a:r>
            <a:r>
              <a:rPr lang="en-US" dirty="0" err="1">
                <a:effectLst/>
              </a:rPr>
              <a:t>Urška</a:t>
            </a:r>
            <a:r>
              <a:rPr lang="en-US" dirty="0">
                <a:effectLst/>
              </a:rPr>
              <a:t> </a:t>
            </a:r>
            <a:r>
              <a:rPr lang="en-US" dirty="0" err="1">
                <a:effectLst/>
              </a:rPr>
              <a:t>Sršen</a:t>
            </a:r>
            <a:r>
              <a:rPr lang="en-US" dirty="0">
                <a:effectLst/>
              </a:rPr>
              <a:t> and mathematician Sando Mur, the company has many products carefully designed to monitor activity, stress, sleep, and reproductive data to help women better understand how their bodies work and make healthier choices. While small in size, </a:t>
            </a:r>
            <a:r>
              <a:rPr lang="en-US" dirty="0" err="1">
                <a:effectLst/>
              </a:rPr>
              <a:t>Bellabeat</a:t>
            </a:r>
            <a:r>
              <a:rPr lang="en-US" dirty="0">
                <a:effectLst/>
              </a:rPr>
              <a:t> has quickly positioned itself as a tech-driven wellness company for women. Chief Creative Officer, </a:t>
            </a:r>
            <a:r>
              <a:rPr lang="en-US" dirty="0" err="1">
                <a:effectLst/>
              </a:rPr>
              <a:t>Urška</a:t>
            </a:r>
            <a:r>
              <a:rPr lang="en-US" dirty="0">
                <a:effectLst/>
              </a:rPr>
              <a:t> </a:t>
            </a:r>
            <a:r>
              <a:rPr lang="en-US" dirty="0" err="1">
                <a:effectLst/>
              </a:rPr>
              <a:t>Sršen</a:t>
            </a:r>
            <a:r>
              <a:rPr lang="en-US" dirty="0">
                <a:effectLst/>
              </a:rPr>
              <a:t>, believes that analyzing smart device fitness data could help unlock new growth opportunities for the company.</a:t>
            </a:r>
            <a:endParaRPr lang="en-IN" dirty="0"/>
          </a:p>
        </p:txBody>
      </p:sp>
    </p:spTree>
    <p:extLst>
      <p:ext uri="{BB962C8B-B14F-4D97-AF65-F5344CB8AC3E}">
        <p14:creationId xmlns:p14="http://schemas.microsoft.com/office/powerpoint/2010/main" val="951530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6225-8CB7-6632-3F80-E2DA1FCA39F8}"/>
              </a:ext>
            </a:extLst>
          </p:cNvPr>
          <p:cNvSpPr>
            <a:spLocks noGrp="1"/>
          </p:cNvSpPr>
          <p:nvPr>
            <p:ph type="title"/>
          </p:nvPr>
        </p:nvSpPr>
        <p:spPr/>
        <p:txBody>
          <a:bodyPr>
            <a:normAutofit/>
          </a:bodyPr>
          <a:lstStyle/>
          <a:p>
            <a:pPr algn="l"/>
            <a:r>
              <a:rPr lang="en-IN" sz="3600" dirty="0"/>
              <a:t>Average of  Minutes Asleep by Day of  the Week</a:t>
            </a:r>
          </a:p>
        </p:txBody>
      </p:sp>
      <p:pic>
        <p:nvPicPr>
          <p:cNvPr id="6" name="Content Placeholder 5">
            <a:extLst>
              <a:ext uri="{FF2B5EF4-FFF2-40B4-BE49-F238E27FC236}">
                <a16:creationId xmlns:a16="http://schemas.microsoft.com/office/drawing/2014/main" id="{0B9EB183-8E6A-99B1-FE64-4657F4265D61}"/>
              </a:ext>
            </a:extLst>
          </p:cNvPr>
          <p:cNvPicPr>
            <a:picLocks noGrp="1" noChangeAspect="1"/>
          </p:cNvPicPr>
          <p:nvPr>
            <p:ph idx="1"/>
          </p:nvPr>
        </p:nvPicPr>
        <p:blipFill>
          <a:blip r:embed="rId2"/>
          <a:stretch>
            <a:fillRect/>
          </a:stretch>
        </p:blipFill>
        <p:spPr>
          <a:xfrm>
            <a:off x="4866293" y="2466662"/>
            <a:ext cx="6411912" cy="3429627"/>
          </a:xfrm>
        </p:spPr>
      </p:pic>
      <p:sp>
        <p:nvSpPr>
          <p:cNvPr id="4" name="Text Placeholder 3">
            <a:extLst>
              <a:ext uri="{FF2B5EF4-FFF2-40B4-BE49-F238E27FC236}">
                <a16:creationId xmlns:a16="http://schemas.microsoft.com/office/drawing/2014/main" id="{6595060B-477A-0BD8-E6B3-42DB4A8FC5CD}"/>
              </a:ext>
            </a:extLst>
          </p:cNvPr>
          <p:cNvSpPr>
            <a:spLocks noGrp="1"/>
          </p:cNvSpPr>
          <p:nvPr>
            <p:ph type="body" sz="half" idx="2"/>
          </p:nvPr>
        </p:nvSpPr>
        <p:spPr/>
        <p:txBody>
          <a:bodyPr>
            <a:normAutofit/>
          </a:bodyPr>
          <a:lstStyle/>
          <a:p>
            <a:pPr algn="l"/>
            <a:r>
              <a:rPr lang="en-IN" sz="2800" dirty="0"/>
              <a:t>It is clear from the visualization that there is no significant change in sleeping duration throughout the week.</a:t>
            </a:r>
          </a:p>
        </p:txBody>
      </p:sp>
    </p:spTree>
    <p:extLst>
      <p:ext uri="{BB962C8B-B14F-4D97-AF65-F5344CB8AC3E}">
        <p14:creationId xmlns:p14="http://schemas.microsoft.com/office/powerpoint/2010/main" val="306545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1C0D-4F7E-7884-A1A6-5F5EABA45DD2}"/>
              </a:ext>
            </a:extLst>
          </p:cNvPr>
          <p:cNvSpPr>
            <a:spLocks noGrp="1"/>
          </p:cNvSpPr>
          <p:nvPr>
            <p:ph type="title"/>
          </p:nvPr>
        </p:nvSpPr>
        <p:spPr/>
        <p:txBody>
          <a:bodyPr/>
          <a:lstStyle/>
          <a:p>
            <a:pPr algn="l"/>
            <a:r>
              <a:rPr lang="en-IN" dirty="0"/>
              <a:t>Visualizing Awake Time in Bed by day of the Week</a:t>
            </a:r>
          </a:p>
        </p:txBody>
      </p:sp>
      <p:pic>
        <p:nvPicPr>
          <p:cNvPr id="6" name="Content Placeholder 5">
            <a:extLst>
              <a:ext uri="{FF2B5EF4-FFF2-40B4-BE49-F238E27FC236}">
                <a16:creationId xmlns:a16="http://schemas.microsoft.com/office/drawing/2014/main" id="{20145F7D-403C-EA4C-861B-02018A9A9A3A}"/>
              </a:ext>
            </a:extLst>
          </p:cNvPr>
          <p:cNvPicPr>
            <a:picLocks noGrp="1" noChangeAspect="1"/>
          </p:cNvPicPr>
          <p:nvPr>
            <p:ph idx="1"/>
          </p:nvPr>
        </p:nvPicPr>
        <p:blipFill>
          <a:blip r:embed="rId2"/>
          <a:stretch>
            <a:fillRect/>
          </a:stretch>
        </p:blipFill>
        <p:spPr>
          <a:xfrm>
            <a:off x="4620684" y="1779879"/>
            <a:ext cx="6411912" cy="3298242"/>
          </a:xfrm>
        </p:spPr>
      </p:pic>
      <p:sp>
        <p:nvSpPr>
          <p:cNvPr id="4" name="Text Placeholder 3">
            <a:extLst>
              <a:ext uri="{FF2B5EF4-FFF2-40B4-BE49-F238E27FC236}">
                <a16:creationId xmlns:a16="http://schemas.microsoft.com/office/drawing/2014/main" id="{51FC05C9-F056-B46C-6B60-674021F8EE63}"/>
              </a:ext>
            </a:extLst>
          </p:cNvPr>
          <p:cNvSpPr>
            <a:spLocks noGrp="1"/>
          </p:cNvSpPr>
          <p:nvPr>
            <p:ph type="body" sz="half" idx="2"/>
          </p:nvPr>
        </p:nvSpPr>
        <p:spPr/>
        <p:txBody>
          <a:bodyPr>
            <a:normAutofit/>
          </a:bodyPr>
          <a:lstStyle/>
          <a:p>
            <a:pPr algn="l"/>
            <a:r>
              <a:rPr lang="en-US" sz="1800" dirty="0">
                <a:effectLst/>
              </a:rPr>
              <a:t>As we can see, the users are very consistent with their time in bed throughout the days of the week, and the same goes for the time they are awake in bed. From their total time in bed, they spend, on average, 39.5 minutes awake. The longest recorded times occurred on the weekend, which is perfectly understandable.</a:t>
            </a:r>
            <a:endParaRPr lang="en-IN" sz="1800" dirty="0"/>
          </a:p>
        </p:txBody>
      </p:sp>
    </p:spTree>
    <p:extLst>
      <p:ext uri="{BB962C8B-B14F-4D97-AF65-F5344CB8AC3E}">
        <p14:creationId xmlns:p14="http://schemas.microsoft.com/office/powerpoint/2010/main" val="195651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F409D0C-4A6D-1636-A979-A6808628A3D0}"/>
              </a:ext>
            </a:extLst>
          </p:cNvPr>
          <p:cNvSpPr>
            <a:spLocks noGrp="1"/>
          </p:cNvSpPr>
          <p:nvPr>
            <p:ph type="title"/>
          </p:nvPr>
        </p:nvSpPr>
        <p:spPr/>
        <p:txBody>
          <a:bodyPr>
            <a:normAutofit fontScale="90000"/>
          </a:bodyPr>
          <a:lstStyle/>
          <a:p>
            <a:pPr algn="l"/>
            <a:r>
              <a:rPr lang="en-IN" sz="6700" dirty="0"/>
              <a:t>Act</a:t>
            </a:r>
            <a:br>
              <a:rPr lang="en-IN" dirty="0"/>
            </a:br>
            <a:r>
              <a:rPr lang="en-IN" dirty="0"/>
              <a:t>Key Findings</a:t>
            </a:r>
          </a:p>
        </p:txBody>
      </p:sp>
      <p:sp>
        <p:nvSpPr>
          <p:cNvPr id="13" name="Content Placeholder 12">
            <a:extLst>
              <a:ext uri="{FF2B5EF4-FFF2-40B4-BE49-F238E27FC236}">
                <a16:creationId xmlns:a16="http://schemas.microsoft.com/office/drawing/2014/main" id="{86D4FE05-86C0-D7C0-D71A-11D0ACA935D5}"/>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dirty="0">
                <a:effectLst/>
              </a:rPr>
              <a:t>The average user takes 7,638 steps and burns 2,304 calories per day.</a:t>
            </a:r>
            <a:endParaRPr lang="en-US" dirty="0"/>
          </a:p>
          <a:p>
            <a:pPr>
              <a:buFont typeface="Arial" panose="020B0604020202020204" pitchFamily="34" charset="0"/>
              <a:buChar char="•"/>
            </a:pPr>
            <a:r>
              <a:rPr lang="en-US" dirty="0">
                <a:effectLst/>
              </a:rPr>
              <a:t>There is a positive correlation between the total number of steps and the total number of calories burned.</a:t>
            </a:r>
            <a:endParaRPr lang="en-US" dirty="0"/>
          </a:p>
          <a:p>
            <a:pPr>
              <a:buFont typeface="Arial" panose="020B0604020202020204" pitchFamily="34" charset="0"/>
              <a:buChar char="•"/>
            </a:pPr>
            <a:r>
              <a:rPr lang="en-US" dirty="0">
                <a:effectLst/>
              </a:rPr>
              <a:t>The users seem to be consistent with their total steps throughout the week. The most active day is Saturday, and the least active is Sunday.</a:t>
            </a:r>
            <a:endParaRPr lang="en-US" dirty="0"/>
          </a:p>
          <a:p>
            <a:pPr>
              <a:buFont typeface="Arial" panose="020B0604020202020204" pitchFamily="34" charset="0"/>
              <a:buChar char="•"/>
            </a:pPr>
            <a:r>
              <a:rPr lang="en-US" dirty="0">
                <a:effectLst/>
              </a:rPr>
              <a:t>The users start their day between 6 am and 8 am. They are most active between 5 pm and 7 pm, and become less active at 8 pm. </a:t>
            </a:r>
            <a:endParaRPr lang="en-US" dirty="0"/>
          </a:p>
          <a:p>
            <a:pPr>
              <a:buFont typeface="Arial" panose="020B0604020202020204" pitchFamily="34" charset="0"/>
              <a:buChar char="•"/>
            </a:pPr>
            <a:r>
              <a:rPr lang="en-US" dirty="0">
                <a:effectLst/>
              </a:rPr>
              <a:t>The highest number of burned calories occur between 5 pm and 7 pm, when the users are most active.</a:t>
            </a:r>
            <a:endParaRPr lang="en-US" dirty="0"/>
          </a:p>
          <a:p>
            <a:pPr>
              <a:buFont typeface="Arial" panose="020B0604020202020204" pitchFamily="34" charset="0"/>
              <a:buChar char="•"/>
            </a:pPr>
            <a:r>
              <a:rPr lang="en-US" dirty="0">
                <a:effectLst/>
              </a:rPr>
              <a:t>Although the average user is very active for over 30 minutes every day, they still spend 81% of their time being sedentary. </a:t>
            </a:r>
            <a:endParaRPr lang="en-US" dirty="0"/>
          </a:p>
          <a:p>
            <a:pPr>
              <a:buFont typeface="Arial" panose="020B0604020202020204" pitchFamily="34" charset="0"/>
              <a:buChar char="•"/>
            </a:pPr>
            <a:r>
              <a:rPr lang="en-US" dirty="0">
                <a:effectLst/>
              </a:rPr>
              <a:t>There is a strong, positive relationship between the total number of minutes asleep and the total time spent in bed, with users only spending an average of 39.5 minutes of their total time in bed being awake.</a:t>
            </a:r>
            <a:endParaRPr lang="en-US" dirty="0"/>
          </a:p>
          <a:p>
            <a:pPr>
              <a:buFont typeface="Arial" panose="020B0604020202020204" pitchFamily="34" charset="0"/>
              <a:buChar char="•"/>
            </a:pPr>
            <a:r>
              <a:rPr lang="en-US" dirty="0">
                <a:effectLst/>
              </a:rPr>
              <a:t>The users have a consistent sleeping schedule, with an average sleeping time of 419.8 minutes (or 7 hours) per night - with Sunday (7.6 hours) being the day where the users seem to have slept the most. </a:t>
            </a:r>
            <a:endParaRPr lang="en-US" dirty="0"/>
          </a:p>
          <a:p>
            <a:pPr>
              <a:buFont typeface="Arial" panose="020B0604020202020204" pitchFamily="34" charset="0"/>
              <a:buChar char="•"/>
            </a:pPr>
            <a:r>
              <a:rPr lang="en-US" dirty="0">
                <a:effectLst/>
              </a:rPr>
              <a:t>Recording the lowest number of steps and the highest number of minutes asleep, Sunday is likely a rest day chosen by the users.</a:t>
            </a:r>
            <a:endParaRPr lang="en-US" dirty="0"/>
          </a:p>
          <a:p>
            <a:endParaRPr lang="en-IN" dirty="0"/>
          </a:p>
        </p:txBody>
      </p:sp>
    </p:spTree>
    <p:extLst>
      <p:ext uri="{BB962C8B-B14F-4D97-AF65-F5344CB8AC3E}">
        <p14:creationId xmlns:p14="http://schemas.microsoft.com/office/powerpoint/2010/main" val="365739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A302-E500-A0A1-C33C-02BC2762AC97}"/>
              </a:ext>
            </a:extLst>
          </p:cNvPr>
          <p:cNvSpPr>
            <a:spLocks noGrp="1"/>
          </p:cNvSpPr>
          <p:nvPr>
            <p:ph type="title"/>
          </p:nvPr>
        </p:nvSpPr>
        <p:spPr/>
        <p:txBody>
          <a:bodyPr/>
          <a:lstStyle/>
          <a:p>
            <a:pPr algn="l"/>
            <a:r>
              <a:rPr lang="en-IN" dirty="0"/>
              <a:t>Recommendations</a:t>
            </a:r>
          </a:p>
        </p:txBody>
      </p:sp>
      <p:sp>
        <p:nvSpPr>
          <p:cNvPr id="3" name="Content Placeholder 2">
            <a:extLst>
              <a:ext uri="{FF2B5EF4-FFF2-40B4-BE49-F238E27FC236}">
                <a16:creationId xmlns:a16="http://schemas.microsoft.com/office/drawing/2014/main" id="{3BA2AAD3-4778-9486-013A-45FDD869C3CB}"/>
              </a:ext>
            </a:extLst>
          </p:cNvPr>
          <p:cNvSpPr>
            <a:spLocks noGrp="1"/>
          </p:cNvSpPr>
          <p:nvPr>
            <p:ph idx="1"/>
          </p:nvPr>
        </p:nvSpPr>
        <p:spPr/>
        <p:txBody>
          <a:bodyPr>
            <a:normAutofit fontScale="92500"/>
          </a:bodyPr>
          <a:lstStyle/>
          <a:p>
            <a:pPr marL="36900" indent="0">
              <a:buNone/>
            </a:pPr>
            <a:r>
              <a:rPr lang="en-IN" dirty="0"/>
              <a:t>Personalized notification system to promote the activity. According to our findings we noticed that average users’ steps is 7638, but it should be around 10000 steps in a day. Apart from this there can be a notification system to promote some activity after a period of sitting.</a:t>
            </a:r>
          </a:p>
          <a:p>
            <a:pPr marL="36900" indent="0">
              <a:buNone/>
            </a:pPr>
            <a:r>
              <a:rPr lang="en-IN" dirty="0"/>
              <a:t>The app can be modify to keep users motivate to do workout. There can be a reward system within app to do so.</a:t>
            </a:r>
          </a:p>
          <a:p>
            <a:pPr marL="36900" indent="0">
              <a:buNone/>
            </a:pPr>
            <a:r>
              <a:rPr lang="en-IN" dirty="0"/>
              <a:t>A feature can be added in the app through which users can compete with other people this will keep them motivate.</a:t>
            </a:r>
          </a:p>
          <a:p>
            <a:pPr marL="36900" indent="0">
              <a:buNone/>
            </a:pPr>
            <a:r>
              <a:rPr lang="en-IN" dirty="0"/>
              <a:t>Bellabeat can also sell it’s product on discount to get new </a:t>
            </a:r>
            <a:r>
              <a:rPr lang="en-IN" dirty="0" err="1"/>
              <a:t>customes</a:t>
            </a:r>
            <a:r>
              <a:rPr lang="en-IN" dirty="0"/>
              <a:t>.</a:t>
            </a:r>
          </a:p>
          <a:p>
            <a:pPr marL="36900" indent="0">
              <a:buNone/>
            </a:pPr>
            <a:endParaRPr lang="en-IN" dirty="0"/>
          </a:p>
        </p:txBody>
      </p:sp>
    </p:spTree>
    <p:extLst>
      <p:ext uri="{BB962C8B-B14F-4D97-AF65-F5344CB8AC3E}">
        <p14:creationId xmlns:p14="http://schemas.microsoft.com/office/powerpoint/2010/main" val="194212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06A7-14BD-56F6-2E8D-84448846C437}"/>
              </a:ext>
            </a:extLst>
          </p:cNvPr>
          <p:cNvSpPr>
            <a:spLocks noGrp="1"/>
          </p:cNvSpPr>
          <p:nvPr>
            <p:ph type="title"/>
          </p:nvPr>
        </p:nvSpPr>
        <p:spPr/>
        <p:txBody>
          <a:bodyPr>
            <a:noAutofit/>
          </a:bodyPr>
          <a:lstStyle/>
          <a:p>
            <a:r>
              <a:rPr lang="en-IN" sz="8800" dirty="0"/>
              <a:t>Thank you!!</a:t>
            </a:r>
          </a:p>
        </p:txBody>
      </p:sp>
      <p:sp>
        <p:nvSpPr>
          <p:cNvPr id="3" name="Content Placeholder 2">
            <a:extLst>
              <a:ext uri="{FF2B5EF4-FFF2-40B4-BE49-F238E27FC236}">
                <a16:creationId xmlns:a16="http://schemas.microsoft.com/office/drawing/2014/main" id="{070CABB8-6EA5-5382-8F6D-4FF79A061F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155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381CDE-A4E4-4B62-C796-5B6BF1ABA6AE}"/>
              </a:ext>
            </a:extLst>
          </p:cNvPr>
          <p:cNvSpPr>
            <a:spLocks noGrp="1"/>
          </p:cNvSpPr>
          <p:nvPr>
            <p:ph type="title"/>
          </p:nvPr>
        </p:nvSpPr>
        <p:spPr/>
        <p:txBody>
          <a:bodyPr>
            <a:normAutofit/>
          </a:bodyPr>
          <a:lstStyle/>
          <a:p>
            <a:pPr algn="l"/>
            <a:r>
              <a:rPr lang="en-IN" sz="6600" dirty="0"/>
              <a:t>Business Task</a:t>
            </a:r>
          </a:p>
        </p:txBody>
      </p:sp>
      <p:sp>
        <p:nvSpPr>
          <p:cNvPr id="5" name="Text Placeholder 4">
            <a:extLst>
              <a:ext uri="{FF2B5EF4-FFF2-40B4-BE49-F238E27FC236}">
                <a16:creationId xmlns:a16="http://schemas.microsoft.com/office/drawing/2014/main" id="{2766E7E9-F898-1D65-F073-B0AB9E91C2BF}"/>
              </a:ext>
            </a:extLst>
          </p:cNvPr>
          <p:cNvSpPr>
            <a:spLocks noGrp="1"/>
          </p:cNvSpPr>
          <p:nvPr>
            <p:ph type="body" idx="1"/>
          </p:nvPr>
        </p:nvSpPr>
        <p:spPr/>
        <p:txBody>
          <a:bodyPr>
            <a:normAutofit fontScale="70000" lnSpcReduction="20000"/>
          </a:bodyPr>
          <a:lstStyle/>
          <a:p>
            <a:pPr algn="l"/>
            <a:r>
              <a:rPr lang="en-US" sz="3300" dirty="0">
                <a:effectLst/>
              </a:rPr>
              <a:t>Focus on one of </a:t>
            </a:r>
            <a:r>
              <a:rPr lang="en-US" sz="3300" dirty="0" err="1">
                <a:effectLst/>
              </a:rPr>
              <a:t>Bellabeat’s</a:t>
            </a:r>
            <a:r>
              <a:rPr lang="en-US" sz="3300" dirty="0">
                <a:effectLst/>
              </a:rPr>
              <a:t> products and analyze smart device data to gain insight into how consumers use non-</a:t>
            </a:r>
            <a:r>
              <a:rPr lang="en-US" sz="3300" dirty="0" err="1">
                <a:effectLst/>
              </a:rPr>
              <a:t>Bellabeat</a:t>
            </a:r>
            <a:r>
              <a:rPr lang="en-US" sz="3300" dirty="0">
                <a:effectLst/>
              </a:rPr>
              <a:t> smart devices.</a:t>
            </a:r>
            <a:endParaRPr lang="en-US" sz="3300" dirty="0"/>
          </a:p>
          <a:p>
            <a:br>
              <a:rPr lang="en-US" dirty="0"/>
            </a:br>
            <a:endParaRPr lang="en-US" dirty="0"/>
          </a:p>
          <a:p>
            <a:pPr algn="l"/>
            <a:endParaRPr lang="en-IN" dirty="0"/>
          </a:p>
        </p:txBody>
      </p:sp>
    </p:spTree>
    <p:extLst>
      <p:ext uri="{BB962C8B-B14F-4D97-AF65-F5344CB8AC3E}">
        <p14:creationId xmlns:p14="http://schemas.microsoft.com/office/powerpoint/2010/main" val="83285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Autofit/>
          </a:bodyPr>
          <a:lstStyle/>
          <a:p>
            <a:pPr algn="l"/>
            <a:r>
              <a:rPr lang="en-US" sz="6600" dirty="0"/>
              <a:t>Products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4000" dirty="0" err="1"/>
              <a:t>Bellabeat</a:t>
            </a:r>
            <a:r>
              <a:rPr lang="en-US" sz="4000" dirty="0"/>
              <a:t> app</a:t>
            </a:r>
          </a:p>
          <a:p>
            <a:pPr marL="36900" lvl="0" indent="0">
              <a:buNone/>
            </a:pPr>
            <a:r>
              <a:rPr lang="en-US" sz="4000" dirty="0"/>
              <a:t>Leaf</a:t>
            </a:r>
          </a:p>
          <a:p>
            <a:pPr marL="36900" lvl="0" indent="0">
              <a:buNone/>
            </a:pPr>
            <a:r>
              <a:rPr lang="en-US" sz="4000" dirty="0"/>
              <a:t>Time</a:t>
            </a:r>
          </a:p>
          <a:p>
            <a:pPr marL="36900" lvl="0" indent="0">
              <a:buNone/>
            </a:pPr>
            <a:r>
              <a:rPr lang="en-US" sz="4000" dirty="0"/>
              <a:t>Spring</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6000" dirty="0"/>
              <a:t>Stakeholders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lvl="0">
              <a:buFont typeface="Wingdings" panose="05000000000000000000" pitchFamily="2" charset="2"/>
              <a:buChar char="q"/>
            </a:pPr>
            <a:r>
              <a:rPr lang="en-US" sz="2000" b="1" dirty="0" err="1"/>
              <a:t>Urška</a:t>
            </a:r>
            <a:r>
              <a:rPr lang="en-US" sz="2000" b="1" dirty="0"/>
              <a:t> </a:t>
            </a:r>
            <a:r>
              <a:rPr lang="en-US" sz="2000" b="1" dirty="0" err="1"/>
              <a:t>Sršen</a:t>
            </a:r>
            <a:r>
              <a:rPr lang="en-US" sz="2000" dirty="0"/>
              <a:t> – </a:t>
            </a:r>
            <a:r>
              <a:rPr lang="en-US" sz="2000" dirty="0" err="1"/>
              <a:t>Bellabeat’s</a:t>
            </a:r>
            <a:r>
              <a:rPr lang="en-US" sz="2000" dirty="0"/>
              <a:t> cofounder and Chief Creative Officer.</a:t>
            </a:r>
            <a:endParaRPr lang="en-US" sz="2400" dirty="0"/>
          </a:p>
          <a:p>
            <a:pPr lvl="0">
              <a:buFont typeface="Wingdings" panose="05000000000000000000" pitchFamily="2" charset="2"/>
              <a:buChar char="q"/>
            </a:pPr>
            <a:r>
              <a:rPr lang="en-US" sz="2000" b="1" dirty="0"/>
              <a:t>Sando Mur</a:t>
            </a:r>
            <a:r>
              <a:rPr lang="en-US" sz="2000" dirty="0"/>
              <a:t> – Mathematician and </a:t>
            </a:r>
            <a:r>
              <a:rPr lang="en-US" sz="2000" dirty="0" err="1"/>
              <a:t>Bellabeat’s</a:t>
            </a:r>
            <a:r>
              <a:rPr lang="en-US" sz="2000" dirty="0"/>
              <a:t> cofounder; key member of the </a:t>
            </a:r>
            <a:r>
              <a:rPr lang="en-US" sz="2000" dirty="0" err="1"/>
              <a:t>Bellabeat</a:t>
            </a:r>
            <a:r>
              <a:rPr lang="en-US" sz="2000" dirty="0"/>
              <a:t> executive </a:t>
            </a:r>
            <a:r>
              <a:rPr lang="en-US" sz="2000" dirty="0" err="1"/>
              <a:t>team.</a:t>
            </a:r>
            <a:r>
              <a:rPr lang="en-US" sz="2400" dirty="0" err="1"/>
              <a:t>Nunc</a:t>
            </a:r>
            <a:r>
              <a:rPr lang="en-US" sz="2400" dirty="0"/>
              <a:t> </a:t>
            </a:r>
            <a:r>
              <a:rPr lang="en-US" sz="2400" dirty="0" err="1"/>
              <a:t>Viverra</a:t>
            </a:r>
            <a:endParaRPr lang="en-US" sz="2400" dirty="0"/>
          </a:p>
          <a:p>
            <a:pPr lvl="0">
              <a:buFont typeface="Wingdings" panose="05000000000000000000" pitchFamily="2" charset="2"/>
              <a:buChar char="q"/>
            </a:pPr>
            <a:r>
              <a:rPr lang="en-US" sz="2000" b="1" dirty="0" err="1"/>
              <a:t>Bellabeat</a:t>
            </a:r>
            <a:r>
              <a:rPr lang="en-US" sz="2000" b="1" dirty="0"/>
              <a:t> marketing analytics team</a:t>
            </a:r>
            <a:r>
              <a:rPr lang="en-US" sz="2000" dirty="0"/>
              <a:t> – A team of data analysts responsible for collecting, analyzing, and reporting data that helps guide </a:t>
            </a:r>
            <a:r>
              <a:rPr lang="en-US" sz="2000" dirty="0" err="1"/>
              <a:t>Bellabeat’s</a:t>
            </a:r>
            <a:r>
              <a:rPr lang="en-US" sz="2000" dirty="0"/>
              <a:t> marketing strategy.</a:t>
            </a:r>
            <a:endParaRPr lang="en-US" sz="2400" dirty="0"/>
          </a:p>
          <a:p>
            <a:endParaRPr lang="en-US" sz="2400" dirty="0"/>
          </a:p>
        </p:txBody>
      </p:sp>
    </p:spTree>
    <p:extLst>
      <p:ext uri="{BB962C8B-B14F-4D97-AF65-F5344CB8AC3E}">
        <p14:creationId xmlns:p14="http://schemas.microsoft.com/office/powerpoint/2010/main" val="15663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400" dirty="0"/>
              <a:t>Phases of Analysis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494100" indent="-457200">
              <a:buFont typeface="+mj-lt"/>
              <a:buAutoNum type="arabicPeriod"/>
            </a:pPr>
            <a:r>
              <a:rPr lang="en-US" sz="2400" dirty="0"/>
              <a:t> Ask</a:t>
            </a:r>
          </a:p>
          <a:p>
            <a:pPr marL="494100" indent="-457200">
              <a:buFont typeface="+mj-lt"/>
              <a:buAutoNum type="arabicPeriod"/>
            </a:pPr>
            <a:r>
              <a:rPr lang="en-US" sz="2400" dirty="0"/>
              <a:t> Prepare</a:t>
            </a:r>
          </a:p>
          <a:p>
            <a:pPr marL="494100" indent="-457200">
              <a:buFont typeface="+mj-lt"/>
              <a:buAutoNum type="arabicPeriod"/>
            </a:pPr>
            <a:r>
              <a:rPr lang="en-US" sz="2400" dirty="0"/>
              <a:t>Process</a:t>
            </a:r>
          </a:p>
          <a:p>
            <a:pPr marL="494100" indent="-457200">
              <a:buFont typeface="+mj-lt"/>
              <a:buAutoNum type="arabicPeriod"/>
            </a:pPr>
            <a:r>
              <a:rPr lang="en-US" sz="2400" dirty="0"/>
              <a:t>Analyze</a:t>
            </a:r>
          </a:p>
          <a:p>
            <a:pPr marL="494100" indent="-457200">
              <a:buFont typeface="+mj-lt"/>
              <a:buAutoNum type="arabicPeriod"/>
            </a:pPr>
            <a:r>
              <a:rPr lang="en-US" sz="2400" dirty="0"/>
              <a:t>Share</a:t>
            </a:r>
          </a:p>
          <a:p>
            <a:pPr marL="494100" indent="-457200">
              <a:buFont typeface="+mj-lt"/>
              <a:buAutoNum type="arabicPeriod"/>
            </a:pPr>
            <a:r>
              <a:rPr lang="en-US" sz="2400" dirty="0"/>
              <a:t>Act</a:t>
            </a:r>
          </a:p>
        </p:txBody>
      </p:sp>
    </p:spTree>
    <p:extLst>
      <p:ext uri="{BB962C8B-B14F-4D97-AF65-F5344CB8AC3E}">
        <p14:creationId xmlns:p14="http://schemas.microsoft.com/office/powerpoint/2010/main" val="285995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04F88-91E3-0989-D8C2-A05590B10154}"/>
              </a:ext>
            </a:extLst>
          </p:cNvPr>
          <p:cNvSpPr>
            <a:spLocks noGrp="1"/>
          </p:cNvSpPr>
          <p:nvPr>
            <p:ph type="title"/>
          </p:nvPr>
        </p:nvSpPr>
        <p:spPr/>
        <p:txBody>
          <a:bodyPr>
            <a:normAutofit/>
          </a:bodyPr>
          <a:lstStyle/>
          <a:p>
            <a:pPr algn="l"/>
            <a:r>
              <a:rPr lang="en-IN" sz="4800" dirty="0"/>
              <a:t>Ask</a:t>
            </a:r>
          </a:p>
        </p:txBody>
      </p:sp>
      <p:sp>
        <p:nvSpPr>
          <p:cNvPr id="5" name="Content Placeholder 4">
            <a:extLst>
              <a:ext uri="{FF2B5EF4-FFF2-40B4-BE49-F238E27FC236}">
                <a16:creationId xmlns:a16="http://schemas.microsoft.com/office/drawing/2014/main" id="{CA48E643-8A39-EE0F-F2DC-E2AE969850C0}"/>
              </a:ext>
            </a:extLst>
          </p:cNvPr>
          <p:cNvSpPr>
            <a:spLocks noGrp="1"/>
          </p:cNvSpPr>
          <p:nvPr>
            <p:ph idx="1"/>
          </p:nvPr>
        </p:nvSpPr>
        <p:spPr/>
        <p:txBody>
          <a:bodyPr>
            <a:noAutofit/>
          </a:bodyPr>
          <a:lstStyle/>
          <a:p>
            <a:r>
              <a:rPr lang="en-IN" sz="4000" dirty="0"/>
              <a:t>What are some trends in smart device usage?</a:t>
            </a:r>
          </a:p>
          <a:p>
            <a:r>
              <a:rPr lang="en-IN" sz="4000" dirty="0"/>
              <a:t>How could these trends apply to Bellabeat customers?</a:t>
            </a:r>
          </a:p>
          <a:p>
            <a:r>
              <a:rPr lang="en-IN" sz="4000" dirty="0"/>
              <a:t>How could these trends help influence Bellabeat marketing strategy?</a:t>
            </a:r>
          </a:p>
        </p:txBody>
      </p:sp>
    </p:spTree>
    <p:extLst>
      <p:ext uri="{BB962C8B-B14F-4D97-AF65-F5344CB8AC3E}">
        <p14:creationId xmlns:p14="http://schemas.microsoft.com/office/powerpoint/2010/main" val="150613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04F88-91E3-0989-D8C2-A05590B10154}"/>
              </a:ext>
            </a:extLst>
          </p:cNvPr>
          <p:cNvSpPr>
            <a:spLocks noGrp="1"/>
          </p:cNvSpPr>
          <p:nvPr>
            <p:ph type="title"/>
          </p:nvPr>
        </p:nvSpPr>
        <p:spPr/>
        <p:txBody>
          <a:bodyPr>
            <a:normAutofit/>
          </a:bodyPr>
          <a:lstStyle/>
          <a:p>
            <a:pPr algn="l"/>
            <a:r>
              <a:rPr lang="en-IN" sz="4800" dirty="0"/>
              <a:t>Prepare</a:t>
            </a:r>
          </a:p>
        </p:txBody>
      </p:sp>
      <p:sp>
        <p:nvSpPr>
          <p:cNvPr id="5" name="Content Placeholder 4">
            <a:extLst>
              <a:ext uri="{FF2B5EF4-FFF2-40B4-BE49-F238E27FC236}">
                <a16:creationId xmlns:a16="http://schemas.microsoft.com/office/drawing/2014/main" id="{CA48E643-8A39-EE0F-F2DC-E2AE969850C0}"/>
              </a:ext>
            </a:extLst>
          </p:cNvPr>
          <p:cNvSpPr>
            <a:spLocks noGrp="1"/>
          </p:cNvSpPr>
          <p:nvPr>
            <p:ph idx="1"/>
          </p:nvPr>
        </p:nvSpPr>
        <p:spPr/>
        <p:txBody>
          <a:bodyPr>
            <a:noAutofit/>
          </a:bodyPr>
          <a:lstStyle/>
          <a:p>
            <a:r>
              <a:rPr lang="en-US" sz="3200" dirty="0" err="1">
                <a:effectLst/>
              </a:rPr>
              <a:t>Urška</a:t>
            </a:r>
            <a:r>
              <a:rPr lang="en-US" sz="3200" dirty="0">
                <a:effectLst/>
              </a:rPr>
              <a:t> </a:t>
            </a:r>
            <a:r>
              <a:rPr lang="en-US" sz="3200" dirty="0" err="1">
                <a:effectLst/>
              </a:rPr>
              <a:t>Sršen</a:t>
            </a:r>
            <a:r>
              <a:rPr lang="en-US" sz="3200" dirty="0">
                <a:effectLst/>
              </a:rPr>
              <a:t> encourages the use of public data that explores smart device users’ daily habits. Therefore, the dataset used in this project will be the </a:t>
            </a:r>
            <a:r>
              <a:rPr lang="en-US" sz="3200" b="1" dirty="0" err="1">
                <a:effectLst/>
              </a:rPr>
              <a:t>FitBit</a:t>
            </a:r>
            <a:r>
              <a:rPr lang="en-US" sz="3200" b="1" dirty="0">
                <a:effectLst/>
              </a:rPr>
              <a:t> Fitness Tracker Data</a:t>
            </a:r>
            <a:r>
              <a:rPr lang="en-US" sz="3200" dirty="0">
                <a:effectLst/>
              </a:rPr>
              <a:t> (CC0: Public Domain, dataset made available through </a:t>
            </a:r>
            <a:r>
              <a:rPr lang="en-US" sz="3200" dirty="0">
                <a:effectLst/>
                <a:hlinkClick r:id="rId2"/>
              </a:rPr>
              <a:t>Möbius</a:t>
            </a:r>
            <a:r>
              <a:rPr lang="en-US" sz="3200" dirty="0">
                <a:effectLst/>
              </a:rPr>
              <a:t>).</a:t>
            </a:r>
            <a:endParaRPr lang="en-IN" sz="4000" dirty="0"/>
          </a:p>
        </p:txBody>
      </p:sp>
    </p:spTree>
    <p:extLst>
      <p:ext uri="{BB962C8B-B14F-4D97-AF65-F5344CB8AC3E}">
        <p14:creationId xmlns:p14="http://schemas.microsoft.com/office/powerpoint/2010/main" val="362727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04F88-91E3-0989-D8C2-A05590B10154}"/>
              </a:ext>
            </a:extLst>
          </p:cNvPr>
          <p:cNvSpPr>
            <a:spLocks noGrp="1"/>
          </p:cNvSpPr>
          <p:nvPr>
            <p:ph type="title"/>
          </p:nvPr>
        </p:nvSpPr>
        <p:spPr/>
        <p:txBody>
          <a:bodyPr>
            <a:normAutofit/>
          </a:bodyPr>
          <a:lstStyle/>
          <a:p>
            <a:pPr algn="l"/>
            <a:r>
              <a:rPr lang="en-IN" sz="4800" dirty="0"/>
              <a:t>Process</a:t>
            </a:r>
          </a:p>
        </p:txBody>
      </p:sp>
      <p:sp>
        <p:nvSpPr>
          <p:cNvPr id="5" name="Content Placeholder 4">
            <a:extLst>
              <a:ext uri="{FF2B5EF4-FFF2-40B4-BE49-F238E27FC236}">
                <a16:creationId xmlns:a16="http://schemas.microsoft.com/office/drawing/2014/main" id="{CA48E643-8A39-EE0F-F2DC-E2AE969850C0}"/>
              </a:ext>
            </a:extLst>
          </p:cNvPr>
          <p:cNvSpPr>
            <a:spLocks noGrp="1"/>
          </p:cNvSpPr>
          <p:nvPr>
            <p:ph idx="1"/>
          </p:nvPr>
        </p:nvSpPr>
        <p:spPr/>
        <p:txBody>
          <a:bodyPr>
            <a:noAutofit/>
          </a:bodyPr>
          <a:lstStyle/>
          <a:p>
            <a:r>
              <a:rPr lang="en-IN" sz="4000" dirty="0"/>
              <a:t>Data Processing involves making data consistent, reliable for further analysis.</a:t>
            </a:r>
          </a:p>
          <a:p>
            <a:r>
              <a:rPr lang="en-IN" sz="4000" dirty="0"/>
              <a:t>Python is used for the data processing.</a:t>
            </a:r>
          </a:p>
        </p:txBody>
      </p:sp>
    </p:spTree>
    <p:extLst>
      <p:ext uri="{BB962C8B-B14F-4D97-AF65-F5344CB8AC3E}">
        <p14:creationId xmlns:p14="http://schemas.microsoft.com/office/powerpoint/2010/main" val="2736766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{25716832-68D8-445A-A1E4-F4C38D264A28}tf55705232_win32</Template>
  <TotalTime>131</TotalTime>
  <Words>1185</Words>
  <Application>Microsoft Office PowerPoint</Application>
  <PresentationFormat>Widescreen</PresentationFormat>
  <Paragraphs>87</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Goudy Old Style</vt:lpstr>
      <vt:lpstr>Wingdings</vt:lpstr>
      <vt:lpstr>Wingdings 2</vt:lpstr>
      <vt:lpstr>SlateVTI</vt:lpstr>
      <vt:lpstr>Bellabeat Case Study</vt:lpstr>
      <vt:lpstr>About The Company </vt:lpstr>
      <vt:lpstr>Business Task</vt:lpstr>
      <vt:lpstr>Products</vt:lpstr>
      <vt:lpstr>Stakeholders</vt:lpstr>
      <vt:lpstr>Phases of Analysis</vt:lpstr>
      <vt:lpstr>Ask</vt:lpstr>
      <vt:lpstr>Prepare</vt:lpstr>
      <vt:lpstr>Process</vt:lpstr>
      <vt:lpstr>Analyze</vt:lpstr>
      <vt:lpstr>Analyzing the Average of Total Steps and Calories</vt:lpstr>
      <vt:lpstr>Analysing sleep data</vt:lpstr>
      <vt:lpstr>Share</vt:lpstr>
      <vt:lpstr>Total Steps Vs Calories</vt:lpstr>
      <vt:lpstr>Average number of  steps on each day of week</vt:lpstr>
      <vt:lpstr>Number of steps through out the day</vt:lpstr>
      <vt:lpstr>Calories by the time of Day</vt:lpstr>
      <vt:lpstr>Average of Minutes Spent in Each Activity Category</vt:lpstr>
      <vt:lpstr>Total Time in Bed Vs Total Minutes Asleep</vt:lpstr>
      <vt:lpstr>Average of  Minutes Asleep by Day of  the Week</vt:lpstr>
      <vt:lpstr>Visualizing Awake Time in Bed by day of the Week</vt:lpstr>
      <vt:lpstr>Act Key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dc:title>
  <dc:creator>Pankaj Kumawat</dc:creator>
  <cp:lastModifiedBy>Pankaj Kumawat</cp:lastModifiedBy>
  <cp:revision>1</cp:revision>
  <dcterms:created xsi:type="dcterms:W3CDTF">2022-07-29T08:34:34Z</dcterms:created>
  <dcterms:modified xsi:type="dcterms:W3CDTF">2022-07-29T10:46:11Z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