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697" r:id="rId3"/>
    <p:sldMasterId id="2147483713" r:id="rId4"/>
  </p:sldMasterIdLst>
  <p:notesMasterIdLst>
    <p:notesMasterId r:id="rId45"/>
  </p:notesMasterIdLst>
  <p:handoutMasterIdLst>
    <p:handoutMasterId r:id="rId46"/>
  </p:handoutMasterIdLst>
  <p:sldIdLst>
    <p:sldId id="528" r:id="rId5"/>
    <p:sldId id="529" r:id="rId6"/>
    <p:sldId id="460" r:id="rId7"/>
    <p:sldId id="580" r:id="rId8"/>
    <p:sldId id="581" r:id="rId9"/>
    <p:sldId id="582" r:id="rId10"/>
    <p:sldId id="583" r:id="rId11"/>
    <p:sldId id="584" r:id="rId12"/>
    <p:sldId id="535" r:id="rId13"/>
    <p:sldId id="537" r:id="rId14"/>
    <p:sldId id="542" r:id="rId15"/>
    <p:sldId id="543" r:id="rId16"/>
    <p:sldId id="544" r:id="rId17"/>
    <p:sldId id="585" r:id="rId18"/>
    <p:sldId id="586" r:id="rId19"/>
    <p:sldId id="587" r:id="rId20"/>
    <p:sldId id="588" r:id="rId21"/>
    <p:sldId id="589" r:id="rId22"/>
    <p:sldId id="553" r:id="rId23"/>
    <p:sldId id="554" r:id="rId24"/>
    <p:sldId id="555" r:id="rId25"/>
    <p:sldId id="557" r:id="rId26"/>
    <p:sldId id="556" r:id="rId27"/>
    <p:sldId id="558" r:id="rId28"/>
    <p:sldId id="559" r:id="rId29"/>
    <p:sldId id="560" r:id="rId30"/>
    <p:sldId id="562" r:id="rId31"/>
    <p:sldId id="563" r:id="rId32"/>
    <p:sldId id="564" r:id="rId33"/>
    <p:sldId id="566" r:id="rId34"/>
    <p:sldId id="568" r:id="rId35"/>
    <p:sldId id="567" r:id="rId36"/>
    <p:sldId id="569" r:id="rId37"/>
    <p:sldId id="590" r:id="rId38"/>
    <p:sldId id="530" r:id="rId39"/>
    <p:sldId id="579" r:id="rId40"/>
    <p:sldId id="591" r:id="rId41"/>
    <p:sldId id="592" r:id="rId42"/>
    <p:sldId id="578" r:id="rId43"/>
    <p:sldId id="574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528"/>
            <p14:sldId id="529"/>
            <p14:sldId id="460"/>
          </p14:sldIdLst>
        </p14:section>
        <p14:section name="SOLID Principles" id="{052FE7F4-DA21-4E63-B833-A5855A663258}">
          <p14:sldIdLst>
            <p14:sldId id="580"/>
            <p14:sldId id="581"/>
            <p14:sldId id="582"/>
            <p14:sldId id="583"/>
            <p14:sldId id="584"/>
            <p14:sldId id="535"/>
            <p14:sldId id="537"/>
            <p14:sldId id="542"/>
            <p14:sldId id="543"/>
            <p14:sldId id="544"/>
          </p14:sldIdLst>
        </p14:section>
        <p14:section name="Services" id="{8ED52507-19D8-4A8B-91A3-67F68BFE6471}">
          <p14:sldIdLst>
            <p14:sldId id="585"/>
            <p14:sldId id="586"/>
            <p14:sldId id="587"/>
            <p14:sldId id="588"/>
            <p14:sldId id="589"/>
          </p14:sldIdLst>
        </p14:section>
        <p14:section name="Observables and RxJS Library" id="{765101EB-9CB3-4809-9AA2-F966A2E2999C}">
          <p14:sldIdLst>
            <p14:sldId id="553"/>
            <p14:sldId id="554"/>
            <p14:sldId id="555"/>
            <p14:sldId id="557"/>
            <p14:sldId id="556"/>
            <p14:sldId id="558"/>
            <p14:sldId id="559"/>
            <p14:sldId id="560"/>
            <p14:sldId id="562"/>
          </p14:sldIdLst>
        </p14:section>
        <p14:section name="HTTP Client" id="{D0DF0D93-3619-4B0C-9ADC-A5B82B5C426D}">
          <p14:sldIdLst>
            <p14:sldId id="563"/>
            <p14:sldId id="564"/>
            <p14:sldId id="566"/>
            <p14:sldId id="568"/>
            <p14:sldId id="567"/>
            <p14:sldId id="569"/>
            <p14:sldId id="590"/>
          </p14:sldIdLst>
        </p14:section>
        <p14:section name="Summary" id="{1888D697-2B49-43A6-BDC2-719250E583B8}">
          <p14:sldIdLst>
            <p14:sldId id="530"/>
            <p14:sldId id="579"/>
            <p14:sldId id="591"/>
            <p14:sldId id="592"/>
            <p14:sldId id="578"/>
            <p14:sldId id="5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5FA"/>
    <a:srgbClr val="FDFFFF"/>
    <a:srgbClr val="FFA72A"/>
    <a:srgbClr val="FFF0D9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5400" autoAdjust="0"/>
  </p:normalViewPr>
  <p:slideViewPr>
    <p:cSldViewPr>
      <p:cViewPr varScale="1">
        <p:scale>
          <a:sx n="66" d="100"/>
          <a:sy n="66" d="100"/>
        </p:scale>
        <p:origin x="676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3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163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295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4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96925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7160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618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10.emf"/><Relationship Id="rId16" Type="http://schemas.openxmlformats.org/officeDocument/2006/relationships/image" Target="../media/image3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9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17.png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2" Type="http://schemas.openxmlformats.org/officeDocument/2006/relationships/image" Target="../media/image10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7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8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42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7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46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3" Type="http://schemas.openxmlformats.org/officeDocument/2006/relationships/image" Target="../media/image17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1.gif"/><Relationship Id="rId4" Type="http://schemas.openxmlformats.org/officeDocument/2006/relationships/image" Target="../media/image48.jpeg"/><Relationship Id="rId9" Type="http://schemas.openxmlformats.org/officeDocument/2006/relationships/hyperlink" Target="https://www.lukanet.com/" TargetMode="Externa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3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7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10.emf"/><Relationship Id="rId16" Type="http://schemas.openxmlformats.org/officeDocument/2006/relationships/image" Target="../media/image3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9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17.png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2" Type="http://schemas.openxmlformats.org/officeDocument/2006/relationships/image" Target="../media/image10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7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8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42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7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4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3" Type="http://schemas.openxmlformats.org/officeDocument/2006/relationships/image" Target="../media/image17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1.gif"/><Relationship Id="rId4" Type="http://schemas.openxmlformats.org/officeDocument/2006/relationships/image" Target="../media/image48.jpeg"/><Relationship Id="rId9" Type="http://schemas.openxmlformats.org/officeDocument/2006/relationships/hyperlink" Target="https://www.lukanet.com/" TargetMode="Externa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3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73587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844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18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101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24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4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62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0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8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70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62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76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4738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13122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03064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618743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4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96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57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490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09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76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1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9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68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0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7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57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53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7823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799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67382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95471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7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99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4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3942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61" r:id="rId7"/>
    <p:sldLayoutId id="2147483662" r:id="rId8"/>
    <p:sldLayoutId id="2147483668" r:id="rId9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479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678" r:id="rId16"/>
    <p:sldLayoutId id="2147483679" r:id="rId17"/>
    <p:sldLayoutId id="2147483682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885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angular.io/guide/dependency-injection-pattern" TargetMode="External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reactivex.io/rxjs/class/es6/Observable.js~Observable.html" TargetMode="External"/><Relationship Id="rId2" Type="http://schemas.openxmlformats.org/officeDocument/2006/relationships/hyperlink" Target="https://blog.angular-university.io/functional-reactive-programming-for-angular-2-developers-rxjs-and-observables/" TargetMode="External"/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angular-2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9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6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7.png"/><Relationship Id="rId10" Type="http://schemas.openxmlformats.org/officeDocument/2006/relationships/image" Target="../media/image62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5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0.png"/><Relationship Id="rId22" Type="http://schemas.openxmlformats.org/officeDocument/2006/relationships/image" Target="../media/image44.png"/><Relationship Id="rId27" Type="http://schemas.openxmlformats.org/officeDocument/2006/relationships/hyperlink" Target="http://smartit.bg/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3.jpeg"/><Relationship Id="rId7" Type="http://schemas.openxmlformats.org/officeDocument/2006/relationships/image" Target="../media/image6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1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6024" y="645506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SOLID Principles. </a:t>
            </a:r>
            <a:r>
              <a:rPr lang="en-US" dirty="0" err="1" smtClean="0"/>
              <a:t>RxJS</a:t>
            </a:r>
            <a:r>
              <a:rPr lang="en-US" dirty="0" smtClean="0"/>
              <a:t>. Services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03855" y="5167727"/>
            <a:ext cx="2669016" cy="547083"/>
          </a:xfrm>
        </p:spPr>
        <p:txBody>
          <a:bodyPr/>
          <a:lstStyle/>
          <a:p>
            <a:endParaRPr lang="en-US" dirty="0"/>
          </a:p>
          <a:p>
            <a:r>
              <a:rPr lang="en-US" sz="2400" dirty="0"/>
              <a:t>Technical Trainers</a:t>
            </a:r>
          </a:p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380412" y="6248400"/>
            <a:ext cx="2950749" cy="363552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15714" y="4873396"/>
            <a:ext cx="2503377" cy="588661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04" y="2400627"/>
            <a:ext cx="2929821" cy="247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8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Dependency Injection is a popular </a:t>
            </a:r>
            <a:r>
              <a:rPr lang="en-US" b="1" dirty="0">
                <a:solidFill>
                  <a:schemeClr val="bg1"/>
                </a:solidFill>
              </a:rPr>
              <a:t>design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pattern</a:t>
            </a:r>
          </a:p>
          <a:p>
            <a:r>
              <a:rPr lang="en-US" dirty="0"/>
              <a:t>Inversion of Control (</a:t>
            </a:r>
            <a:r>
              <a:rPr lang="en-US" b="1" dirty="0" err="1">
                <a:solidFill>
                  <a:schemeClr val="bg1"/>
                </a:solidFill>
              </a:rPr>
              <a:t>IoC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Dependencies are </a:t>
            </a:r>
            <a:r>
              <a:rPr lang="en-US" b="1" dirty="0">
                <a:solidFill>
                  <a:schemeClr val="bg1"/>
                </a:solidFill>
              </a:rPr>
              <a:t>pushed</a:t>
            </a:r>
            <a:r>
              <a:rPr lang="en-US" dirty="0"/>
              <a:t> in the class from the </a:t>
            </a:r>
            <a:r>
              <a:rPr lang="en-US" b="1" dirty="0">
                <a:solidFill>
                  <a:schemeClr val="bg1"/>
                </a:solidFill>
              </a:rPr>
              <a:t>outside</a:t>
            </a:r>
          </a:p>
          <a:p>
            <a:pPr lvl="1"/>
            <a:r>
              <a:rPr lang="en-US" dirty="0"/>
              <a:t>The class does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instantiate it's dependencies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2" y="3819834"/>
            <a:ext cx="9144000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 class Customer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private customerService;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constructor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cService: CustomerService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this.customerService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cService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942141" y="5787475"/>
            <a:ext cx="4584411" cy="609716"/>
          </a:xfrm>
          <a:prstGeom prst="wedgeRoundRectCallout">
            <a:avLst>
              <a:gd name="adj1" fmla="val -22531"/>
              <a:gd name="adj2" fmla="val -72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chemeClr val="bg2"/>
                </a:solidFill>
              </a:rPr>
              <a:t>The service comes from </a:t>
            </a:r>
            <a:r>
              <a:rPr lang="en-US" b="1" noProof="1">
                <a:solidFill>
                  <a:schemeClr val="bg1"/>
                </a:solidFill>
              </a:rPr>
              <a:t>outside</a:t>
            </a:r>
          </a:p>
        </p:txBody>
      </p:sp>
    </p:spTree>
    <p:extLst>
      <p:ext uri="{BB962C8B-B14F-4D97-AF65-F5344CB8AC3E}">
        <p14:creationId xmlns:p14="http://schemas.microsoft.com/office/powerpoint/2010/main" val="303381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keyword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methods/properties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Violations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743200"/>
            <a:ext cx="9525000" cy="35825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 class Laptop 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public battery: Battery;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public videoCard: VideoCard;</a:t>
            </a:r>
          </a:p>
          <a:p>
            <a:pPr>
              <a:lnSpc>
                <a:spcPct val="105000"/>
              </a:lnSpc>
            </a:pPr>
            <a:endParaRPr lang="en-US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constructor() 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this.battery =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Battery('Acer battery');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this.videoCard =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VideoCard('Nvidia 960 GTX');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en-US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911456" y="3581400"/>
            <a:ext cx="3806550" cy="1018339"/>
          </a:xfrm>
          <a:prstGeom prst="wedgeRoundRectCallout">
            <a:avLst>
              <a:gd name="adj1" fmla="val -54350"/>
              <a:gd name="adj2" fmla="val 35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class is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brittle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inflexible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test</a:t>
            </a:r>
          </a:p>
        </p:txBody>
      </p:sp>
    </p:spTree>
    <p:extLst>
      <p:ext uri="{BB962C8B-B14F-4D97-AF65-F5344CB8AC3E}">
        <p14:creationId xmlns:p14="http://schemas.microsoft.com/office/powerpoint/2010/main" val="30656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/>
              <a:t>Add the dependencies </a:t>
            </a:r>
            <a:r>
              <a:rPr lang="en-US" b="1" dirty="0">
                <a:solidFill>
                  <a:schemeClr val="bg1"/>
                </a:solidFill>
              </a:rPr>
              <a:t>through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  <a:p>
            <a:pPr>
              <a:spcAft>
                <a:spcPts val="10000"/>
              </a:spcAft>
            </a:pPr>
            <a:r>
              <a:rPr lang="en-US" dirty="0"/>
              <a:t>Create whatever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you like</a:t>
            </a:r>
          </a:p>
          <a:p>
            <a:pPr>
              <a:spcAft>
                <a:spcPts val="10000"/>
              </a:spcAft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fix 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828800"/>
            <a:ext cx="88392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constructor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videoCard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VideoCard, </a:t>
            </a:r>
            <a:endParaRPr lang="en-US" b="1" noProof="1" smtClean="0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battery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Battery)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3657600"/>
            <a:ext cx="8845868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let firstLaptop = new Laptop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b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new 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VideoCard(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'Nvidia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940m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'), 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new 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Battery(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'Acer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Battery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5074044"/>
            <a:ext cx="88392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let secondLaptop = new Laptop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b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new 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VideoCard(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'Radeon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280x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'), </a:t>
            </a:r>
            <a:endParaRPr lang="en-US" b="1" noProof="1" smtClean="0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new 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Battery(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'Toshiba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Battery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'));</a:t>
            </a:r>
          </a:p>
        </p:txBody>
      </p:sp>
    </p:spTree>
    <p:extLst>
      <p:ext uri="{BB962C8B-B14F-4D97-AF65-F5344CB8AC3E}">
        <p14:creationId xmlns:p14="http://schemas.microsoft.com/office/powerpoint/2010/main" val="179838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class should </a:t>
            </a:r>
            <a:r>
              <a:rPr lang="en-US" b="1" dirty="0">
                <a:solidFill>
                  <a:schemeClr val="bg1"/>
                </a:solidFill>
              </a:rPr>
              <a:t>receive</a:t>
            </a:r>
            <a:r>
              <a:rPr lang="en-US" dirty="0"/>
              <a:t> it's dependencies from </a:t>
            </a:r>
            <a:r>
              <a:rPr lang="en-US" b="1" dirty="0">
                <a:solidFill>
                  <a:schemeClr val="bg1"/>
                </a:solidFill>
              </a:rPr>
              <a:t>external</a:t>
            </a:r>
            <a:r>
              <a:rPr lang="en-US" dirty="0"/>
              <a:t> sources rather than </a:t>
            </a: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them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Decouple </a:t>
            </a:r>
            <a:r>
              <a:rPr lang="en-US" dirty="0"/>
              <a:t>dependencies through </a:t>
            </a:r>
            <a:r>
              <a:rPr lang="en-US" b="1" dirty="0">
                <a:solidFill>
                  <a:schemeClr val="bg1"/>
                </a:solidFill>
              </a:rPr>
              <a:t>constructor injection</a:t>
            </a:r>
          </a:p>
          <a:p>
            <a:r>
              <a:rPr lang="en-US" dirty="0"/>
              <a:t>Your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should be </a:t>
            </a:r>
            <a:r>
              <a:rPr lang="en-US" b="1" dirty="0">
                <a:solidFill>
                  <a:schemeClr val="bg1"/>
                </a:solidFill>
              </a:rPr>
              <a:t>easier</a:t>
            </a:r>
            <a:r>
              <a:rPr lang="en-US" dirty="0"/>
              <a:t> to test</a:t>
            </a:r>
          </a:p>
          <a:p>
            <a:r>
              <a:rPr lang="en-US" dirty="0"/>
              <a:t>Additional information: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  <a:hlinkClick r:id="rId2"/>
              </a:rPr>
              <a:t>https://angular.io/guide/dependency-injection-pattern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Requirements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400" y="508591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4948" y="5181600"/>
            <a:ext cx="10958928" cy="768084"/>
          </a:xfrm>
        </p:spPr>
        <p:txBody>
          <a:bodyPr/>
          <a:lstStyle/>
          <a:p>
            <a:r>
              <a:rPr lang="en-US" sz="4000" dirty="0" smtClean="0"/>
              <a:t>Constructor Injection, Providers, Injectable</a:t>
            </a:r>
            <a:endParaRPr lang="bg-BG" sz="40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2812" y="4477636"/>
            <a:ext cx="10363200" cy="820738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Services</a:t>
            </a:r>
            <a:endParaRPr lang="bg-BG" sz="5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47800"/>
            <a:ext cx="2210011" cy="221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5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Components </a:t>
            </a:r>
            <a:r>
              <a:rPr lang="en-US" b="1" dirty="0">
                <a:solidFill>
                  <a:schemeClr val="bg1"/>
                </a:solidFill>
              </a:rPr>
              <a:t>shouldn't</a:t>
            </a:r>
            <a:r>
              <a:rPr lang="en-US" dirty="0"/>
              <a:t> fetch or save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</a:t>
            </a:r>
            <a:r>
              <a:rPr lang="en-US" dirty="0" smtClean="0"/>
              <a:t>directly</a:t>
            </a:r>
          </a:p>
          <a:p>
            <a:r>
              <a:rPr lang="en-US" dirty="0" smtClean="0"/>
              <a:t>They should focus on </a:t>
            </a:r>
            <a:r>
              <a:rPr lang="en-US" b="1" dirty="0" smtClean="0">
                <a:solidFill>
                  <a:schemeClr val="bg1"/>
                </a:solidFill>
              </a:rPr>
              <a:t>presenting data </a:t>
            </a:r>
            <a:r>
              <a:rPr lang="en-US" dirty="0" smtClean="0"/>
              <a:t>and delegate</a:t>
            </a:r>
            <a:br>
              <a:rPr lang="en-US" dirty="0" smtClean="0"/>
            </a:br>
            <a:r>
              <a:rPr lang="en-US" dirty="0" smtClean="0"/>
              <a:t>data access to a service</a:t>
            </a:r>
          </a:p>
          <a:p>
            <a:r>
              <a:rPr lang="en-US" dirty="0" smtClean="0"/>
              <a:t>Services are a great way to: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hare information among classes that </a:t>
            </a:r>
            <a:r>
              <a:rPr lang="en-US" b="1" dirty="0" smtClean="0">
                <a:solidFill>
                  <a:schemeClr val="bg1"/>
                </a:solidFill>
              </a:rPr>
              <a:t>don't know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about each other</a:t>
            </a:r>
          </a:p>
          <a:p>
            <a:pPr lvl="1"/>
            <a:r>
              <a:rPr lang="en-US" dirty="0" smtClean="0"/>
              <a:t>Avoid </a:t>
            </a:r>
            <a:r>
              <a:rPr lang="en-US" b="1" dirty="0" smtClean="0">
                <a:solidFill>
                  <a:schemeClr val="bg1"/>
                </a:solidFill>
              </a:rPr>
              <a:t>code duplication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Services 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32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Services in Angular are just normal </a:t>
            </a:r>
            <a:r>
              <a:rPr lang="en-US" b="1" dirty="0" smtClean="0">
                <a:solidFill>
                  <a:schemeClr val="bg1"/>
                </a:solidFill>
              </a:rPr>
              <a:t>TypeScript classes </a:t>
            </a:r>
            <a:r>
              <a:rPr lang="en-US" dirty="0" smtClean="0"/>
              <a:t>that </a:t>
            </a:r>
            <a:br>
              <a:rPr lang="en-US" dirty="0" smtClean="0"/>
            </a:br>
            <a:r>
              <a:rPr lang="en-US" dirty="0" smtClean="0"/>
              <a:t>handle data manipulation: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Service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4930" y="2514600"/>
            <a:ext cx="8254422" cy="3238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export class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BooksService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booksData: Book[];</a:t>
            </a:r>
          </a:p>
          <a:p>
            <a:pPr>
              <a:lnSpc>
                <a:spcPct val="105000"/>
              </a:lnSpc>
            </a:pP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addBook(b: Book)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this.booksData.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push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(b);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594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Services are injected into components via </a:t>
            </a:r>
            <a:r>
              <a:rPr lang="en-US" b="1" dirty="0" smtClean="0">
                <a:solidFill>
                  <a:schemeClr val="bg1"/>
                </a:solidFill>
              </a:rPr>
              <a:t>constructor injection</a:t>
            </a:r>
          </a:p>
          <a:p>
            <a:r>
              <a:rPr lang="en-US" dirty="0" smtClean="0"/>
              <a:t>Before that they should be </a:t>
            </a:r>
            <a:r>
              <a:rPr lang="en-US" b="1" dirty="0" smtClean="0">
                <a:solidFill>
                  <a:schemeClr val="bg1"/>
                </a:solidFill>
              </a:rPr>
              <a:t>provided</a:t>
            </a:r>
            <a:r>
              <a:rPr lang="en-US" dirty="0" smtClean="0"/>
              <a:t> from inside the </a:t>
            </a:r>
            <a:r>
              <a:rPr lang="en-US" b="1" dirty="0" smtClean="0">
                <a:solidFill>
                  <a:schemeClr val="bg1"/>
                </a:solidFill>
              </a:rPr>
              <a:t>decorator</a:t>
            </a:r>
            <a:r>
              <a:rPr lang="en-US" dirty="0" smtClean="0"/>
              <a:t>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Injecting into Components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4930" y="2706181"/>
            <a:ext cx="8254422" cy="36910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@Component({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providers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[ BooksService ]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export class BookListComponent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constructor(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private booksService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BooksService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) { 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842064" y="3048000"/>
            <a:ext cx="4891147" cy="838200"/>
          </a:xfrm>
          <a:prstGeom prst="wedgeRoundRectCallout">
            <a:avLst>
              <a:gd name="adj1" fmla="val -54489"/>
              <a:gd name="adj2" fmla="val -113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 instance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be provided for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components</a:t>
            </a:r>
            <a:endParaRPr lang="en-US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852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 order to inject </a:t>
            </a:r>
            <a:r>
              <a:rPr lang="en-US" b="1" dirty="0" smtClean="0">
                <a:solidFill>
                  <a:schemeClr val="bg1"/>
                </a:solidFill>
              </a:rPr>
              <a:t>one</a:t>
            </a:r>
            <a:r>
              <a:rPr lang="en-US" dirty="0" smtClean="0"/>
              <a:t> service </a:t>
            </a:r>
            <a:r>
              <a:rPr lang="en-US" b="1" dirty="0" smtClean="0">
                <a:solidFill>
                  <a:schemeClr val="bg1"/>
                </a:solidFill>
              </a:rPr>
              <a:t>into another </a:t>
            </a:r>
            <a:r>
              <a:rPr lang="en-US" dirty="0" smtClean="0"/>
              <a:t>use the 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@Injectable</a:t>
            </a:r>
            <a:r>
              <a:rPr lang="en-US" dirty="0"/>
              <a:t> </a:t>
            </a:r>
            <a:r>
              <a:rPr lang="en-US" dirty="0" smtClean="0"/>
              <a:t>decorator: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Injectable Decorator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4930" y="2438400"/>
            <a:ext cx="9699082" cy="3810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@Injectable()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export class BooksService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booksData: Book[];</a:t>
            </a:r>
          </a:p>
          <a:p>
            <a:pPr>
              <a:lnSpc>
                <a:spcPct val="105000"/>
              </a:lnSpc>
            </a:pP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constructor 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private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loggingService: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LoggingService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)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}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99212" y="2514600"/>
            <a:ext cx="4035200" cy="13526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@Injectable({</a:t>
            </a:r>
          </a:p>
          <a:p>
            <a:pPr>
              <a:lnSpc>
                <a:spcPct val="105000"/>
              </a:lnSpc>
            </a:pPr>
            <a:r>
              <a:rPr lang="en-US" sz="2600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26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providedIn</a:t>
            </a:r>
            <a:r>
              <a:rPr lang="en-US" sz="2600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'</a:t>
            </a:r>
            <a:r>
              <a:rPr lang="en-US" sz="26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root</a:t>
            </a:r>
            <a:r>
              <a:rPr lang="en-US" sz="2600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br>
              <a:rPr lang="en-US" sz="2600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600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609990" y="4073656"/>
            <a:ext cx="3810000" cy="539488"/>
          </a:xfrm>
          <a:prstGeom prst="wedgeRoundRectCallout">
            <a:avLst>
              <a:gd name="adj1" fmla="val -24894"/>
              <a:gd name="adj2" fmla="val -75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Provided in '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app.module.ts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endParaRPr lang="en-US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158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9412" y="5562600"/>
            <a:ext cx="10958928" cy="768084"/>
          </a:xfrm>
        </p:spPr>
        <p:txBody>
          <a:bodyPr/>
          <a:lstStyle/>
          <a:p>
            <a:r>
              <a:rPr lang="en-US" sz="4000" dirty="0"/>
              <a:t>Intro to FRP</a:t>
            </a:r>
            <a:endParaRPr lang="bg-BG" sz="40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3212" y="4542631"/>
            <a:ext cx="10363200" cy="820738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       Observables </a:t>
            </a:r>
            <a:r>
              <a:rPr lang="en-US" sz="5400" dirty="0"/>
              <a:t>and RxJS</a:t>
            </a:r>
            <a:endParaRPr lang="bg-BG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1066800"/>
            <a:ext cx="3276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3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3386" y="1217182"/>
            <a:ext cx="8110826" cy="5336018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SOLID Principles</a:t>
            </a:r>
            <a:endParaRPr lang="bg-BG" sz="3200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Services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Observables </a:t>
            </a:r>
            <a:r>
              <a:rPr lang="en-US" sz="3200" dirty="0"/>
              <a:t>and RxJS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HTTP Client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49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Functional Programming is introduced in JS since </a:t>
            </a:r>
            <a:r>
              <a:rPr lang="en-US" b="1" dirty="0">
                <a:solidFill>
                  <a:schemeClr val="bg1"/>
                </a:solidFill>
              </a:rPr>
              <a:t>ES6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manipulation using (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, etc.)</a:t>
            </a:r>
          </a:p>
          <a:p>
            <a:r>
              <a:rPr lang="en-US" dirty="0"/>
              <a:t>Front-end programming is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</a:p>
          <a:p>
            <a:r>
              <a:rPr lang="en-US" dirty="0"/>
              <a:t>Using a </a:t>
            </a:r>
            <a:r>
              <a:rPr lang="en-US" b="1" dirty="0">
                <a:solidFill>
                  <a:schemeClr val="bg1"/>
                </a:solidFill>
              </a:rPr>
              <a:t>stream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handle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operations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4124" y="4110318"/>
            <a:ext cx="3276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0, 1, 2, 3, 4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341812" y="4114800"/>
            <a:ext cx="4759050" cy="609716"/>
          </a:xfrm>
          <a:prstGeom prst="wedgeRoundRectCallout">
            <a:avLst>
              <a:gd name="adj1" fmla="val -54489"/>
              <a:gd name="adj2" fmla="val -113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A stream of numeric values</a:t>
            </a:r>
          </a:p>
        </p:txBody>
      </p:sp>
    </p:spTree>
    <p:extLst>
      <p:ext uri="{BB962C8B-B14F-4D97-AF65-F5344CB8AC3E}">
        <p14:creationId xmlns:p14="http://schemas.microsoft.com/office/powerpoint/2010/main" val="51069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Angular we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streams using </a:t>
            </a:r>
            <a:r>
              <a:rPr lang="en-US" b="1" dirty="0">
                <a:solidFill>
                  <a:schemeClr val="bg1"/>
                </a:solidFill>
              </a:rPr>
              <a:t>Observables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Streams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Streams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new values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Combine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streams to build new ones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Observable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4495800"/>
            <a:ext cx="33528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 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0, 1, 2, 3, 4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799012" y="4495800"/>
            <a:ext cx="4686298" cy="609716"/>
          </a:xfrm>
          <a:prstGeom prst="wedgeRoundRectCallout">
            <a:avLst>
              <a:gd name="adj1" fmla="val -54902"/>
              <a:gd name="adj2" fmla="val -147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 a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an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322341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FRP is a </a:t>
            </a:r>
            <a:r>
              <a:rPr lang="en-US" b="1" dirty="0">
                <a:solidFill>
                  <a:schemeClr val="bg1"/>
                </a:solidFill>
              </a:rPr>
              <a:t>paradigm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software development</a:t>
            </a:r>
          </a:p>
          <a:p>
            <a:pPr lvl="1"/>
            <a:r>
              <a:rPr lang="en-US" dirty="0"/>
              <a:t>Entire </a:t>
            </a:r>
            <a:r>
              <a:rPr lang="en-US" b="1" dirty="0">
                <a:solidFill>
                  <a:schemeClr val="bg1"/>
                </a:solidFill>
              </a:rPr>
              <a:t>programs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can be build </a:t>
            </a:r>
            <a:r>
              <a:rPr lang="en-US" b="1" dirty="0">
                <a:solidFill>
                  <a:schemeClr val="bg1"/>
                </a:solidFill>
              </a:rPr>
              <a:t>uniquely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around the notion of </a:t>
            </a:r>
            <a:endParaRPr lang="bg-BG" dirty="0"/>
          </a:p>
          <a:p>
            <a:pPr marL="609036" lvl="1" indent="0">
              <a:buNone/>
            </a:pPr>
            <a:r>
              <a:rPr lang="bg-BG" b="1" dirty="0">
                <a:solidFill>
                  <a:schemeClr val="bg1"/>
                </a:solidFill>
              </a:rPr>
              <a:t>    </a:t>
            </a:r>
            <a:r>
              <a:rPr lang="en-US" b="1" dirty="0">
                <a:solidFill>
                  <a:schemeClr val="bg1"/>
                </a:solidFill>
              </a:rPr>
              <a:t>streams</a:t>
            </a:r>
          </a:p>
          <a:p>
            <a:pPr lvl="1"/>
            <a:r>
              <a:rPr lang="en-US" dirty="0"/>
              <a:t>Create, combine and subscribe to streams</a:t>
            </a:r>
          </a:p>
          <a:p>
            <a:r>
              <a:rPr lang="en-US" dirty="0"/>
              <a:t>The core </a:t>
            </a:r>
            <a:r>
              <a:rPr lang="en-US" b="1" dirty="0">
                <a:solidFill>
                  <a:schemeClr val="bg1"/>
                </a:solidFill>
              </a:rPr>
              <a:t>goal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FRP</a:t>
            </a:r>
          </a:p>
          <a:p>
            <a:pPr lvl="1"/>
            <a:r>
              <a:rPr lang="en-US" dirty="0"/>
              <a:t>Build programs in a </a:t>
            </a:r>
            <a:r>
              <a:rPr lang="en-US" b="1" dirty="0">
                <a:solidFill>
                  <a:schemeClr val="bg1"/>
                </a:solidFill>
              </a:rPr>
              <a:t>declarative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way</a:t>
            </a:r>
          </a:p>
          <a:p>
            <a:pPr lvl="1"/>
            <a:r>
              <a:rPr lang="en-US" dirty="0"/>
              <a:t>Lack of application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variables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Reactive Programming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505200"/>
            <a:ext cx="2334970" cy="26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2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Stands for </a:t>
            </a: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eactive E</a:t>
            </a:r>
            <a:r>
              <a:rPr lang="en-US" b="1" dirty="0">
                <a:solidFill>
                  <a:schemeClr val="bg1"/>
                </a:solidFill>
              </a:rPr>
              <a:t>x</a:t>
            </a:r>
            <a:r>
              <a:rPr lang="en-US" dirty="0"/>
              <a:t>tensions for </a:t>
            </a:r>
            <a:r>
              <a:rPr lang="en-US" b="1" dirty="0" smtClean="0">
                <a:solidFill>
                  <a:schemeClr val="bg1"/>
                </a:solidFill>
              </a:rPr>
              <a:t>J</a:t>
            </a:r>
            <a:r>
              <a:rPr lang="en-US" dirty="0" smtClean="0"/>
              <a:t>ava</a:t>
            </a:r>
            <a:r>
              <a:rPr lang="en-US" b="1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cript</a:t>
            </a:r>
          </a:p>
          <a:p>
            <a:pPr lvl="1">
              <a:spcAft>
                <a:spcPts val="6000"/>
              </a:spcAft>
            </a:pPr>
            <a:r>
              <a:rPr lang="en-US" dirty="0" smtClean="0"/>
              <a:t>Install Library</a:t>
            </a:r>
          </a:p>
          <a:p>
            <a:pPr lvl="1">
              <a:spcAft>
                <a:spcPts val="6000"/>
              </a:spcAft>
            </a:pPr>
            <a:r>
              <a:rPr lang="en-US" dirty="0" smtClean="0"/>
              <a:t>Use with </a:t>
            </a:r>
            <a:r>
              <a:rPr lang="en-US" dirty="0" err="1" smtClean="0"/>
              <a:t>CommonJS</a:t>
            </a:r>
            <a:endParaRPr lang="en-US" dirty="0" smtClean="0"/>
          </a:p>
          <a:p>
            <a:pPr lvl="1">
              <a:spcBef>
                <a:spcPts val="4000"/>
              </a:spcBef>
              <a:spcAft>
                <a:spcPts val="6000"/>
              </a:spcAft>
            </a:pPr>
            <a:r>
              <a:rPr lang="en-US" dirty="0" smtClean="0"/>
              <a:t>Use with ES6/Angular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RxJS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2" y="2590800"/>
            <a:ext cx="9220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npm install rxjs</a:t>
            </a:r>
            <a:endParaRPr lang="en-US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5212" y="3918269"/>
            <a:ext cx="92202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onst { range } = require('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rxjs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onst { map, filter } = require('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rxjs/operators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</a:t>
            </a:r>
            <a:endParaRPr lang="en-US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5212" y="5678456"/>
            <a:ext cx="92202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mport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{ range } = '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rxjs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map, filter } = '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rxjs/operators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endParaRPr lang="en-US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52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9000"/>
              </a:spcAft>
            </a:pPr>
            <a:r>
              <a:rPr lang="en-US" dirty="0"/>
              <a:t>Using the </a:t>
            </a:r>
            <a:r>
              <a:rPr lang="en-US" b="1" dirty="0" smtClean="0">
                <a:solidFill>
                  <a:schemeClr val="bg1"/>
                </a:solidFill>
              </a:rPr>
              <a:t>tap </a:t>
            </a:r>
            <a:r>
              <a:rPr lang="en-US" dirty="0" smtClean="0"/>
              <a:t>operator</a:t>
            </a:r>
            <a:endParaRPr lang="en-US" dirty="0"/>
          </a:p>
          <a:p>
            <a:pPr>
              <a:spcBef>
                <a:spcPts val="5000"/>
              </a:spcBef>
            </a:pPr>
            <a:r>
              <a:rPr lang="en-US" dirty="0" smtClean="0"/>
              <a:t>Observables </a:t>
            </a:r>
            <a:r>
              <a:rPr lang="en-US" dirty="0"/>
              <a:t>are either </a:t>
            </a:r>
            <a:r>
              <a:rPr lang="en-US" b="1" dirty="0">
                <a:solidFill>
                  <a:schemeClr val="bg1"/>
                </a:solidFill>
              </a:rPr>
              <a:t>hot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cold</a:t>
            </a:r>
          </a:p>
          <a:p>
            <a:pPr lvl="1"/>
            <a:r>
              <a:rPr lang="en-US" dirty="0"/>
              <a:t>We need to </a:t>
            </a: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 Side </a:t>
            </a:r>
            <a:r>
              <a:rPr lang="en-US" dirty="0" smtClean="0"/>
              <a:t>Effect (Hot vs Cold)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803234"/>
            <a:ext cx="96012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obs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= range(1, 10)</a:t>
            </a:r>
          </a:p>
          <a:p>
            <a:pPr>
              <a:lnSpc>
                <a:spcPct val="105000"/>
              </a:lnSpc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pipe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tap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=&gt; console.log(`Hello: ${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}`))</a:t>
            </a:r>
          </a:p>
          <a:p>
            <a:pPr>
              <a:lnSpc>
                <a:spcPct val="105000"/>
              </a:lnSpc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953000"/>
            <a:ext cx="6324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obs.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subscribe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(i =&gt; console.log(i));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865812" y="1904907"/>
            <a:ext cx="4096590" cy="609716"/>
          </a:xfrm>
          <a:prstGeom prst="wedgeRoundRectCallout">
            <a:avLst>
              <a:gd name="adj1" fmla="val -48772"/>
              <a:gd name="adj2" fmla="val -194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no subscribers (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cold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732212" y="5645852"/>
            <a:ext cx="3880226" cy="609716"/>
          </a:xfrm>
          <a:prstGeom prst="wedgeRoundRectCallout">
            <a:avLst>
              <a:gd name="adj1" fmla="val -48489"/>
              <a:gd name="adj2" fmla="val -229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a subscriber (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51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Observables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by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</a:p>
          <a:p>
            <a:pPr lvl="1">
              <a:spcAft>
                <a:spcPts val="10000"/>
              </a:spcAft>
            </a:pPr>
            <a:r>
              <a:rPr lang="en-US" dirty="0"/>
              <a:t>Creating a </a:t>
            </a:r>
            <a:r>
              <a:rPr lang="en-US" b="1" dirty="0">
                <a:solidFill>
                  <a:schemeClr val="bg1"/>
                </a:solidFill>
              </a:rPr>
              <a:t>subscriber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sets up a whole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separate processing  </a:t>
            </a:r>
            <a:r>
              <a:rPr lang="en-US" b="1" dirty="0">
                <a:solidFill>
                  <a:schemeClr val="bg1"/>
                </a:solidFill>
              </a:rPr>
              <a:t>chain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things to </a:t>
            </a:r>
            <a:r>
              <a:rPr lang="en-US" b="1" dirty="0">
                <a:solidFill>
                  <a:schemeClr val="bg1"/>
                </a:solidFill>
              </a:rPr>
              <a:t>keep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mind:</a:t>
            </a:r>
          </a:p>
          <a:p>
            <a:pPr lvl="1"/>
            <a:r>
              <a:rPr lang="en-US" dirty="0"/>
              <a:t>Is the observable </a:t>
            </a:r>
            <a:r>
              <a:rPr lang="en-US" b="1" dirty="0">
                <a:solidFill>
                  <a:schemeClr val="bg1"/>
                </a:solidFill>
              </a:rPr>
              <a:t>hot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cold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Is the observable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?</a:t>
            </a:r>
          </a:p>
          <a:p>
            <a:pPr lvl="1"/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 Side Effect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068368"/>
            <a:ext cx="8857315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obs.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subscribe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(i =&gt; console.log(`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 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 ${i}`));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obs.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subscribe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(i =&gt; console.log(`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second 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 ${i}`));</a:t>
            </a:r>
          </a:p>
        </p:txBody>
      </p:sp>
    </p:spTree>
    <p:extLst>
      <p:ext uri="{BB962C8B-B14F-4D97-AF65-F5344CB8AC3E}">
        <p14:creationId xmlns:p14="http://schemas.microsoft.com/office/powerpoint/2010/main" val="252175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80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</a:t>
            </a:r>
          </a:p>
          <a:p>
            <a:pPr>
              <a:spcAft>
                <a:spcPts val="80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</a:t>
            </a:r>
          </a:p>
          <a:p>
            <a:pPr>
              <a:spcAft>
                <a:spcPts val="80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RxJS Operators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100697"/>
            <a:ext cx="10744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obs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= range(1, 10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).pipe(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=&gt;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** 2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));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3719909"/>
            <a:ext cx="10744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obs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= range(1, 10).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pipe(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=&gt;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% 2 === 0));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0329" y="5084582"/>
            <a:ext cx="107442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obs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= range(1, 10).pipe(</a:t>
            </a:r>
          </a:p>
          <a:p>
            <a:pPr>
              <a:lnSpc>
                <a:spcPct val="105000"/>
              </a:lnSpc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nn-NO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r>
              <a:rPr lang="nn-NO" b="1" dirty="0">
                <a:solidFill>
                  <a:schemeClr val="tx2"/>
                </a:solidFill>
                <a:latin typeface="Consolas" panose="020B0609020204030204" pitchFamily="49" charset="0"/>
              </a:rPr>
              <a:t>((prevVal, val) =&gt; prevVal + val, 0</a:t>
            </a:r>
            <a:r>
              <a:rPr lang="nn-NO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))</a:t>
            </a:r>
            <a:endParaRPr lang="en-US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00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8815" y="1151124"/>
            <a:ext cx="11804822" cy="5570355"/>
          </a:xfrm>
        </p:spPr>
        <p:txBody>
          <a:bodyPr/>
          <a:lstStyle/>
          <a:p>
            <a:r>
              <a:rPr lang="en-US" dirty="0"/>
              <a:t>RxJS and FRP are really </a:t>
            </a:r>
            <a:r>
              <a:rPr lang="en-US" b="1" dirty="0">
                <a:solidFill>
                  <a:schemeClr val="bg1"/>
                </a:solidFill>
              </a:rPr>
              <a:t>powerful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concepts</a:t>
            </a:r>
          </a:p>
          <a:p>
            <a:r>
              <a:rPr lang="en-US" dirty="0"/>
              <a:t>Multiple choice to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app</a:t>
            </a:r>
          </a:p>
          <a:p>
            <a:pPr lvl="1"/>
            <a:r>
              <a:rPr lang="en-US" dirty="0"/>
              <a:t>Go </a:t>
            </a:r>
            <a:r>
              <a:rPr lang="en-US" b="1" dirty="0">
                <a:solidFill>
                  <a:schemeClr val="bg1"/>
                </a:solidFill>
              </a:rPr>
              <a:t>full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reactive (extensive use of RxJS)</a:t>
            </a:r>
          </a:p>
          <a:p>
            <a:pPr lvl="1"/>
            <a:r>
              <a:rPr lang="en-US" dirty="0"/>
              <a:t>Via </a:t>
            </a:r>
            <a:r>
              <a:rPr lang="en-US" b="1" dirty="0">
                <a:solidFill>
                  <a:schemeClr val="bg1"/>
                </a:solidFill>
              </a:rPr>
              <a:t>parts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(Forms or Http)</a:t>
            </a:r>
          </a:p>
          <a:p>
            <a:r>
              <a:rPr lang="en-US" dirty="0"/>
              <a:t>More on observables here: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Click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 smtClean="0"/>
              <a:t>More </a:t>
            </a:r>
            <a:r>
              <a:rPr lang="en-US" dirty="0" err="1" smtClean="0"/>
              <a:t>RxJS</a:t>
            </a:r>
            <a:r>
              <a:rPr lang="en-US" dirty="0" smtClean="0"/>
              <a:t> operators here: </a:t>
            </a:r>
            <a:r>
              <a:rPr lang="en-US" dirty="0" smtClean="0">
                <a:hlinkClick r:id="rId3"/>
              </a:rPr>
              <a:t>Click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RxJS and FRP Overview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52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4948" y="5181600"/>
            <a:ext cx="10958928" cy="768084"/>
          </a:xfrm>
        </p:spPr>
        <p:txBody>
          <a:bodyPr/>
          <a:lstStyle/>
          <a:p>
            <a:r>
              <a:rPr lang="en-US" sz="4000" dirty="0"/>
              <a:t>Fetching data from a</a:t>
            </a:r>
            <a:r>
              <a:rPr lang="bg-BG" sz="4000" dirty="0"/>
              <a:t> </a:t>
            </a:r>
            <a:r>
              <a:rPr lang="en-US" sz="4000" dirty="0"/>
              <a:t>remote API</a:t>
            </a:r>
            <a:endParaRPr lang="bg-BG" sz="40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2812" y="4477636"/>
            <a:ext cx="10363200" cy="820738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HTTP </a:t>
            </a:r>
            <a:r>
              <a:rPr lang="en-US" sz="5400" dirty="0" smtClean="0"/>
              <a:t>Client</a:t>
            </a:r>
            <a:endParaRPr lang="bg-BG" sz="5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516" y="1219200"/>
            <a:ext cx="3415792" cy="273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6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Before </a:t>
            </a:r>
            <a:r>
              <a:rPr lang="en-US" dirty="0" smtClean="0"/>
              <a:t>using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HttpClient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fetch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data, import the </a:t>
            </a:r>
            <a:br>
              <a:rPr lang="en-US" dirty="0"/>
            </a:br>
            <a:r>
              <a:rPr lang="en-US" b="1" dirty="0" err="1">
                <a:solidFill>
                  <a:schemeClr val="bg1"/>
                </a:solidFill>
              </a:rPr>
              <a:t>HttpClientModule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 "</a:t>
            </a:r>
            <a:r>
              <a:rPr lang="en-US" b="1" dirty="0" err="1" smtClean="0">
                <a:solidFill>
                  <a:schemeClr val="bg1"/>
                </a:solidFill>
              </a:rPr>
              <a:t>app.module.ts</a:t>
            </a:r>
            <a:r>
              <a:rPr lang="en-US" dirty="0" smtClean="0"/>
              <a:t>"</a:t>
            </a:r>
            <a:endParaRPr lang="en-US" dirty="0"/>
          </a:p>
          <a:p>
            <a:pPr>
              <a:spcAft>
                <a:spcPts val="6000"/>
              </a:spcAft>
            </a:pPr>
            <a:r>
              <a:rPr lang="en-US" dirty="0"/>
              <a:t>Add the module in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array</a:t>
            </a:r>
          </a:p>
          <a:p>
            <a:endParaRPr lang="en-US" dirty="0"/>
          </a:p>
          <a:p>
            <a:pPr>
              <a:spcAft>
                <a:spcPts val="6000"/>
              </a:spcAft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HTTP Client Module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8583" y="2514600"/>
            <a:ext cx="94488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import {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HttpClientModule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} from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@angular/common/http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9744" y="4011551"/>
            <a:ext cx="826166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@NgModule({</a:t>
            </a:r>
          </a:p>
          <a:p>
            <a:r>
              <a:rPr lang="en-US" b="1" dirty="0">
                <a:latin typeface="Consolas" panose="020B0609020204030204" pitchFamily="49" charset="0"/>
              </a:rPr>
              <a:t>declarations:[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App Components</a:t>
            </a:r>
            <a:r>
              <a:rPr lang="en-US" b="1" dirty="0">
                <a:latin typeface="Consolas" panose="020B0609020204030204" pitchFamily="49" charset="0"/>
              </a:rPr>
              <a:t> ],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imports</a:t>
            </a:r>
            <a:r>
              <a:rPr lang="en-US" b="1" dirty="0">
                <a:latin typeface="Consolas" panose="020B0609020204030204" pitchFamily="49" charset="0"/>
              </a:rPr>
              <a:t>:[ </a:t>
            </a:r>
          </a:p>
          <a:p>
            <a:r>
              <a:rPr lang="en-US" b="1" dirty="0">
                <a:latin typeface="Consolas" panose="020B0609020204030204" pitchFamily="49" charset="0"/>
              </a:rPr>
              <a:t>   BrowserModule, </a:t>
            </a:r>
          </a:p>
          <a:p>
            <a:r>
              <a:rPr lang="en-US" b="1" dirty="0"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HttpClientModule</a:t>
            </a:r>
          </a:p>
          <a:p>
            <a:r>
              <a:rPr lang="en-US" b="1" dirty="0">
                <a:latin typeface="Consolas" panose="020B0609020204030204" pitchFamily="49" charset="0"/>
              </a:rPr>
              <a:t>],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113212" y="5029200"/>
            <a:ext cx="4539932" cy="1018339"/>
          </a:xfrm>
          <a:prstGeom prst="wedgeRoundRectCallout">
            <a:avLst>
              <a:gd name="adj1" fmla="val -55635"/>
              <a:gd name="adj2" fmla="val -1371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now on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HttpClient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 be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injected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Services</a:t>
            </a:r>
          </a:p>
        </p:txBody>
      </p:sp>
    </p:spTree>
    <p:extLst>
      <p:ext uri="{BB962C8B-B14F-4D97-AF65-F5344CB8AC3E}">
        <p14:creationId xmlns:p14="http://schemas.microsoft.com/office/powerpoint/2010/main" val="11088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624" y="108420"/>
            <a:ext cx="9577597" cy="1110780"/>
          </a:xfrm>
        </p:spPr>
        <p:txBody>
          <a:bodyPr/>
          <a:lstStyle/>
          <a:p>
            <a:r>
              <a:rPr lang="en-US" dirty="0" smtClean="0"/>
              <a:t>Using the HTTP Client in Services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752600"/>
            <a:ext cx="1095538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Injectable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PostsService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  <a:b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constructor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 </a:t>
            </a:r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private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HttpClient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)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{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getAllPosts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()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Observable&lt;</a:t>
            </a:r>
            <a:r>
              <a:rPr lang="en-US" b="1" dirty="0" smtClean="0">
                <a:latin typeface="Consolas" panose="020B0609020204030204" pitchFamily="49" charset="0"/>
              </a:rPr>
              <a:t>Post[]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= 'https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://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jsonplaceholder.typicode.com/posts';</a:t>
            </a:r>
          </a:p>
          <a:p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return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this.http.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Post[]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&gt;(</a:t>
            </a:r>
            <a:r>
              <a:rPr lang="en-US" b="1" dirty="0" err="1" smtClean="0">
                <a:latin typeface="Consolas" panose="020B0609020204030204" pitchFamily="49" charset="0"/>
              </a:rPr>
              <a:t>url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579812" y="1295400"/>
            <a:ext cx="4114799" cy="762000"/>
          </a:xfrm>
          <a:prstGeom prst="wedgeRoundRectCallout">
            <a:avLst>
              <a:gd name="adj1" fmla="val -62504"/>
              <a:gd name="adj2" fmla="val 2624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should have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@Injectable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decorator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942012" y="2590800"/>
            <a:ext cx="4267200" cy="914400"/>
          </a:xfrm>
          <a:prstGeom prst="wedgeRoundRectCallout">
            <a:avLst>
              <a:gd name="adj1" fmla="val -56639"/>
              <a:gd name="adj2" fmla="val 104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 the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HttpClient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use it as a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lang="en-US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808412" y="5520496"/>
            <a:ext cx="4876800" cy="651704"/>
          </a:xfrm>
          <a:prstGeom prst="wedgeRoundRectCallout">
            <a:avLst>
              <a:gd name="adj1" fmla="val -21029"/>
              <a:gd name="adj2" fmla="val -628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works with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types</a:t>
            </a:r>
            <a:endParaRPr lang="en-US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282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7012" y="1196125"/>
            <a:ext cx="11815018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Inject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 service and </a:t>
            </a: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observables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Subscribe to the Observable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214" y="1858026"/>
            <a:ext cx="8226447" cy="46935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3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PostsComponent</a:t>
            </a:r>
            <a:r>
              <a:rPr lang="en-US" sz="23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implements OnInit {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3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posts 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3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Posts[];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postsService</a:t>
            </a:r>
            <a:r>
              <a:rPr lang="en-US" sz="23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3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PostsService</a:t>
            </a:r>
            <a:endParaRPr lang="en-US" sz="23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) { }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ngOnInit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(): void {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3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this.postsService.getAllPosts</a:t>
            </a:r>
            <a:r>
              <a:rPr lang="en-US" sz="23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endParaRPr lang="en-US" sz="23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   .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subscribe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(data =&gt; {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sz="23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3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sz="23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posts</a:t>
            </a:r>
            <a:r>
              <a:rPr lang="en-US" sz="23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= 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3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});</a:t>
            </a:r>
            <a:endParaRPr lang="en-US" sz="23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} </a:t>
            </a:r>
            <a:endParaRPr lang="en-US" sz="2300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3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3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113212" y="5494046"/>
            <a:ext cx="4788049" cy="705051"/>
          </a:xfrm>
          <a:prstGeom prst="wedgeRoundRectCallout">
            <a:avLst>
              <a:gd name="adj1" fmla="val -55132"/>
              <a:gd name="adj2" fmla="val -435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observables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03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3000"/>
              </a:spcAft>
            </a:pPr>
            <a:r>
              <a:rPr lang="en-US" dirty="0"/>
              <a:t>It is recommended to </a:t>
            </a:r>
            <a:r>
              <a:rPr lang="en-US" b="1" dirty="0">
                <a:solidFill>
                  <a:schemeClr val="bg1"/>
                </a:solidFill>
              </a:rPr>
              <a:t>cast </a:t>
            </a:r>
            <a:r>
              <a:rPr lang="en-US" dirty="0"/>
              <a:t>the </a:t>
            </a:r>
            <a:r>
              <a:rPr lang="en-US" dirty="0" smtClean="0"/>
              <a:t>response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</a:t>
            </a:r>
            <a:r>
              <a:rPr lang="en-US" dirty="0"/>
              <a:t>the </a:t>
            </a:r>
            <a:r>
              <a:rPr lang="en-US" dirty="0" smtClean="0"/>
              <a:t>Response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4468" y="1840876"/>
            <a:ext cx="1072678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getAllPosts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() 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Observable&lt;</a:t>
            </a:r>
            <a:r>
              <a:rPr lang="en-US" b="1" dirty="0">
                <a:latin typeface="Consolas" panose="020B0609020204030204" pitchFamily="49" charset="0"/>
              </a:rPr>
              <a:t>Post[]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 'https://jsonplaceholder.typicode.com/posts';</a:t>
            </a:r>
          </a:p>
          <a:p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this.http.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Post[]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&gt;(</a:t>
            </a:r>
            <a:r>
              <a:rPr lang="en-US" b="1" dirty="0" err="1"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993352" y="3491800"/>
            <a:ext cx="4175232" cy="609716"/>
          </a:xfrm>
          <a:prstGeom prst="wedgeRoundRectCallout">
            <a:avLst>
              <a:gd name="adj1" fmla="val -37776"/>
              <a:gd name="adj2" fmla="val -678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Should be an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lang="en-US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48120" y="4111440"/>
            <a:ext cx="336509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nterface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Post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userId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: number;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id: number;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title: string;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body: string;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061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handle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add an error </a:t>
            </a:r>
            <a:r>
              <a:rPr lang="en-US" b="1" dirty="0">
                <a:solidFill>
                  <a:schemeClr val="bg1"/>
                </a:solidFill>
              </a:rPr>
              <a:t>handler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call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Errors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1" y="2002384"/>
            <a:ext cx="10058401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ngOnInit(): void {</a:t>
            </a:r>
          </a:p>
          <a:p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this.postsService.getAllPosts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.subscribe(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data =&gt; {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Attach data to </a:t>
            </a:r>
            <a:r>
              <a:rPr lang="en-US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prop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},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err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=&gt;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console.log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(`Something went wrong:           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${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JSON.stringify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(err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)}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`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)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180011" y="4343401"/>
            <a:ext cx="4513915" cy="762000"/>
          </a:xfrm>
          <a:prstGeom prst="wedgeRoundRectCallout">
            <a:avLst>
              <a:gd name="adj1" fmla="val -56054"/>
              <a:gd name="adj2" fmla="val -323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error can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depending on the API</a:t>
            </a:r>
          </a:p>
        </p:txBody>
      </p:sp>
    </p:spTree>
    <p:extLst>
      <p:ext uri="{BB962C8B-B14F-4D97-AF65-F5344CB8AC3E}">
        <p14:creationId xmlns:p14="http://schemas.microsoft.com/office/powerpoint/2010/main" val="324693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sync</a:t>
            </a:r>
            <a:r>
              <a:rPr lang="en-US" dirty="0" smtClean="0"/>
              <a:t> pipe takes care of </a:t>
            </a:r>
            <a:r>
              <a:rPr lang="en-US" b="1" dirty="0" smtClean="0">
                <a:solidFill>
                  <a:schemeClr val="bg1"/>
                </a:solidFill>
              </a:rPr>
              <a:t>subscribing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bg1"/>
                </a:solidFill>
              </a:rPr>
              <a:t>unwrapping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the data </a:t>
            </a:r>
          </a:p>
          <a:p>
            <a:r>
              <a:rPr lang="en-US" dirty="0" smtClean="0"/>
              <a:t>As well as </a:t>
            </a:r>
            <a:r>
              <a:rPr lang="en-US" b="1" dirty="0" smtClean="0">
                <a:solidFill>
                  <a:schemeClr val="bg1"/>
                </a:solidFill>
              </a:rPr>
              <a:t>unsubscribing</a:t>
            </a:r>
            <a:r>
              <a:rPr lang="en-US" dirty="0" smtClean="0"/>
              <a:t> when the component is </a:t>
            </a:r>
            <a:r>
              <a:rPr lang="en-US" b="1" dirty="0" smtClean="0">
                <a:solidFill>
                  <a:schemeClr val="bg1"/>
                </a:solidFill>
              </a:rPr>
              <a:t>destroyed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Pipe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5618121"/>
            <a:ext cx="1005840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&lt;div *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ngFor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="let post of $posts |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"&gt;…&lt;/div&gt;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4212" y="2667000"/>
            <a:ext cx="1005840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PostsComponent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implements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OnInit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$posts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Observable&lt;Post[]&gt;</a:t>
            </a:r>
          </a:p>
          <a:p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ngOnInit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$posts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this.postsService.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getAllPosts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613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10">
            <a:extLst>
              <a:ext uri="{FF2B5EF4-FFF2-40B4-BE49-F238E27FC236}">
                <a16:creationId xmlns="" xmlns:a16="http://schemas.microsoft.com/office/drawing/2014/main" id="{18F78F23-3D09-4B63-8DF9-D49CFBB145EE}"/>
              </a:ext>
            </a:extLst>
          </p:cNvPr>
          <p:cNvSpPr/>
          <p:nvPr/>
        </p:nvSpPr>
        <p:spPr>
          <a:xfrm>
            <a:off x="224061" y="1244745"/>
            <a:ext cx="8632995" cy="5300339"/>
          </a:xfrm>
          <a:prstGeom prst="roundRect">
            <a:avLst>
              <a:gd name="adj" fmla="val 396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99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79377" y="1441875"/>
            <a:ext cx="11815018" cy="52010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DI is a popular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pattern</a:t>
            </a:r>
          </a:p>
          <a:p>
            <a:pPr>
              <a:lnSpc>
                <a:spcPct val="100000"/>
              </a:lnSpc>
              <a:spcAft>
                <a:spcPts val="12000"/>
              </a:spcAft>
              <a:buClr>
                <a:schemeClr val="bg2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Using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services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in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Angular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is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bg2"/>
                </a:solidFill>
              </a:rPr>
              <a:t>recommended!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RxJS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and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FRP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are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really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powerful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concepts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Use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the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HttpClient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to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fetch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data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from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an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API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0309" y="2786680"/>
            <a:ext cx="5788192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@Component({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providers</a:t>
            </a:r>
            <a:r>
              <a:rPr lang="en-US" b="1" noProof="1">
                <a:solidFill>
                  <a:schemeClr val="bg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[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UsersService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87737" y="5486400"/>
            <a:ext cx="7813335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this.http.get(url).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retry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pipe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subscribe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09432" y="3581400"/>
            <a:ext cx="3011011" cy="325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3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230188" y="6400800"/>
            <a:ext cx="12111057" cy="36344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https://softuni.bg/courses/angular-2-fundamentals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3853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34467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 err="1"/>
              <a:t>SoftUni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0363" y="1138844"/>
            <a:ext cx="11801748" cy="524290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/>
            <a:r>
              <a:rPr lang="en-US" sz="2899" noProof="1">
                <a:hlinkClick r:id="rId2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/>
            <a:r>
              <a:rPr lang="en-US" sz="2999" noProof="1">
                <a:hlinkClick r:id="rId3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4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tabLst>
                <a:tab pos="282490" algn="l"/>
              </a:tabLst>
              <a:defRPr/>
            </a:pPr>
            <a:r>
              <a:rPr lang="en-US" sz="2799" dirty="0">
                <a:hlinkClick r:id="rId5"/>
              </a:rPr>
              <a:t>forum.softuni.bg</a:t>
            </a:r>
            <a:endParaRPr lang="en-US" sz="2799" noProof="1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98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 bwMode="auto">
          <a:xfrm>
            <a:off x="4177397" y="778136"/>
            <a:ext cx="3834032" cy="3853311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SOLID Principles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32A1CABF-2727-4E64-B9FC-F4945D1B3DFE}"/>
              </a:ext>
            </a:extLst>
          </p:cNvPr>
          <p:cNvGrpSpPr/>
          <p:nvPr/>
        </p:nvGrpSpPr>
        <p:grpSpPr>
          <a:xfrm>
            <a:off x="3579812" y="1219200"/>
            <a:ext cx="4800600" cy="3184530"/>
            <a:chOff x="3227294" y="2105457"/>
            <a:chExt cx="4849906" cy="3184530"/>
          </a:xfrm>
        </p:grpSpPr>
        <p:sp>
          <p:nvSpPr>
            <p:cNvPr id="6" name="Arrow: Chevron 1">
              <a:extLst>
                <a:ext uri="{FF2B5EF4-FFF2-40B4-BE49-F238E27FC236}">
                  <a16:creationId xmlns="" xmlns:a16="http://schemas.microsoft.com/office/drawing/2014/main" id="{7FF4C5D3-696A-4252-AC8B-D031C5393C26}"/>
                </a:ext>
              </a:extLst>
            </p:cNvPr>
            <p:cNvSpPr/>
            <p:nvPr/>
          </p:nvSpPr>
          <p:spPr bwMode="auto">
            <a:xfrm>
              <a:off x="3227294" y="2105458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7" name="Arrow: Chevron 9">
              <a:extLst>
                <a:ext uri="{FF2B5EF4-FFF2-40B4-BE49-F238E27FC236}">
                  <a16:creationId xmlns="" xmlns:a16="http://schemas.microsoft.com/office/drawing/2014/main" id="{50805358-2655-4010-984A-6745F30FFE57}"/>
                </a:ext>
              </a:extLst>
            </p:cNvPr>
            <p:cNvSpPr/>
            <p:nvPr/>
          </p:nvSpPr>
          <p:spPr bwMode="auto">
            <a:xfrm>
              <a:off x="4087905" y="2105457"/>
              <a:ext cx="3989294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Single Responsibility</a:t>
              </a:r>
            </a:p>
          </p:txBody>
        </p:sp>
        <p:sp>
          <p:nvSpPr>
            <p:cNvPr id="8" name="Arrow: Chevron 12">
              <a:extLst>
                <a:ext uri="{FF2B5EF4-FFF2-40B4-BE49-F238E27FC236}">
                  <a16:creationId xmlns="" xmlns:a16="http://schemas.microsoft.com/office/drawing/2014/main" id="{37AD673B-0C88-4571-8B89-8BD91500777B}"/>
                </a:ext>
              </a:extLst>
            </p:cNvPr>
            <p:cNvSpPr/>
            <p:nvPr/>
          </p:nvSpPr>
          <p:spPr bwMode="auto">
            <a:xfrm>
              <a:off x="3227294" y="2756943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</a:p>
          </p:txBody>
        </p:sp>
        <p:sp>
          <p:nvSpPr>
            <p:cNvPr id="9" name="Arrow: Chevron 13">
              <a:extLst>
                <a:ext uri="{FF2B5EF4-FFF2-40B4-BE49-F238E27FC236}">
                  <a16:creationId xmlns="" xmlns:a16="http://schemas.microsoft.com/office/drawing/2014/main" id="{7640DA71-B5F3-4120-B23B-20F22F8B3B6D}"/>
                </a:ext>
              </a:extLst>
            </p:cNvPr>
            <p:cNvSpPr/>
            <p:nvPr/>
          </p:nvSpPr>
          <p:spPr bwMode="auto">
            <a:xfrm>
              <a:off x="4087905" y="2756942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Open/Closed</a:t>
              </a:r>
            </a:p>
          </p:txBody>
        </p:sp>
        <p:sp>
          <p:nvSpPr>
            <p:cNvPr id="10" name="Arrow: Chevron 15">
              <a:extLst>
                <a:ext uri="{FF2B5EF4-FFF2-40B4-BE49-F238E27FC236}">
                  <a16:creationId xmlns="" xmlns:a16="http://schemas.microsoft.com/office/drawing/2014/main" id="{4039510B-5CA4-48B1-9A37-611F763DEB5C}"/>
                </a:ext>
              </a:extLst>
            </p:cNvPr>
            <p:cNvSpPr/>
            <p:nvPr/>
          </p:nvSpPr>
          <p:spPr bwMode="auto">
            <a:xfrm>
              <a:off x="3227294" y="341385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</a:p>
          </p:txBody>
        </p:sp>
        <p:sp>
          <p:nvSpPr>
            <p:cNvPr id="11" name="Arrow: Chevron 16">
              <a:extLst>
                <a:ext uri="{FF2B5EF4-FFF2-40B4-BE49-F238E27FC236}">
                  <a16:creationId xmlns="" xmlns:a16="http://schemas.microsoft.com/office/drawing/2014/main" id="{25A6B51E-FF9F-44F2-9A6C-E4848221F4A4}"/>
                </a:ext>
              </a:extLst>
            </p:cNvPr>
            <p:cNvSpPr/>
            <p:nvPr/>
          </p:nvSpPr>
          <p:spPr bwMode="auto">
            <a:xfrm>
              <a:off x="4087905" y="341385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Liskov substitution</a:t>
              </a:r>
            </a:p>
          </p:txBody>
        </p:sp>
        <p:sp>
          <p:nvSpPr>
            <p:cNvPr id="12" name="Arrow: Chevron 20">
              <a:extLst>
                <a:ext uri="{FF2B5EF4-FFF2-40B4-BE49-F238E27FC236}">
                  <a16:creationId xmlns="" xmlns:a16="http://schemas.microsoft.com/office/drawing/2014/main" id="{4512E801-C0DD-4BFD-8200-3CCDC84242F2}"/>
                </a:ext>
              </a:extLst>
            </p:cNvPr>
            <p:cNvSpPr/>
            <p:nvPr/>
          </p:nvSpPr>
          <p:spPr bwMode="auto">
            <a:xfrm>
              <a:off x="3227294" y="409852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</a:p>
          </p:txBody>
        </p:sp>
        <p:sp>
          <p:nvSpPr>
            <p:cNvPr id="13" name="Arrow: Chevron 21">
              <a:extLst>
                <a:ext uri="{FF2B5EF4-FFF2-40B4-BE49-F238E27FC236}">
                  <a16:creationId xmlns="" xmlns:a16="http://schemas.microsoft.com/office/drawing/2014/main" id="{DFEE0A44-4AFF-4416-A65B-74EED28AA39D}"/>
                </a:ext>
              </a:extLst>
            </p:cNvPr>
            <p:cNvSpPr/>
            <p:nvPr/>
          </p:nvSpPr>
          <p:spPr bwMode="auto">
            <a:xfrm>
              <a:off x="4087905" y="409852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Interface Segregation</a:t>
              </a:r>
            </a:p>
          </p:txBody>
        </p:sp>
        <p:sp>
          <p:nvSpPr>
            <p:cNvPr id="14" name="Arrow: Chevron 23">
              <a:extLst>
                <a:ext uri="{FF2B5EF4-FFF2-40B4-BE49-F238E27FC236}">
                  <a16:creationId xmlns="" xmlns:a16="http://schemas.microsoft.com/office/drawing/2014/main" id="{ACEBC57F-0EFC-40AC-8CEF-BB384536F560}"/>
                </a:ext>
              </a:extLst>
            </p:cNvPr>
            <p:cNvSpPr/>
            <p:nvPr/>
          </p:nvSpPr>
          <p:spPr bwMode="auto">
            <a:xfrm>
              <a:off x="3227294" y="4783191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</a:p>
          </p:txBody>
        </p:sp>
        <p:sp>
          <p:nvSpPr>
            <p:cNvPr id="15" name="Arrow: Chevron 24">
              <a:extLst>
                <a:ext uri="{FF2B5EF4-FFF2-40B4-BE49-F238E27FC236}">
                  <a16:creationId xmlns="" xmlns:a16="http://schemas.microsoft.com/office/drawing/2014/main" id="{0DD008D5-9227-4A6D-A96C-088CF32DA2CF}"/>
                </a:ext>
              </a:extLst>
            </p:cNvPr>
            <p:cNvSpPr/>
            <p:nvPr/>
          </p:nvSpPr>
          <p:spPr bwMode="auto">
            <a:xfrm>
              <a:off x="4087905" y="4783190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Dependency Inversion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123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055" y="3581400"/>
            <a:ext cx="4573614" cy="160020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37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42870" y="1121149"/>
            <a:ext cx="10049240" cy="5276048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responsibility</a:t>
            </a:r>
            <a:r>
              <a:rPr lang="en-US" dirty="0" smtClean="0"/>
              <a:t> can be defined as a </a:t>
            </a:r>
            <a:r>
              <a:rPr lang="en-US" b="1" dirty="0" smtClean="0">
                <a:solidFill>
                  <a:schemeClr val="bg1"/>
                </a:solidFill>
              </a:rPr>
              <a:t>reason to change</a:t>
            </a:r>
          </a:p>
          <a:p>
            <a:pPr>
              <a:buClr>
                <a:schemeClr val="tx1"/>
              </a:buClr>
            </a:pPr>
            <a:r>
              <a:rPr lang="en-US" dirty="0"/>
              <a:t>Every class should </a:t>
            </a:r>
            <a:r>
              <a:rPr lang="en-US" dirty="0" smtClean="0"/>
              <a:t>have </a:t>
            </a:r>
            <a:r>
              <a:rPr lang="en-US" b="1" dirty="0" smtClean="0">
                <a:solidFill>
                  <a:schemeClr val="bg1"/>
                </a:solidFill>
              </a:rPr>
              <a:t>only one </a:t>
            </a:r>
            <a:r>
              <a:rPr lang="en-US" dirty="0" smtClean="0"/>
              <a:t>responsibility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The responsibility should be entirely </a:t>
            </a:r>
            <a:r>
              <a:rPr lang="en-US" b="1" dirty="0" smtClean="0">
                <a:solidFill>
                  <a:schemeClr val="bg1"/>
                </a:solidFill>
              </a:rPr>
              <a:t>encapsulated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by the class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This principle leads to: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b="1" dirty="0" smtClean="0">
                <a:solidFill>
                  <a:schemeClr val="bg1"/>
                </a:solidFill>
              </a:rPr>
              <a:t>tronger cohesion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bg1"/>
                </a:solidFill>
              </a:rPr>
              <a:t>looser coupling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Better </a:t>
            </a:r>
            <a:r>
              <a:rPr lang="en-US" b="1" dirty="0" smtClean="0">
                <a:solidFill>
                  <a:schemeClr val="bg1"/>
                </a:solidFill>
              </a:rPr>
              <a:t>readability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Lower</a:t>
            </a:r>
            <a:r>
              <a:rPr lang="en-US" dirty="0" smtClean="0"/>
              <a:t> complexity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Responsibility 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3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10049240" cy="5276048"/>
          </a:xfrm>
        </p:spPr>
        <p:txBody>
          <a:bodyPr/>
          <a:lstStyle/>
          <a:p>
            <a:r>
              <a:rPr lang="en-US" dirty="0"/>
              <a:t>Software entities like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 should be </a:t>
            </a:r>
            <a:r>
              <a:rPr lang="en-US" b="1" dirty="0">
                <a:solidFill>
                  <a:schemeClr val="bg1"/>
                </a:solidFill>
              </a:rPr>
              <a:t>open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extension</a:t>
            </a:r>
            <a:r>
              <a:rPr lang="en-US" dirty="0"/>
              <a:t>, but </a:t>
            </a:r>
            <a:r>
              <a:rPr lang="en-US" b="1" dirty="0">
                <a:solidFill>
                  <a:schemeClr val="bg1"/>
                </a:solidFill>
              </a:rPr>
              <a:t>closed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 smtClean="0">
                <a:solidFill>
                  <a:schemeClr val="bg1"/>
                </a:solidFill>
              </a:rPr>
              <a:t>                           </a:t>
            </a:r>
            <a:r>
              <a:rPr lang="en-US" b="1" dirty="0" smtClean="0">
                <a:solidFill>
                  <a:schemeClr val="bg1"/>
                </a:solidFill>
              </a:rPr>
              <a:t>modification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Open</a:t>
            </a:r>
            <a:r>
              <a:rPr lang="en-US" dirty="0" smtClean="0"/>
              <a:t> for extension</a:t>
            </a:r>
            <a:endParaRPr lang="en-US" dirty="0"/>
          </a:p>
          <a:p>
            <a:pPr lvl="1"/>
            <a:r>
              <a:rPr lang="en-US" dirty="0"/>
              <a:t>Adding </a:t>
            </a:r>
            <a:r>
              <a:rPr lang="en-US" dirty="0" smtClean="0"/>
              <a:t>new </a:t>
            </a:r>
            <a:r>
              <a:rPr lang="en-US" dirty="0"/>
              <a:t>behavior </a:t>
            </a:r>
            <a:r>
              <a:rPr lang="en-US" b="1" dirty="0" smtClean="0">
                <a:solidFill>
                  <a:schemeClr val="bg1"/>
                </a:solidFill>
              </a:rPr>
              <a:t>doesn't </a:t>
            </a:r>
            <a:r>
              <a:rPr lang="en-US" b="1" dirty="0">
                <a:solidFill>
                  <a:schemeClr val="bg1"/>
                </a:solidFill>
              </a:rPr>
              <a:t>require </a:t>
            </a:r>
            <a:r>
              <a:rPr lang="en-US" dirty="0"/>
              <a:t>changes </a:t>
            </a:r>
            <a:br>
              <a:rPr lang="en-US" dirty="0"/>
            </a:br>
            <a:r>
              <a:rPr lang="en-US" dirty="0"/>
              <a:t>over existing source </a:t>
            </a:r>
            <a:r>
              <a:rPr lang="en-US" dirty="0" smtClean="0"/>
              <a:t>code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Closed</a:t>
            </a:r>
            <a:r>
              <a:rPr lang="en-US" dirty="0" smtClean="0"/>
              <a:t> for modification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Changing the source code is </a:t>
            </a:r>
            <a:r>
              <a:rPr lang="en-US" b="1" dirty="0" smtClean="0">
                <a:solidFill>
                  <a:schemeClr val="bg1"/>
                </a:solidFill>
              </a:rPr>
              <a:t>not allowed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Open-Closed 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22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Derived types must be completely </a:t>
            </a:r>
            <a:r>
              <a:rPr lang="en-US" b="1" dirty="0">
                <a:solidFill>
                  <a:schemeClr val="bg1"/>
                </a:solidFill>
              </a:rPr>
              <a:t>substitutable</a:t>
            </a:r>
            <a:r>
              <a:rPr lang="en-US" dirty="0"/>
              <a:t> for </a:t>
            </a:r>
            <a:br>
              <a:rPr lang="en-US" dirty="0"/>
            </a:br>
            <a:r>
              <a:rPr lang="en-US" dirty="0"/>
              <a:t>their base types</a:t>
            </a:r>
          </a:p>
          <a:p>
            <a:r>
              <a:rPr lang="en-US" dirty="0"/>
              <a:t>Derived classes</a:t>
            </a:r>
          </a:p>
          <a:p>
            <a:pPr lvl="1"/>
            <a:r>
              <a:rPr lang="en-US" dirty="0" smtClean="0"/>
              <a:t>Only </a:t>
            </a:r>
            <a:r>
              <a:rPr lang="en-US" b="1" dirty="0">
                <a:solidFill>
                  <a:schemeClr val="bg1"/>
                </a:solidFill>
              </a:rPr>
              <a:t>extend</a:t>
            </a:r>
            <a:r>
              <a:rPr lang="en-US" dirty="0"/>
              <a:t> functionalities of the base class</a:t>
            </a:r>
          </a:p>
          <a:p>
            <a:pPr lvl="1"/>
            <a:r>
              <a:rPr lang="en-US" dirty="0" smtClean="0"/>
              <a:t>Must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remove </a:t>
            </a:r>
            <a:r>
              <a:rPr lang="en-US" b="1" dirty="0">
                <a:solidFill>
                  <a:schemeClr val="bg1"/>
                </a:solidFill>
              </a:rPr>
              <a:t>base</a:t>
            </a:r>
            <a:r>
              <a:rPr lang="en-US" dirty="0"/>
              <a:t> class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Liskov</a:t>
            </a:r>
            <a:r>
              <a:rPr lang="en-US" dirty="0"/>
              <a:t> Substitution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20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that implement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, should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</a:t>
            </a:r>
            <a:r>
              <a:rPr lang="en-US" dirty="0" smtClean="0"/>
              <a:t>                      </a:t>
            </a:r>
            <a:r>
              <a:rPr lang="en-US" b="1" dirty="0" smtClean="0">
                <a:solidFill>
                  <a:schemeClr val="bg1"/>
                </a:solidFill>
              </a:rPr>
              <a:t>forced</a:t>
            </a:r>
            <a:r>
              <a:rPr lang="en-US" dirty="0" smtClean="0"/>
              <a:t> </a:t>
            </a:r>
            <a:r>
              <a:rPr lang="en-US" dirty="0"/>
              <a:t>to implement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they </a:t>
            </a:r>
            <a:r>
              <a:rPr lang="en-US" b="1" dirty="0">
                <a:solidFill>
                  <a:schemeClr val="bg1"/>
                </a:solidFill>
              </a:rPr>
              <a:t>do not </a:t>
            </a:r>
            <a:r>
              <a:rPr lang="en-US" b="1" dirty="0" smtClean="0">
                <a:solidFill>
                  <a:schemeClr val="bg1"/>
                </a:solidFill>
              </a:rPr>
              <a:t>use</a:t>
            </a:r>
          </a:p>
          <a:p>
            <a:r>
              <a:rPr lang="en-US" dirty="0" smtClean="0"/>
              <a:t>"</a:t>
            </a:r>
            <a:r>
              <a:rPr lang="en-US" b="1" dirty="0" smtClean="0">
                <a:solidFill>
                  <a:schemeClr val="bg1"/>
                </a:solidFill>
              </a:rPr>
              <a:t>Fat</a:t>
            </a:r>
            <a:r>
              <a:rPr lang="en-US" dirty="0"/>
              <a:t>" </a:t>
            </a:r>
            <a:r>
              <a:rPr lang="en-US" dirty="0" smtClean="0"/>
              <a:t>interfaces need to be divided into "</a:t>
            </a:r>
            <a:r>
              <a:rPr lang="en-US" b="1" dirty="0" smtClean="0">
                <a:solidFill>
                  <a:schemeClr val="bg1"/>
                </a:solidFill>
              </a:rPr>
              <a:t>role</a:t>
            </a:r>
            <a:r>
              <a:rPr lang="en-US" dirty="0" smtClean="0"/>
              <a:t>"                      interfaces (</a:t>
            </a:r>
            <a:r>
              <a:rPr lang="en-US" b="1" dirty="0" smtClean="0">
                <a:solidFill>
                  <a:schemeClr val="bg1"/>
                </a:solidFill>
              </a:rPr>
              <a:t>small</a:t>
            </a:r>
            <a:r>
              <a:rPr lang="en-US" dirty="0"/>
              <a:t> </a:t>
            </a:r>
            <a:r>
              <a:rPr lang="en-US" dirty="0" smtClean="0"/>
              <a:t>and more </a:t>
            </a:r>
            <a:r>
              <a:rPr lang="en-US" b="1" dirty="0" smtClean="0">
                <a:solidFill>
                  <a:schemeClr val="bg1"/>
                </a:solidFill>
              </a:rPr>
              <a:t>specific</a:t>
            </a:r>
            <a:r>
              <a:rPr lang="en-US" dirty="0" smtClean="0"/>
              <a:t>)</a:t>
            </a:r>
          </a:p>
          <a:p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better</a:t>
            </a:r>
            <a:r>
              <a:rPr lang="en-US" dirty="0"/>
              <a:t> to have many </a:t>
            </a:r>
            <a:r>
              <a:rPr lang="en-US" b="1" dirty="0">
                <a:solidFill>
                  <a:schemeClr val="bg1"/>
                </a:solidFill>
              </a:rPr>
              <a:t>smaller</a:t>
            </a:r>
            <a:r>
              <a:rPr lang="en-US" dirty="0"/>
              <a:t> interfaces, than </a:t>
            </a:r>
            <a:r>
              <a:rPr lang="en-US" dirty="0" smtClean="0"/>
              <a:t>                   fewer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fatter</a:t>
            </a:r>
            <a:r>
              <a:rPr lang="en-US" dirty="0"/>
              <a:t> </a:t>
            </a:r>
            <a:r>
              <a:rPr lang="en-US" dirty="0" smtClean="0"/>
              <a:t>ones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 </a:t>
            </a:r>
            <a:r>
              <a:rPr lang="en-US" dirty="0" smtClean="0"/>
              <a:t>Segregation 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15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Dependency is another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that your class 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</a:p>
          <a:p>
            <a:pPr lvl="1"/>
            <a:r>
              <a:rPr lang="en-US" dirty="0" smtClean="0"/>
              <a:t>Examples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System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Providers</a:t>
            </a:r>
            <a:r>
              <a:rPr lang="en-US" dirty="0"/>
              <a:t>)</a:t>
            </a:r>
          </a:p>
          <a:p>
            <a:r>
              <a:rPr lang="en-US" dirty="0" smtClean="0"/>
              <a:t>Classes that </a:t>
            </a:r>
            <a:r>
              <a:rPr lang="en-US" b="1" dirty="0">
                <a:solidFill>
                  <a:schemeClr val="bg1"/>
                </a:solidFill>
              </a:rPr>
              <a:t>dependent</a:t>
            </a:r>
            <a:r>
              <a:rPr lang="en-US" dirty="0"/>
              <a:t> on each other are called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coupled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Dependencies are </a:t>
            </a:r>
            <a:r>
              <a:rPr lang="en-US" b="1" dirty="0">
                <a:solidFill>
                  <a:schemeClr val="bg1"/>
                </a:solidFill>
              </a:rPr>
              <a:t>bad</a:t>
            </a:r>
            <a:r>
              <a:rPr lang="en-US" dirty="0"/>
              <a:t> because they </a:t>
            </a:r>
            <a:r>
              <a:rPr lang="en-US" b="1" dirty="0">
                <a:solidFill>
                  <a:schemeClr val="bg1"/>
                </a:solidFill>
              </a:rPr>
              <a:t>decrease</a:t>
            </a:r>
            <a:r>
              <a:rPr lang="en-US" dirty="0"/>
              <a:t> reuse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Dependency </a:t>
            </a:r>
            <a:r>
              <a:rPr lang="en-US" smtClean="0"/>
              <a:t>Injection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727761" y="4971215"/>
            <a:ext cx="8827634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 class Customer 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customerService =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CustomerService('Service');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7406402" y="5858131"/>
            <a:ext cx="4148993" cy="815827"/>
          </a:xfrm>
          <a:prstGeom prst="wedgeRoundRectCallout">
            <a:avLst>
              <a:gd name="adj1" fmla="val -53355"/>
              <a:gd name="adj2" fmla="val -51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class is dependent on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concrete service</a:t>
            </a:r>
          </a:p>
        </p:txBody>
      </p:sp>
    </p:spTree>
    <p:extLst>
      <p:ext uri="{BB962C8B-B14F-4D97-AF65-F5344CB8AC3E}">
        <p14:creationId xmlns:p14="http://schemas.microsoft.com/office/powerpoint/2010/main" val="21150364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1501</Words>
  <Application>Microsoft Office PowerPoint</Application>
  <PresentationFormat>Custom</PresentationFormat>
  <Paragraphs>358</Paragraphs>
  <Slides>40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Wingdings</vt:lpstr>
      <vt:lpstr>Wingdings 2</vt:lpstr>
      <vt:lpstr>1_SoftUni 16x9</vt:lpstr>
      <vt:lpstr>1_SoftUni3_1</vt:lpstr>
      <vt:lpstr>2_SoftUni3_1</vt:lpstr>
      <vt:lpstr>SOLID Principles. RxJS. Services</vt:lpstr>
      <vt:lpstr>Table of Contents</vt:lpstr>
      <vt:lpstr>Have a Question?</vt:lpstr>
      <vt:lpstr>PowerPoint Presentation</vt:lpstr>
      <vt:lpstr>Single Responsibility Principle</vt:lpstr>
      <vt:lpstr>Open-Closed Principle</vt:lpstr>
      <vt:lpstr>Liskov Substitution Principle</vt:lpstr>
      <vt:lpstr>Interface Segregation Principle</vt:lpstr>
      <vt:lpstr>Dependency Injection</vt:lpstr>
      <vt:lpstr>Dependency Injection</vt:lpstr>
      <vt:lpstr>Classic Violations</vt:lpstr>
      <vt:lpstr>How to fix ?</vt:lpstr>
      <vt:lpstr>General Requirements</vt:lpstr>
      <vt:lpstr>Services</vt:lpstr>
      <vt:lpstr>Why we need Services ?</vt:lpstr>
      <vt:lpstr>Create a Service</vt:lpstr>
      <vt:lpstr>Injecting into Components</vt:lpstr>
      <vt:lpstr>Injectable Decorator</vt:lpstr>
      <vt:lpstr>       Observables and RxJS</vt:lpstr>
      <vt:lpstr>Functional Programming</vt:lpstr>
      <vt:lpstr>The Observable</vt:lpstr>
      <vt:lpstr>Function Reactive Programming</vt:lpstr>
      <vt:lpstr>Introducing RxJS</vt:lpstr>
      <vt:lpstr>Observables Side Effect (Hot vs Cold)</vt:lpstr>
      <vt:lpstr>Observables Side Effect (2)</vt:lpstr>
      <vt:lpstr>Commonly Used RxJS Operators</vt:lpstr>
      <vt:lpstr>RxJS and FRP Overview</vt:lpstr>
      <vt:lpstr>HTTP Client</vt:lpstr>
      <vt:lpstr>The HTTP Client Module</vt:lpstr>
      <vt:lpstr>Using the HTTP Client in Services</vt:lpstr>
      <vt:lpstr>Subscribe to the Observable</vt:lpstr>
      <vt:lpstr>Type Checking the Response</vt:lpstr>
      <vt:lpstr>Catching Errors</vt:lpstr>
      <vt:lpstr>Async Pipe Example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Dependency-Injection-and-Services</dc:title>
  <dc:subject>Software Development Course</dc:subject>
  <dc:creator/>
  <cp:keywords>SoftUni, Angular,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2019-03-21T16:37:46Z</dcterms:modified>
  <cp:category>programming;computer programming;software development, javascript, web, angular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