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711" r:id="rId3"/>
    <p:sldMasterId id="2147483727" r:id="rId4"/>
  </p:sldMasterIdLst>
  <p:notesMasterIdLst>
    <p:notesMasterId r:id="rId44"/>
  </p:notesMasterIdLst>
  <p:handoutMasterIdLst>
    <p:handoutMasterId r:id="rId45"/>
  </p:handoutMasterIdLst>
  <p:sldIdLst>
    <p:sldId id="524" r:id="rId5"/>
    <p:sldId id="525" r:id="rId6"/>
    <p:sldId id="460" r:id="rId7"/>
    <p:sldId id="535" r:id="rId8"/>
    <p:sldId id="536" r:id="rId9"/>
    <p:sldId id="537" r:id="rId10"/>
    <p:sldId id="538" r:id="rId11"/>
    <p:sldId id="539" r:id="rId12"/>
    <p:sldId id="576" r:id="rId13"/>
    <p:sldId id="563" r:id="rId14"/>
    <p:sldId id="564" r:id="rId15"/>
    <p:sldId id="542" r:id="rId16"/>
    <p:sldId id="543" r:id="rId17"/>
    <p:sldId id="544" r:id="rId18"/>
    <p:sldId id="545" r:id="rId19"/>
    <p:sldId id="546" r:id="rId20"/>
    <p:sldId id="547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49" r:id="rId29"/>
    <p:sldId id="577" r:id="rId30"/>
    <p:sldId id="552" r:id="rId31"/>
    <p:sldId id="553" r:id="rId32"/>
    <p:sldId id="554" r:id="rId33"/>
    <p:sldId id="555" r:id="rId34"/>
    <p:sldId id="573" r:id="rId35"/>
    <p:sldId id="574" r:id="rId36"/>
    <p:sldId id="575" r:id="rId37"/>
    <p:sldId id="578" r:id="rId38"/>
    <p:sldId id="557" r:id="rId39"/>
    <p:sldId id="558" r:id="rId40"/>
    <p:sldId id="529" r:id="rId41"/>
    <p:sldId id="572" r:id="rId42"/>
    <p:sldId id="562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24"/>
            <p14:sldId id="525"/>
            <p14:sldId id="460"/>
          </p14:sldIdLst>
        </p14:section>
        <p14:section name="The NgModule" id="{B3AC8697-1CE3-43D5-8824-BDA46052D165}">
          <p14:sldIdLst>
            <p14:sldId id="535"/>
            <p14:sldId id="536"/>
            <p14:sldId id="537"/>
            <p14:sldId id="538"/>
            <p14:sldId id="539"/>
            <p14:sldId id="576"/>
          </p14:sldIdLst>
        </p14:section>
        <p14:section name="Routing Overview" id="{AB2A7444-39CB-4EE9-86F1-0C5F1A941F03}">
          <p14:sldIdLst>
            <p14:sldId id="563"/>
            <p14:sldId id="564"/>
            <p14:sldId id="542"/>
          </p14:sldIdLst>
        </p14:section>
        <p14:section name="Routing &amp; Navigation" id="{56370D16-44AC-4B7D-8C8A-6200CB7A47AE}">
          <p14:sldIdLst>
            <p14:sldId id="543"/>
            <p14:sldId id="544"/>
            <p14:sldId id="545"/>
            <p14:sldId id="546"/>
            <p14:sldId id="547"/>
            <p14:sldId id="565"/>
            <p14:sldId id="566"/>
            <p14:sldId id="567"/>
            <p14:sldId id="568"/>
            <p14:sldId id="569"/>
            <p14:sldId id="570"/>
            <p14:sldId id="571"/>
            <p14:sldId id="549"/>
            <p14:sldId id="577"/>
          </p14:sldIdLst>
        </p14:section>
        <p14:section name="Guards" id="{A583CE8B-BD0F-4B9A-AD22-85E925216DE3}">
          <p14:sldIdLst>
            <p14:sldId id="552"/>
            <p14:sldId id="553"/>
            <p14:sldId id="554"/>
            <p14:sldId id="555"/>
            <p14:sldId id="573"/>
            <p14:sldId id="574"/>
            <p14:sldId id="575"/>
            <p14:sldId id="578"/>
          </p14:sldIdLst>
        </p14:section>
        <p14:section name="Summary" id="{1888D697-2B49-43A6-BDC2-719250E583B8}">
          <p14:sldIdLst>
            <p14:sldId id="557"/>
            <p14:sldId id="558"/>
            <p14:sldId id="529"/>
            <p14:sldId id="572"/>
            <p14:sldId id="5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400" autoAdjust="0"/>
  </p:normalViewPr>
  <p:slideViewPr>
    <p:cSldViewPr>
      <p:cViewPr varScale="1">
        <p:scale>
          <a:sx n="66" d="100"/>
          <a:sy n="66" d="100"/>
        </p:scale>
        <p:origin x="676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90"/>
    </p:cViewPr>
  </p:sorter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2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7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9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4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05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2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0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5265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0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0.emf"/><Relationship Id="rId16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10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8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6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17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57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5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59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58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10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7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60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image" Target="../media/image17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61.jpeg"/><Relationship Id="rId9" Type="http://schemas.openxmlformats.org/officeDocument/2006/relationships/hyperlink" Target="https://www.lukanet.com/" TargetMode="Externa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8482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9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96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1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8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01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4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0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0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42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4391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7222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6978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0046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6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9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3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67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7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8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1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4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3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6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5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6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1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946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75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1364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369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3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5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326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82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678" r:id="rId16"/>
    <p:sldLayoutId id="2147483679" r:id="rId17"/>
    <p:sldLayoutId id="2147483682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4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png"/><Relationship Id="rId5" Type="http://schemas.openxmlformats.org/officeDocument/2006/relationships/image" Target="../media/image3.png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7.jpeg"/><Relationship Id="rId7" Type="http://schemas.openxmlformats.org/officeDocument/2006/relationships/image" Target="../media/image7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5" Type="http://schemas.openxmlformats.org/officeDocument/2006/relationships/hyperlink" Target="https://github.com/angular/angularfire2" TargetMode="External"/><Relationship Id="rId4" Type="http://schemas.openxmlformats.org/officeDocument/2006/relationships/hyperlink" Target="http://ionicframework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ngmodules" TargetMode="Externa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3152679"/>
            <a:ext cx="2057400" cy="2057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29904" y="117887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Creating Single-Page Applications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 and Routing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03212" y="5105400"/>
            <a:ext cx="3187700" cy="52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03212" y="5575300"/>
            <a:ext cx="3187700" cy="444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12" y="2819400"/>
            <a:ext cx="1964210" cy="21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Concepts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5489902"/>
            <a:ext cx="12188825" cy="499689"/>
          </a:xfrm>
        </p:spPr>
        <p:txBody>
          <a:bodyPr/>
          <a:lstStyle/>
          <a:p>
            <a:r>
              <a:rPr lang="en-US" dirty="0"/>
              <a:t>Navigation for Single Page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3877" y="644302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89" y="1098087"/>
            <a:ext cx="3076317" cy="34940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77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2" y="984041"/>
            <a:ext cx="9927138" cy="5412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59875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=""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=""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=""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=""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=""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=""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=""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=""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=""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=""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=""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=""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=""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=""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=""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=""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=""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6720" y="2328305"/>
            <a:ext cx="2967065" cy="2967065"/>
            <a:chOff x="5848243" y="2328018"/>
            <a:chExt cx="2967838" cy="2967838"/>
          </a:xfrm>
        </p:grpSpPr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=""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=""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89822" y="2521515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07635" y="2530101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=""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0135" y="4036002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2658" y="4036004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=""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3144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4673" y="5719833"/>
            <a:ext cx="3492995" cy="515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</p:spTree>
    <p:extLst>
      <p:ext uri="{BB962C8B-B14F-4D97-AF65-F5344CB8AC3E}">
        <p14:creationId xmlns:p14="http://schemas.microsoft.com/office/powerpoint/2010/main" val="2442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clicks on a link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Load all scripts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581400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Router Module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Setup, Links, Redirects, Parameters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70C4106A-490F-4EC3-A4EF-8981462FE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First add the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meta tag into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index.html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file</a:t>
            </a:r>
          </a:p>
          <a:p>
            <a:pPr>
              <a:spcAft>
                <a:spcPts val="14000"/>
              </a:spcAft>
            </a:pPr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nav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tag so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can navigate through the app</a:t>
            </a:r>
          </a:p>
          <a:p>
            <a:r>
              <a:rPr lang="en-US" dirty="0"/>
              <a:t>Define the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outlet</a:t>
            </a:r>
            <a:r>
              <a:rPr lang="en-US" b="1" dirty="0"/>
              <a:t> </a:t>
            </a:r>
            <a:r>
              <a:rPr lang="en-US" dirty="0"/>
              <a:t>where the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will be </a:t>
            </a:r>
            <a:r>
              <a:rPr lang="en-US" b="1" dirty="0">
                <a:solidFill>
                  <a:schemeClr val="bg1"/>
                </a:solidFill>
              </a:rPr>
              <a:t>rendered</a:t>
            </a:r>
          </a:p>
          <a:p>
            <a:pPr>
              <a:spcAft>
                <a:spcPts val="100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the Template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66410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&lt;base href="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113212" y="1818686"/>
            <a:ext cx="4388621" cy="677820"/>
          </a:xfrm>
          <a:prstGeom prst="wedgeRoundRectCallout">
            <a:avLst>
              <a:gd name="adj1" fmla="val -57726"/>
              <a:gd name="adj2" fmla="val -159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276743"/>
            <a:ext cx="7086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nav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&lt;a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="/home"&gt;Home&lt;/a&gt;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&lt;a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="/about"&gt;About&lt;/a&gt;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nav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5715000"/>
            <a:ext cx="5947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136006" y="4508693"/>
            <a:ext cx="4495800" cy="609716"/>
          </a:xfrm>
          <a:prstGeom prst="wedgeRoundRectCallout">
            <a:avLst>
              <a:gd name="adj1" fmla="val -28388"/>
              <a:gd name="adj2" fmla="val -614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routerLink</a:t>
            </a:r>
            <a:r>
              <a:rPr lang="en-US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instead of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684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84B7F5E-80CB-45BC-9740-52A8AACA78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Import </a:t>
            </a:r>
            <a:r>
              <a:rPr lang="en-US" b="1" dirty="0" err="1">
                <a:solidFill>
                  <a:schemeClr val="bg1"/>
                </a:solidFill>
              </a:rPr>
              <a:t>NgModule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RouterModule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</a:p>
          <a:p>
            <a:pPr>
              <a:spcAft>
                <a:spcPts val="10000"/>
              </a:spcAft>
            </a:pPr>
            <a:r>
              <a:rPr lang="en-US" dirty="0"/>
              <a:t>Define the needed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Routes Module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1277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RouterModule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Routes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'@angular/router';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897739"/>
            <a:ext cx="11277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routes: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Routes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'home',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'about',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AboutComponent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} </a:t>
            </a:r>
            <a:endParaRPr lang="en-US" sz="2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32012" y="5374711"/>
            <a:ext cx="2920047" cy="677820"/>
          </a:xfrm>
          <a:prstGeom prst="wedgeRoundRectCallout">
            <a:avLst>
              <a:gd name="adj1" fmla="val -20794"/>
              <a:gd name="adj2" fmla="val -723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'/'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omitted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0"/>
              </a:spcAft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2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Routes Module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9601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declarations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AboutComponent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imports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[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RouterModule.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forRoot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(routes) ],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exports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[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RouterModule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568124" y="2849763"/>
            <a:ext cx="5146674" cy="1086443"/>
          </a:xfrm>
          <a:prstGeom prst="wedgeRoundRectCallout">
            <a:avLst>
              <a:gd name="adj1" fmla="val -21306"/>
              <a:gd name="adj2" fmla="val 63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 routes (done only once)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the App Routes Module using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71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2FBCB21-82B4-46E6-9A1C-E3860EDE2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Finally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the routes module in </a:t>
            </a: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module</a:t>
            </a:r>
            <a:endParaRPr lang="bg-BG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Routes Module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10210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'./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routes.module.ts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imports for core module</a:t>
            </a:r>
          </a:p>
          <a:p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declarations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imports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{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837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A basic usage of the </a:t>
            </a:r>
            <a:r>
              <a:rPr lang="en-US" b="1" dirty="0" err="1" smtClean="0">
                <a:solidFill>
                  <a:schemeClr val="bg1"/>
                </a:solidFill>
              </a:rPr>
              <a:t>RouterLink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directive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Bind to the directive an pass an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RouterLink</a:t>
            </a:r>
            <a:r>
              <a:rPr lang="en-US" dirty="0" smtClean="0"/>
              <a:t> Directive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nsolas" panose="020B0609020204030204" pitchFamily="49" charset="0"/>
              </a:rPr>
              <a:t>&lt;a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800" b="1" dirty="0" smtClean="0">
                <a:latin typeface="Consolas" panose="020B0609020204030204" pitchFamily="49" charset="0"/>
              </a:rPr>
              <a:t>="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/user/profile</a:t>
            </a:r>
            <a:r>
              <a:rPr lang="en-US" sz="2800" b="1" dirty="0" smtClean="0">
                <a:latin typeface="Consolas" panose="020B0609020204030204" pitchFamily="49" charset="0"/>
              </a:rPr>
              <a:t>"&gt;Profile Page&lt;/a&gt;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1710" y="3276600"/>
            <a:ext cx="9188902" cy="182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nsolas" panose="020B0609020204030204" pitchFamily="49" charset="0"/>
              </a:rPr>
              <a:t>&lt;a 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latin typeface="Consolas" panose="020B0609020204030204" pitchFamily="49" charset="0"/>
              </a:rPr>
              <a:t>routerLink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 smtClean="0">
                <a:latin typeface="Consolas" panose="020B0609020204030204" pitchFamily="49" charset="0"/>
              </a:rPr>
              <a:t>="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 smtClean="0">
                <a:latin typeface="Consolas" panose="020B0609020204030204" pitchFamily="49" charset="0"/>
              </a:rPr>
              <a:t> '/user', 1, 'profile'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]</a:t>
            </a:r>
            <a:r>
              <a:rPr lang="en-US" sz="2800" b="1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  Profile Page</a:t>
            </a:r>
          </a:p>
          <a:p>
            <a:r>
              <a:rPr lang="en-US" sz="2800" b="1" dirty="0" smtClean="0">
                <a:latin typeface="Consolas" panose="020B0609020204030204" pitchFamily="49" charset="0"/>
              </a:rPr>
              <a:t>&lt;/a&gt;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5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 smtClean="0"/>
              <a:t>Inject the Angular Router in components</a:t>
            </a:r>
          </a:p>
          <a:p>
            <a:pPr>
              <a:spcAft>
                <a:spcPts val="13000"/>
              </a:spcAft>
            </a:pPr>
            <a:r>
              <a:rPr lang="en-US" dirty="0" smtClean="0"/>
              <a:t>Use it to </a:t>
            </a:r>
            <a:r>
              <a:rPr lang="en-US" b="1" dirty="0" smtClean="0">
                <a:solidFill>
                  <a:schemeClr val="bg1"/>
                </a:solidFill>
              </a:rPr>
              <a:t>navigate</a:t>
            </a:r>
            <a:r>
              <a:rPr lang="en-US" dirty="0" smtClean="0"/>
              <a:t> from one component to another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Navigate Programmatically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828800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</a:t>
            </a:r>
            <a:r>
              <a:rPr lang="en-US" sz="2800" b="1" dirty="0" smtClean="0">
                <a:latin typeface="Consolas" panose="020B0609020204030204" pitchFamily="49" charset="0"/>
              </a:rPr>
              <a:t>onstructor(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private router: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Router</a:t>
            </a:r>
          </a:p>
          <a:p>
            <a:r>
              <a:rPr lang="en-US" sz="2800" b="1" dirty="0" smtClean="0">
                <a:latin typeface="Consolas" panose="020B0609020204030204" pitchFamily="49" charset="0"/>
              </a:rPr>
              <a:t>) { }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597671" y="2187523"/>
            <a:ext cx="4154341" cy="643768"/>
          </a:xfrm>
          <a:prstGeom prst="wedgeRoundRectCallout">
            <a:avLst>
              <a:gd name="adj1" fmla="val -56064"/>
              <a:gd name="adj2" fmla="val -98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"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@angular/router</a:t>
            </a:r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6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8291" y="4319702"/>
            <a:ext cx="9220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latin typeface="Consolas" panose="020B0609020204030204" pitchFamily="49" charset="0"/>
              </a:rPr>
              <a:t>loadData</a:t>
            </a:r>
            <a:r>
              <a:rPr lang="en-US" sz="2800" b="1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i="1" dirty="0">
                <a:latin typeface="Consolas" panose="020B0609020204030204" pitchFamily="49" charset="0"/>
              </a:rPr>
              <a:t> </a:t>
            </a:r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Service call goes here</a:t>
            </a:r>
            <a:endParaRPr lang="en-US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latin typeface="Consolas" panose="020B0609020204030204" pitchFamily="49" charset="0"/>
              </a:rPr>
              <a:t>this.router.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navigate</a:t>
            </a:r>
            <a:r>
              <a:rPr lang="en-US" sz="2800" b="1" dirty="0" smtClean="0"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 smtClean="0">
                <a:latin typeface="Consolas" panose="020B0609020204030204" pitchFamily="49" charset="0"/>
              </a:rPr>
              <a:t> '/home'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 smtClean="0">
                <a:latin typeface="Consolas" panose="020B0609020204030204" pitchFamily="49" charset="0"/>
              </a:rPr>
              <a:t>)</a:t>
            </a:r>
            <a:endParaRPr lang="en-US" sz="2800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}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2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</a:t>
            </a:r>
            <a:r>
              <a:rPr lang="en-US" dirty="0" err="1"/>
              <a:t>NgModule</a:t>
            </a:r>
            <a:endParaRPr lang="en-US" dirty="0"/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Creating your own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 </a:t>
            </a:r>
            <a:r>
              <a:rPr lang="en-US" dirty="0" smtClean="0"/>
              <a:t>Module</a:t>
            </a:r>
            <a:endParaRPr lang="bg-BG" dirty="0" smtClean="0"/>
          </a:p>
          <a:p>
            <a:pPr marL="932996" lvl="1" indent="-457200">
              <a:lnSpc>
                <a:spcPts val="4000"/>
              </a:lnSpc>
            </a:pPr>
            <a:r>
              <a:rPr lang="en-US" dirty="0" smtClean="0"/>
              <a:t>Links, Redirects, Query </a:t>
            </a:r>
            <a:r>
              <a:rPr lang="en-US" dirty="0" err="1" smtClean="0"/>
              <a:t>Params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 Guards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Define routes with parameters the following way</a:t>
            </a:r>
          </a:p>
          <a:p>
            <a:pPr>
              <a:spcAft>
                <a:spcPts val="5000"/>
              </a:spcAft>
            </a:pPr>
            <a:r>
              <a:rPr lang="en-US" dirty="0" smtClean="0"/>
              <a:t>Nested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to Routes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058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Consolas" panose="020B0609020204030204" pitchFamily="49" charset="0"/>
              </a:rPr>
              <a:t>{ path: '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user/:id</a:t>
            </a:r>
            <a:r>
              <a:rPr lang="en-US" sz="2600" b="1" dirty="0" smtClean="0">
                <a:latin typeface="Consolas" panose="020B0609020204030204" pitchFamily="49" charset="0"/>
              </a:rPr>
              <a:t>', component: UserDetailsComponent }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3352800"/>
            <a:ext cx="100584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Consolas" panose="020B0609020204030204" pitchFamily="49" charset="0"/>
              </a:rPr>
              <a:t>{ 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path: '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user/:id/:username</a:t>
            </a:r>
            <a:r>
              <a:rPr lang="en-US" sz="2600" b="1" dirty="0" smtClean="0">
                <a:latin typeface="Consolas" panose="020B0609020204030204" pitchFamily="49" charset="0"/>
              </a:rPr>
              <a:t>', 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component: </a:t>
            </a:r>
            <a:r>
              <a:rPr lang="en-US" sz="2600" b="1" dirty="0" err="1" smtClean="0">
                <a:latin typeface="Consolas" panose="020B0609020204030204" pitchFamily="49" charset="0"/>
              </a:rPr>
              <a:t>UserProfileComponent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2600" b="1" dirty="0" smtClean="0">
                <a:latin typeface="Consolas" panose="020B0609020204030204" pitchFamily="49" charset="0"/>
              </a:rPr>
              <a:t>}</a:t>
            </a:r>
            <a:endParaRPr lang="en-US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4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 smtClean="0"/>
              <a:t>Inject </a:t>
            </a:r>
            <a:r>
              <a:rPr lang="en-US" b="1" dirty="0" err="1" smtClean="0">
                <a:solidFill>
                  <a:schemeClr val="bg1"/>
                </a:solidFill>
              </a:rPr>
              <a:t>ActivatedRoute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in components</a:t>
            </a:r>
          </a:p>
          <a:p>
            <a:pPr>
              <a:spcAft>
                <a:spcPts val="13000"/>
              </a:spcAft>
            </a:pPr>
            <a:r>
              <a:rPr lang="en-US" dirty="0" smtClean="0"/>
              <a:t>Retrieve parameters directly from the snapshot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Parameters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05000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</a:t>
            </a:r>
            <a:r>
              <a:rPr lang="en-US" sz="2800" b="1" dirty="0" smtClean="0">
                <a:latin typeface="Consolas" panose="020B0609020204030204" pitchFamily="49" charset="0"/>
              </a:rPr>
              <a:t>onstructor(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private route: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ActivatedRoute</a:t>
            </a:r>
            <a:endParaRPr lang="en-US" sz="28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) { }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191000"/>
            <a:ext cx="9220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 smtClean="0">
                <a:latin typeface="Consolas" panose="020B0609020204030204" pitchFamily="49" charset="0"/>
              </a:rPr>
              <a:t>ngOnInit</a:t>
            </a:r>
            <a:r>
              <a:rPr lang="en-US" sz="2600" b="1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latin typeface="Consolas" panose="020B0609020204030204" pitchFamily="49" charset="0"/>
              </a:rPr>
              <a:t>const</a:t>
            </a:r>
            <a:r>
              <a:rPr lang="en-US" sz="2600" b="1" dirty="0" smtClean="0">
                <a:latin typeface="Consolas" panose="020B0609020204030204" pitchFamily="49" charset="0"/>
              </a:rPr>
              <a:t> id = </a:t>
            </a:r>
            <a:r>
              <a:rPr lang="en-US" sz="2600" b="1" dirty="0" err="1" smtClean="0">
                <a:latin typeface="Consolas" panose="020B0609020204030204" pitchFamily="49" charset="0"/>
              </a:rPr>
              <a:t>this.route.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600" b="1" dirty="0" err="1" smtClean="0">
                <a:latin typeface="Consolas" panose="020B0609020204030204" pitchFamily="49" charset="0"/>
              </a:rPr>
              <a:t>.params</a:t>
            </a:r>
            <a:r>
              <a:rPr lang="en-US" sz="2600" b="1" dirty="0" smtClean="0">
                <a:latin typeface="Consolas" panose="020B0609020204030204" pitchFamily="49" charset="0"/>
              </a:rPr>
              <a:t>['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600" b="1" dirty="0" smtClean="0">
                <a:latin typeface="Consolas" panose="020B0609020204030204" pitchFamily="49" charset="0"/>
              </a:rPr>
              <a:t>']</a:t>
            </a:r>
            <a:br>
              <a:rPr lang="en-US" sz="2600" b="1" dirty="0" smtClean="0">
                <a:latin typeface="Consolas" panose="020B0609020204030204" pitchFamily="49" charset="0"/>
              </a:rPr>
            </a:br>
            <a:r>
              <a:rPr lang="en-US" sz="2600" b="1" dirty="0" smtClean="0">
                <a:latin typeface="Consolas" panose="020B0609020204030204" pitchFamily="49" charset="0"/>
              </a:rPr>
              <a:t>}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265612" y="5281380"/>
            <a:ext cx="4267200" cy="1086443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runs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time</a:t>
            </a:r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the component is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initiated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671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change the content of a component </a:t>
            </a:r>
            <a:r>
              <a:rPr lang="en-US" b="1" dirty="0" smtClean="0">
                <a:solidFill>
                  <a:schemeClr val="bg1"/>
                </a:solidFill>
              </a:rPr>
              <a:t>inside the same 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an </a:t>
            </a:r>
            <a:r>
              <a:rPr lang="en-US" b="1" dirty="0" smtClean="0">
                <a:solidFill>
                  <a:schemeClr val="bg1"/>
                </a:solidFill>
              </a:rPr>
              <a:t>Observable </a:t>
            </a:r>
            <a:r>
              <a:rPr lang="en-US" dirty="0" smtClean="0"/>
              <a:t>instead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Parameters Reactively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14600"/>
            <a:ext cx="92202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 smtClean="0">
                <a:latin typeface="Consolas" panose="020B0609020204030204" pitchFamily="49" charset="0"/>
              </a:rPr>
              <a:t>ngOnInit</a:t>
            </a:r>
            <a:r>
              <a:rPr lang="en-US" sz="2600" b="1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latin typeface="Consolas" panose="020B0609020204030204" pitchFamily="49" charset="0"/>
              </a:rPr>
              <a:t>this.route.params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  .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600" b="1" dirty="0" smtClean="0">
                <a:latin typeface="Consolas" panose="020B0609020204030204" pitchFamily="49" charset="0"/>
              </a:rPr>
              <a:t>((</a:t>
            </a:r>
            <a:r>
              <a:rPr lang="en-US" sz="2600" b="1" dirty="0" err="1" smtClean="0">
                <a:latin typeface="Consolas" panose="020B0609020204030204" pitchFamily="49" charset="0"/>
              </a:rPr>
              <a:t>params</a:t>
            </a:r>
            <a:r>
              <a:rPr lang="en-US" sz="2600" b="1" dirty="0" smtClean="0">
                <a:latin typeface="Consolas" panose="020B0609020204030204" pitchFamily="49" charset="0"/>
              </a:rPr>
              <a:t>: 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600" b="1" dirty="0" smtClean="0">
                <a:latin typeface="Consolas" panose="020B0609020204030204" pitchFamily="49" charset="0"/>
              </a:rPr>
              <a:t>) =&gt;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      </a:t>
            </a:r>
            <a:r>
              <a:rPr lang="en-US" sz="2600" b="1" dirty="0" err="1" smtClean="0">
                <a:latin typeface="Consolas" panose="020B0609020204030204" pitchFamily="49" charset="0"/>
              </a:rPr>
              <a:t>const</a:t>
            </a:r>
            <a:r>
              <a:rPr lang="en-US" sz="2600" b="1" dirty="0" smtClean="0">
                <a:latin typeface="Consolas" panose="020B0609020204030204" pitchFamily="49" charset="0"/>
              </a:rPr>
              <a:t> id = </a:t>
            </a:r>
            <a:r>
              <a:rPr lang="en-US" sz="2600" b="1" dirty="0" err="1" smtClean="0">
                <a:latin typeface="Consolas" panose="020B0609020204030204" pitchFamily="49" charset="0"/>
              </a:rPr>
              <a:t>params</a:t>
            </a:r>
            <a:r>
              <a:rPr lang="en-US" sz="2600" b="1" dirty="0" smtClean="0">
                <a:latin typeface="Consolas" panose="020B0609020204030204" pitchFamily="49" charset="0"/>
              </a:rPr>
              <a:t>['id']</a:t>
            </a:r>
            <a:br>
              <a:rPr lang="en-US" sz="2600" b="1" dirty="0" smtClean="0">
                <a:latin typeface="Consolas" panose="020B0609020204030204" pitchFamily="49" charset="0"/>
              </a:rPr>
            </a:br>
            <a:r>
              <a:rPr lang="en-US" sz="2600" b="1" dirty="0" smtClean="0">
                <a:latin typeface="Consolas" panose="020B0609020204030204" pitchFamily="49" charset="0"/>
              </a:rPr>
              <a:t>      }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  )</a:t>
            </a:r>
            <a:br>
              <a:rPr lang="en-US" sz="2600" b="1" dirty="0" smtClean="0">
                <a:latin typeface="Consolas" panose="020B0609020204030204" pitchFamily="49" charset="0"/>
              </a:rPr>
            </a:br>
            <a:r>
              <a:rPr lang="en-US" sz="2600" b="1" dirty="0" smtClean="0">
                <a:latin typeface="Consolas" panose="020B0609020204030204" pitchFamily="49" charset="0"/>
              </a:rPr>
              <a:t>}</a:t>
            </a:r>
            <a:endParaRPr lang="en-US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4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 smtClean="0"/>
              <a:t>To pass query parameters/fragments attach directives</a:t>
            </a:r>
          </a:p>
          <a:p>
            <a:pPr>
              <a:spcAft>
                <a:spcPts val="17000"/>
              </a:spcAft>
            </a:pPr>
            <a:r>
              <a:rPr lang="en-US" dirty="0" smtClean="0"/>
              <a:t>Retrieve them from the </a:t>
            </a:r>
            <a:r>
              <a:rPr lang="en-US" b="1" dirty="0" smtClean="0">
                <a:solidFill>
                  <a:schemeClr val="bg1"/>
                </a:solidFill>
              </a:rPr>
              <a:t>snapshot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Strings and Fragments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828801"/>
            <a:ext cx="95250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Consolas" panose="020B0609020204030204" pitchFamily="49" charset="0"/>
              </a:rPr>
              <a:t>&lt;</a:t>
            </a:r>
            <a:r>
              <a:rPr lang="en-US" sz="26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</a:t>
            </a:r>
            <a:r>
              <a:rPr lang="en-US" sz="2600" b="1" dirty="0" smtClean="0">
                <a:latin typeface="Consolas" panose="020B0609020204030204" pitchFamily="49" charset="0"/>
              </a:rPr>
              <a:t>[</a:t>
            </a:r>
            <a:r>
              <a:rPr lang="en-US" sz="2600" b="1" dirty="0" err="1">
                <a:latin typeface="Consolas" panose="020B0609020204030204" pitchFamily="49" charset="0"/>
              </a:rPr>
              <a:t>routerLink</a:t>
            </a:r>
            <a:r>
              <a:rPr lang="en-US" sz="2600" b="1" dirty="0">
                <a:latin typeface="Consolas" panose="020B0609020204030204" pitchFamily="49" charset="0"/>
              </a:rPr>
              <a:t>]="[ '/users', user.id, user.name ]"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queryParams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600" b="1" dirty="0">
                <a:latin typeface="Consolas" panose="020B0609020204030204" pitchFamily="49" charset="0"/>
              </a:rPr>
              <a:t>="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600" b="1" dirty="0">
                <a:latin typeface="Consolas" panose="020B0609020204030204" pitchFamily="49" charset="0"/>
              </a:rPr>
              <a:t> search: 'Peter'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600" b="1" dirty="0" smtClean="0">
                <a:latin typeface="Consolas" panose="020B0609020204030204" pitchFamily="49" charset="0"/>
              </a:rPr>
              <a:t>="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loading</a:t>
            </a:r>
            <a:r>
              <a:rPr lang="en-US" sz="2600" b="1" dirty="0" smtClean="0">
                <a:latin typeface="Consolas" panose="020B0609020204030204" pitchFamily="49" charset="0"/>
              </a:rPr>
              <a:t>"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 smtClean="0">
                <a:latin typeface="Consolas" panose="020B0609020204030204" pitchFamily="49" charset="0"/>
              </a:rPr>
              <a:t>&lt;/</a:t>
            </a:r>
            <a:r>
              <a:rPr lang="en-US" sz="2600" b="1" dirty="0">
                <a:latin typeface="Consolas" panose="020B0609020204030204" pitchFamily="49" charset="0"/>
              </a:rPr>
              <a:t>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701128"/>
            <a:ext cx="95250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Consolas" panose="020B0609020204030204" pitchFamily="49" charset="0"/>
              </a:rPr>
              <a:t>this.route.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600" b="1" dirty="0" smtClean="0">
                <a:latin typeface="Consolas" panose="020B0609020204030204" pitchFamily="49" charset="0"/>
              </a:rPr>
              <a:t>.queryParams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t</a:t>
            </a:r>
            <a:r>
              <a:rPr lang="en-US" sz="2600" b="1" dirty="0" smtClean="0">
                <a:latin typeface="Consolas" panose="020B0609020204030204" pitchFamily="49" charset="0"/>
              </a:rPr>
              <a:t>his.route.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600" b="1" dirty="0" smtClean="0">
                <a:latin typeface="Consolas" panose="020B0609020204030204" pitchFamily="49" charset="0"/>
              </a:rPr>
              <a:t>.fragment</a:t>
            </a:r>
            <a:endParaRPr lang="en-US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3000"/>
              </a:spcAft>
            </a:pPr>
            <a:r>
              <a:rPr lang="en-US" dirty="0"/>
              <a:t>Create a nested routing by defining </a:t>
            </a:r>
            <a:r>
              <a:rPr lang="en-US" b="1" dirty="0">
                <a:solidFill>
                  <a:schemeClr val="bg1"/>
                </a:solidFill>
              </a:rPr>
              <a:t>child routes </a:t>
            </a:r>
            <a:r>
              <a:rPr lang="en-US" dirty="0"/>
              <a:t>using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children </a:t>
            </a:r>
            <a:r>
              <a:rPr lang="en-US" b="1" dirty="0">
                <a:solidFill>
                  <a:schemeClr val="bg1"/>
                </a:solidFill>
              </a:rPr>
              <a:t>property </a:t>
            </a:r>
            <a:r>
              <a:rPr lang="en-US" dirty="0"/>
              <a:t>of a </a:t>
            </a:r>
            <a:r>
              <a:rPr lang="en-US" dirty="0" smtClean="0"/>
              <a:t>route</a:t>
            </a:r>
          </a:p>
          <a:p>
            <a:pPr>
              <a:spcAft>
                <a:spcPts val="23000"/>
              </a:spcAft>
            </a:pPr>
            <a:r>
              <a:rPr lang="en-US" dirty="0" smtClean="0"/>
              <a:t>New router outlet needed at </a:t>
            </a:r>
            <a:r>
              <a:rPr lang="en-US" b="1" dirty="0" err="1" smtClean="0">
                <a:solidFill>
                  <a:schemeClr val="bg1"/>
                </a:solidFill>
              </a:rPr>
              <a:t>UsersComponent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Child (Nested) Routes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7542" y="2550163"/>
            <a:ext cx="110490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Consolas" panose="020B0609020204030204" pitchFamily="49" charset="0"/>
              </a:rPr>
              <a:t>{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latin typeface="Consolas" panose="020B0609020204030204" pitchFamily="49" charset="0"/>
              </a:rPr>
              <a:t>path</a:t>
            </a:r>
            <a:r>
              <a:rPr lang="en-US" sz="2600" b="1" dirty="0">
                <a:latin typeface="Consolas" panose="020B0609020204030204" pitchFamily="49" charset="0"/>
              </a:rPr>
              <a:t>: </a:t>
            </a:r>
            <a:r>
              <a:rPr lang="en-US" sz="2600" b="1" dirty="0" smtClean="0">
                <a:latin typeface="Consolas" panose="020B0609020204030204" pitchFamily="49" charset="0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users</a:t>
            </a:r>
            <a:r>
              <a:rPr lang="en-US" sz="2600" b="1" dirty="0" smtClean="0">
                <a:latin typeface="Consolas" panose="020B0609020204030204" pitchFamily="49" charset="0"/>
              </a:rPr>
              <a:t>', </a:t>
            </a:r>
            <a:r>
              <a:rPr lang="en-US" sz="2600" b="1" dirty="0">
                <a:latin typeface="Consolas" panose="020B0609020204030204" pitchFamily="49" charset="0"/>
              </a:rPr>
              <a:t>component: </a:t>
            </a:r>
            <a:r>
              <a:rPr lang="en-US" sz="2600" b="1" dirty="0" err="1" smtClean="0">
                <a:latin typeface="Consolas" panose="020B0609020204030204" pitchFamily="49" charset="0"/>
              </a:rPr>
              <a:t>UsersComponent</a:t>
            </a:r>
            <a:r>
              <a:rPr lang="en-US" sz="2600" b="1" dirty="0">
                <a:latin typeface="Consolas" panose="020B0609020204030204" pitchFamily="49" charset="0"/>
              </a:rPr>
              <a:t>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sz="2600" b="1" dirty="0">
                <a:latin typeface="Consolas" panose="020B0609020204030204" pitchFamily="49" charset="0"/>
              </a:rPr>
              <a:t>: [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dirty="0" smtClean="0">
                <a:latin typeface="Consolas" panose="020B0609020204030204" pitchFamily="49" charset="0"/>
              </a:rPr>
              <a:t>{ </a:t>
            </a:r>
            <a:r>
              <a:rPr lang="en-US" sz="2600" b="1" dirty="0">
                <a:latin typeface="Consolas" panose="020B0609020204030204" pitchFamily="49" charset="0"/>
              </a:rPr>
              <a:t>path: '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:id</a:t>
            </a:r>
            <a:r>
              <a:rPr lang="en-US" sz="2600" b="1" dirty="0">
                <a:latin typeface="Consolas" panose="020B0609020204030204" pitchFamily="49" charset="0"/>
              </a:rPr>
              <a:t>', component: </a:t>
            </a:r>
            <a:r>
              <a:rPr lang="en-US" sz="2600" b="1" dirty="0" err="1" smtClean="0">
                <a:latin typeface="Consolas" panose="020B0609020204030204" pitchFamily="49" charset="0"/>
              </a:rPr>
              <a:t>UserComponent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},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dirty="0" smtClean="0">
                <a:latin typeface="Consolas" panose="020B0609020204030204" pitchFamily="49" charset="0"/>
              </a:rPr>
              <a:t>{ </a:t>
            </a:r>
            <a:r>
              <a:rPr lang="en-US" sz="2600" b="1" dirty="0">
                <a:latin typeface="Consolas" panose="020B0609020204030204" pitchFamily="49" charset="0"/>
              </a:rPr>
              <a:t>path: '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id/details</a:t>
            </a:r>
            <a:r>
              <a:rPr lang="en-US" sz="2600" b="1" dirty="0" smtClean="0">
                <a:latin typeface="Consolas" panose="020B0609020204030204" pitchFamily="49" charset="0"/>
              </a:rPr>
              <a:t>', </a:t>
            </a:r>
            <a:r>
              <a:rPr lang="en-US" sz="2600" b="1" dirty="0">
                <a:latin typeface="Consolas" panose="020B0609020204030204" pitchFamily="49" charset="0"/>
              </a:rPr>
              <a:t>component: </a:t>
            </a:r>
            <a:r>
              <a:rPr lang="en-US" sz="2600" b="1" dirty="0" err="1" smtClean="0">
                <a:latin typeface="Consolas" panose="020B0609020204030204" pitchFamily="49" charset="0"/>
              </a:rPr>
              <a:t>UserDetailsComponent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latin typeface="Consolas" panose="020B0609020204030204" pitchFamily="49" charset="0"/>
              </a:rPr>
              <a:t>]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 smtClean="0">
                <a:latin typeface="Consolas" panose="020B0609020204030204" pitchFamily="49" charset="0"/>
              </a:rPr>
              <a:t>}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6381" y="6044811"/>
            <a:ext cx="601292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 smtClean="0">
                <a:latin typeface="Consolas" panose="020B0609020204030204" pitchFamily="49" charset="0"/>
              </a:rPr>
              <a:t>&lt;router-outlet&gt;&lt;/router-outlet&gt;</a:t>
            </a:r>
            <a:endParaRPr lang="en-US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D174670-4B28-484B-977A-77A9FA6D41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the requested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doesn't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 any paths for routes,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404</a:t>
            </a:r>
            <a:r>
              <a:rPr lang="en-US" dirty="0"/>
              <a:t> Not Found Page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This is done by using a </a:t>
            </a:r>
            <a:r>
              <a:rPr lang="en-US" b="1" dirty="0">
                <a:solidFill>
                  <a:schemeClr val="bg1"/>
                </a:solidFill>
              </a:rPr>
              <a:t>wildcard</a:t>
            </a:r>
            <a:r>
              <a:rPr lang="en-US" dirty="0"/>
              <a:t> </a:t>
            </a:r>
            <a:r>
              <a:rPr lang="en-US" dirty="0" smtClean="0"/>
              <a:t>'</a:t>
            </a:r>
            <a:r>
              <a:rPr lang="en-US" b="1" dirty="0" smtClean="0">
                <a:solidFill>
                  <a:schemeClr val="bg1"/>
                </a:solidFill>
              </a:rPr>
              <a:t>**</a:t>
            </a:r>
            <a:r>
              <a:rPr lang="en-US" dirty="0" smtClean="0"/>
              <a:t>'</a:t>
            </a:r>
          </a:p>
          <a:p>
            <a:pPr lvl="1">
              <a:spcAft>
                <a:spcPts val="6000"/>
              </a:spcAft>
            </a:pPr>
            <a:r>
              <a:rPr lang="en-US" dirty="0" smtClean="0"/>
              <a:t>To redirect from one path to another</a:t>
            </a:r>
            <a:endParaRPr lang="bg-BG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Wildcards and Redirects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167390"/>
            <a:ext cx="9601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  <a:r>
              <a:rPr lang="en-US" sz="2600" b="1" dirty="0"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', component: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PageNotFoundComponent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cross, dialog, err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539537" y="5286506"/>
            <a:ext cx="1265113" cy="1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01146" y="4551457"/>
            <a:ext cx="953666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path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'', 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redirectTo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'home', 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pathMatch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: 'full'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5864642" y="5211434"/>
            <a:ext cx="4267200" cy="643768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Redirects only on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''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94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Build a simple SPA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Guards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Protecting Routes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77" y="1295400"/>
            <a:ext cx="1607871" cy="258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2012" y="1371600"/>
            <a:ext cx="8738534" cy="43002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Limiting access to a route is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every application </a:t>
            </a:r>
          </a:p>
          <a:p>
            <a:r>
              <a:rPr lang="en-US" dirty="0" smtClean="0"/>
              <a:t>In </a:t>
            </a:r>
            <a:r>
              <a:rPr lang="en-US" dirty="0"/>
              <a:t>Angular there are route </a:t>
            </a:r>
            <a:r>
              <a:rPr lang="en-US" b="1" dirty="0">
                <a:solidFill>
                  <a:schemeClr val="bg1"/>
                </a:solidFill>
              </a:rPr>
              <a:t>guards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Build a guard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pPr lvl="1"/>
            <a:r>
              <a:rPr lang="en-US" dirty="0"/>
              <a:t>Register the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in an Angular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 guard to a desired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endParaRPr lang="bg-B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5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CanActivate</a:t>
            </a:r>
            <a:r>
              <a:rPr lang="en-US" dirty="0"/>
              <a:t> Guard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6738" y="3425792"/>
            <a:ext cx="762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"@angular/core";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Router,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CanActivate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ActivatedRouteSnapshot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 from "@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angular/router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can activate guard </a:t>
            </a:r>
            <a:r>
              <a:rPr lang="en-US" b="1" dirty="0">
                <a:solidFill>
                  <a:schemeClr val="bg1"/>
                </a:solidFill>
              </a:rPr>
              <a:t>checks</a:t>
            </a:r>
            <a:r>
              <a:rPr lang="en-US" dirty="0"/>
              <a:t> criteria before </a:t>
            </a:r>
            <a:r>
              <a:rPr lang="en-US" b="1" dirty="0">
                <a:solidFill>
                  <a:schemeClr val="bg1"/>
                </a:solidFill>
              </a:rPr>
              <a:t>activating</a:t>
            </a:r>
            <a:r>
              <a:rPr lang="en-US" dirty="0"/>
              <a:t> a route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limits</a:t>
            </a:r>
            <a:r>
              <a:rPr lang="en-US" dirty="0"/>
              <a:t> route access to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users (register users, admins..)</a:t>
            </a:r>
          </a:p>
          <a:p>
            <a:r>
              <a:rPr lang="en-US" dirty="0" smtClean="0"/>
              <a:t>Called </a:t>
            </a:r>
            <a:r>
              <a:rPr lang="en-US" dirty="0"/>
              <a:t>when the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endParaRPr lang="bg-B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15093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30927"/>
            <a:ext cx="89916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AuthGuard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CanActivate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canActivate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route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ActivatedRouteSnapshot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state: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checkIfLogged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(state.url);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checkIfLogged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string) 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Use the authentication service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guard</a:t>
            </a:r>
            <a:r>
              <a:rPr lang="en-US" dirty="0"/>
              <a:t> that limits </a:t>
            </a:r>
            <a:r>
              <a:rPr lang="en-US" b="1" dirty="0">
                <a:solidFill>
                  <a:schemeClr val="bg1"/>
                </a:solidFill>
              </a:rPr>
              <a:t>non-authenticated</a:t>
            </a:r>
            <a:r>
              <a:rPr lang="en-US" dirty="0"/>
              <a:t> users: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829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Angular Router provides a </a:t>
            </a:r>
            <a:r>
              <a:rPr lang="en-US" b="1" dirty="0" smtClean="0">
                <a:solidFill>
                  <a:schemeClr val="bg1"/>
                </a:solidFill>
              </a:rPr>
              <a:t>resolve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It takes a route resolver and allows your application</a:t>
            </a:r>
            <a:br>
              <a:rPr lang="en-US" dirty="0" smtClean="0"/>
            </a:br>
            <a:r>
              <a:rPr lang="en-US" dirty="0" smtClean="0"/>
              <a:t>to fetch data </a:t>
            </a:r>
            <a:r>
              <a:rPr lang="en-US" b="1" dirty="0" smtClean="0">
                <a:solidFill>
                  <a:schemeClr val="bg1"/>
                </a:solidFill>
              </a:rPr>
              <a:t>before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navigating to the route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Router Resolver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2806" y="3276600"/>
            <a:ext cx="98298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'users', component: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ServersComponent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children: [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path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':id',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UserDetailsComponent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resolve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{ user: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UsersResolver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362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the Resolver Guard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the Resolver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0777" y="2027283"/>
            <a:ext cx="1137417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UserResolver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Resolve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&lt;User&gt;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resolve(route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ActivatedRouteSnapshot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state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this.usersService.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getUserById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route.params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['id']);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665412" y="4191000"/>
            <a:ext cx="4267200" cy="1086443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</a:t>
            </a:r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service inside the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3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Inside a Component fetch the data from the </a:t>
            </a:r>
            <a:r>
              <a:rPr lang="en-US" b="1" dirty="0" smtClean="0">
                <a:solidFill>
                  <a:schemeClr val="bg1"/>
                </a:solidFill>
              </a:rPr>
              <a:t>data property </a:t>
            </a: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snapshot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it Inside a Component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514600"/>
            <a:ext cx="1137417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onstructor (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private route: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ActivatedRoute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 {  }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 {   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this.user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this.route.snapshot.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[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']; 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   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399212" y="4987532"/>
            <a:ext cx="4267200" cy="1086443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name bound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</a:t>
            </a:r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route resolver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4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Practice Guards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7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8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479491" y="1733733"/>
            <a:ext cx="8420321" cy="46626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  <a:buClr>
                <a:schemeClr val="bg2"/>
              </a:buClr>
            </a:pPr>
            <a:r>
              <a:rPr lang="en-US" sz="3200" dirty="0" err="1">
                <a:solidFill>
                  <a:schemeClr val="bg2"/>
                </a:solidFill>
              </a:rPr>
              <a:t>NgModules</a:t>
            </a:r>
            <a:r>
              <a:rPr lang="en-US" sz="3200" dirty="0"/>
              <a:t> </a:t>
            </a:r>
            <a:r>
              <a:rPr lang="en-US" sz="3200" dirty="0">
                <a:solidFill>
                  <a:schemeClr val="bg2"/>
                </a:solidFill>
              </a:rPr>
              <a:t>help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organize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application</a:t>
            </a: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allows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navigation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without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reloading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bg2"/>
                </a:solidFill>
              </a:rPr>
              <a:t>the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chemeClr val="bg2"/>
                </a:solidFill>
              </a:rPr>
              <a:t>page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in Angular is a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bg2"/>
                </a:solidFill>
              </a:rPr>
              <a:t>tool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It supports </a:t>
            </a:r>
            <a:r>
              <a:rPr lang="en-US" sz="3000" dirty="0" smtClean="0">
                <a:solidFill>
                  <a:schemeClr val="bg2"/>
                </a:solidFill>
              </a:rPr>
              <a:t>routing </a:t>
            </a:r>
            <a:r>
              <a:rPr lang="en-US" sz="3000" dirty="0">
                <a:solidFill>
                  <a:schemeClr val="bg2"/>
                </a:solidFill>
              </a:rPr>
              <a:t>with </a:t>
            </a:r>
            <a:r>
              <a:rPr lang="en-US" sz="3000" b="1" dirty="0" err="1" smtClean="0">
                <a:solidFill>
                  <a:schemeClr val="bg1"/>
                </a:solidFill>
              </a:rPr>
              <a:t>params</a:t>
            </a:r>
            <a:r>
              <a:rPr lang="en-US" sz="3000" b="1" dirty="0" smtClean="0">
                <a:solidFill>
                  <a:schemeClr val="bg2"/>
                </a:solidFill>
              </a:rPr>
              <a:t>,</a:t>
            </a:r>
            <a:r>
              <a:rPr lang="en-US" sz="3000" dirty="0" smtClean="0"/>
              <a:t> </a:t>
            </a:r>
            <a:r>
              <a:rPr lang="en-US" sz="3000" b="1" dirty="0">
                <a:solidFill>
                  <a:schemeClr val="bg1"/>
                </a:solidFill>
              </a:rPr>
              <a:t>child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routes, route </a:t>
            </a:r>
            <a:r>
              <a:rPr lang="en-US" sz="3000" b="1" dirty="0" smtClean="0">
                <a:solidFill>
                  <a:schemeClr val="bg1"/>
                </a:solidFill>
              </a:rPr>
              <a:t>guards</a:t>
            </a:r>
            <a:r>
              <a:rPr lang="en-US" sz="3000" b="1" dirty="0" smtClean="0">
                <a:solidFill>
                  <a:schemeClr val="bg2"/>
                </a:solidFill>
              </a:rPr>
              <a:t>, </a:t>
            </a:r>
            <a:r>
              <a:rPr lang="en-US" sz="3000" b="1" dirty="0" smtClean="0">
                <a:solidFill>
                  <a:schemeClr val="bg1"/>
                </a:solidFill>
              </a:rPr>
              <a:t>resolvers </a:t>
            </a:r>
            <a:r>
              <a:rPr lang="en-US" sz="3000" dirty="0" smtClean="0">
                <a:solidFill>
                  <a:schemeClr val="bg2"/>
                </a:solidFill>
              </a:rPr>
              <a:t>and more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47298" y="2438400"/>
            <a:ext cx="70283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import {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} from '@angular/core'</a:t>
            </a:r>
          </a:p>
        </p:txBody>
      </p:sp>
    </p:spTree>
    <p:extLst>
      <p:ext uri="{BB962C8B-B14F-4D97-AF65-F5344CB8AC3E}">
        <p14:creationId xmlns:p14="http://schemas.microsoft.com/office/powerpoint/2010/main" val="22538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230188" y="64770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002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49" y="4876800"/>
            <a:ext cx="10958928" cy="76808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NgModule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4949" y="5715000"/>
            <a:ext cx="10958928" cy="499819"/>
          </a:xfrm>
        </p:spPr>
        <p:txBody>
          <a:bodyPr/>
          <a:lstStyle/>
          <a:p>
            <a:r>
              <a:rPr lang="en-US" dirty="0" smtClean="0"/>
              <a:t>Building blocks of the application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5" y="13716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67A599F-5550-4A7F-A4E5-59630DC99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NgModules</a:t>
            </a:r>
            <a:r>
              <a:rPr lang="en-US" dirty="0"/>
              <a:t> help </a:t>
            </a:r>
            <a:r>
              <a:rPr lang="en-US" b="1" dirty="0">
                <a:solidFill>
                  <a:schemeClr val="bg1"/>
                </a:solidFill>
              </a:rPr>
              <a:t>organize</a:t>
            </a:r>
            <a:r>
              <a:rPr lang="en-US" dirty="0"/>
              <a:t> an application into cohesive </a:t>
            </a:r>
            <a:r>
              <a:rPr lang="en-US" b="1" dirty="0">
                <a:solidFill>
                  <a:schemeClr val="bg1"/>
                </a:solidFill>
              </a:rPr>
              <a:t>blocks of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functionality</a:t>
            </a:r>
          </a:p>
          <a:p>
            <a:pPr>
              <a:spcAft>
                <a:spcPts val="6000"/>
              </a:spcAft>
            </a:pPr>
            <a:r>
              <a:rPr lang="en-US" dirty="0"/>
              <a:t>An </a:t>
            </a:r>
            <a:r>
              <a:rPr lang="en-US" dirty="0" err="1"/>
              <a:t>NgModule</a:t>
            </a:r>
            <a:r>
              <a:rPr lang="en-US" dirty="0"/>
              <a:t> is a class </a:t>
            </a:r>
            <a:r>
              <a:rPr lang="en-US" b="1" dirty="0">
                <a:solidFill>
                  <a:schemeClr val="bg1"/>
                </a:solidFill>
              </a:rPr>
              <a:t>decorated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NgModule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Many Angular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</a:t>
            </a:r>
            <a:r>
              <a:rPr lang="en-US" dirty="0" err="1"/>
              <a:t>NgModules</a:t>
            </a:r>
            <a:endParaRPr lang="en-US" dirty="0"/>
          </a:p>
          <a:p>
            <a:pPr lvl="1"/>
            <a:r>
              <a:rPr lang="en-US" dirty="0" err="1"/>
              <a:t>FormsModule</a:t>
            </a:r>
            <a:r>
              <a:rPr lang="en-US" dirty="0"/>
              <a:t>, </a:t>
            </a:r>
            <a:r>
              <a:rPr lang="en-US" dirty="0" err="1"/>
              <a:t>HttpClientModule</a:t>
            </a:r>
            <a:r>
              <a:rPr lang="en-US" dirty="0"/>
              <a:t>, </a:t>
            </a:r>
            <a:r>
              <a:rPr lang="en-US" dirty="0" err="1"/>
              <a:t>RouterModule</a:t>
            </a:r>
            <a:endParaRPr lang="en-US" dirty="0"/>
          </a:p>
          <a:p>
            <a:r>
              <a:rPr lang="en-US" dirty="0"/>
              <a:t>Many </a:t>
            </a:r>
            <a:r>
              <a:rPr lang="en-US" b="1" dirty="0">
                <a:solidFill>
                  <a:schemeClr val="bg1"/>
                </a:solidFill>
              </a:rPr>
              <a:t>third-party</a:t>
            </a:r>
            <a:r>
              <a:rPr lang="en-US" dirty="0"/>
              <a:t> libraries are available as </a:t>
            </a:r>
            <a:r>
              <a:rPr lang="en-US" dirty="0" err="1"/>
              <a:t>NgModules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Material</a:t>
            </a:r>
            <a:r>
              <a:rPr lang="en-US" dirty="0">
                <a:hlinkClick r:id="rId3"/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Design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hlinkClick r:id="rId4"/>
              </a:rPr>
              <a:t>Ionic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Angular</a:t>
            </a:r>
            <a:r>
              <a:rPr lang="en-US" dirty="0">
                <a:hlinkClick r:id="rId5"/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Fire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Modules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971800"/>
            <a:ext cx="929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150938"/>
            <a:ext cx="11961812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AC7C4FE-E7E5-4F5D-AA68-DEDA90F90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you own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when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application </a:t>
            </a:r>
            <a:r>
              <a:rPr lang="en-US" b="1" dirty="0">
                <a:solidFill>
                  <a:schemeClr val="bg1"/>
                </a:solidFill>
              </a:rPr>
              <a:t>grows</a:t>
            </a:r>
          </a:p>
          <a:p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module should contain </a:t>
            </a:r>
            <a:r>
              <a:rPr lang="en-US" b="1" dirty="0" err="1">
                <a:solidFill>
                  <a:schemeClr val="bg1"/>
                </a:solidFill>
              </a:rPr>
              <a:t>BrowserModule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Aft>
                <a:spcPts val="6000"/>
              </a:spcAft>
            </a:pPr>
            <a:r>
              <a:rPr lang="en-US" dirty="0"/>
              <a:t>All custom made modules should import </a:t>
            </a:r>
            <a:r>
              <a:rPr lang="en-US" b="1" dirty="0" err="1">
                <a:solidFill>
                  <a:schemeClr val="bg1"/>
                </a:solidFill>
              </a:rPr>
              <a:t>CommonModule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Custom made modules have </a:t>
            </a:r>
            <a:r>
              <a:rPr lang="en-US" b="1" dirty="0">
                <a:solidFill>
                  <a:schemeClr val="bg1"/>
                </a:solidFill>
              </a:rPr>
              <a:t>exports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Components added in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This is done because of </a:t>
            </a:r>
            <a:r>
              <a:rPr lang="en-US" b="1" dirty="0">
                <a:solidFill>
                  <a:schemeClr val="bg1"/>
                </a:solidFill>
              </a:rPr>
              <a:t>reusability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Custom Modules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674596"/>
            <a:ext cx="10134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'@angular/common';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150938"/>
            <a:ext cx="11961812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3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Custom </a:t>
            </a:r>
            <a:r>
              <a:rPr lang="en-US" dirty="0"/>
              <a:t>Modules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5612" y="1524000"/>
            <a:ext cx="9503571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imports: [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declarations: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[ </a:t>
            </a:r>
          </a:p>
          <a:p>
            <a:pPr lvl="1"/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CustomerListComponent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CustomerDetailsComponent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exports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CustomerListComponent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providers: [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CustomersService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CustomersModule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 }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788927" y="5004911"/>
            <a:ext cx="3810000" cy="1018339"/>
          </a:xfrm>
          <a:prstGeom prst="wedgeRoundRectCallout">
            <a:avLst>
              <a:gd name="adj1" fmla="val -58470"/>
              <a:gd name="adj2" fmla="val -372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to render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module</a:t>
            </a:r>
          </a:p>
        </p:txBody>
      </p:sp>
    </p:spTree>
    <p:extLst>
      <p:ext uri="{BB962C8B-B14F-4D97-AF65-F5344CB8AC3E}">
        <p14:creationId xmlns:p14="http://schemas.microsoft.com/office/powerpoint/2010/main" val="161373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C6E4B17-8A71-4930-8F4A-E9752CA1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to contain all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components, </a:t>
            </a:r>
            <a:br>
              <a:rPr lang="en-US" dirty="0"/>
            </a:br>
            <a:r>
              <a:rPr lang="en-US" dirty="0"/>
              <a:t>directives and pipes used by a </a:t>
            </a:r>
            <a:r>
              <a:rPr lang="en-US" b="1" dirty="0">
                <a:solidFill>
                  <a:schemeClr val="bg1"/>
                </a:solidFill>
              </a:rPr>
              <a:t>lot</a:t>
            </a:r>
            <a:r>
              <a:rPr lang="en-US" dirty="0"/>
              <a:t> of places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to contain </a:t>
            </a:r>
            <a:r>
              <a:rPr lang="en-US" b="1" dirty="0">
                <a:solidFill>
                  <a:schemeClr val="bg1"/>
                </a:solidFill>
              </a:rPr>
              <a:t>singleton</a:t>
            </a:r>
            <a:r>
              <a:rPr lang="en-US" dirty="0"/>
              <a:t> services and components </a:t>
            </a:r>
            <a:br>
              <a:rPr lang="en-US" dirty="0"/>
            </a:br>
            <a:r>
              <a:rPr lang="en-US" dirty="0"/>
              <a:t>needed only </a:t>
            </a:r>
            <a:r>
              <a:rPr lang="en-US" b="1" dirty="0" smtClean="0">
                <a:solidFill>
                  <a:schemeClr val="bg1"/>
                </a:solidFill>
              </a:rPr>
              <a:t>once</a:t>
            </a:r>
            <a:r>
              <a:rPr lang="en-US" dirty="0" smtClean="0"/>
              <a:t> in the </a:t>
            </a:r>
            <a:r>
              <a:rPr lang="en-US" dirty="0"/>
              <a:t>application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Authentication Module (</a:t>
            </a:r>
            <a:r>
              <a:rPr lang="en-US" b="1" dirty="0">
                <a:solidFill>
                  <a:schemeClr val="bg1"/>
                </a:solidFill>
              </a:rPr>
              <a:t>Register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to contain </a:t>
            </a: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/>
              <a:t> specific components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More info: </a:t>
            </a:r>
            <a:r>
              <a:rPr lang="en-US" b="1" dirty="0" smtClean="0">
                <a:solidFill>
                  <a:schemeClr val="accent1"/>
                </a:solidFill>
                <a:hlinkClick r:id="rId2"/>
              </a:rPr>
              <a:t>https://angular.io/guide/ngmodules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Suggested Common Module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Create a Custom </a:t>
            </a:r>
            <a:r>
              <a:rPr lang="en-US" dirty="0" err="1" smtClean="0"/>
              <a:t>NgModule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1357</Words>
  <Application>Microsoft Office PowerPoint</Application>
  <PresentationFormat>Custom</PresentationFormat>
  <Paragraphs>336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 16x9</vt:lpstr>
      <vt:lpstr>1_SoftUni3_1</vt:lpstr>
      <vt:lpstr>2_SoftUni3_1</vt:lpstr>
      <vt:lpstr>Modules and Routing</vt:lpstr>
      <vt:lpstr>Table of Contents</vt:lpstr>
      <vt:lpstr>Have a Question?</vt:lpstr>
      <vt:lpstr>PowerPoint Presentation</vt:lpstr>
      <vt:lpstr>Angular Modules Overview</vt:lpstr>
      <vt:lpstr>Creating Custom Modules</vt:lpstr>
      <vt:lpstr>Creating Custom Modules (2)</vt:lpstr>
      <vt:lpstr>Suggested Common Module</vt:lpstr>
      <vt:lpstr>PowerPoint Presentation</vt:lpstr>
      <vt:lpstr>PowerPoint Presentation</vt:lpstr>
      <vt:lpstr>What is Routing?</vt:lpstr>
      <vt:lpstr>Single Page Applications</vt:lpstr>
      <vt:lpstr>PowerPoint Presentation</vt:lpstr>
      <vt:lpstr>Define the Template</vt:lpstr>
      <vt:lpstr>Create Routes Module</vt:lpstr>
      <vt:lpstr>Create Routes Module (2)</vt:lpstr>
      <vt:lpstr>Create Routes Module (3)</vt:lpstr>
      <vt:lpstr>The RouterLink Directive</vt:lpstr>
      <vt:lpstr>Navigate Programmatically</vt:lpstr>
      <vt:lpstr>Passing Parameters to Routes</vt:lpstr>
      <vt:lpstr>Fetching Parameters </vt:lpstr>
      <vt:lpstr>Fetching Parameters Reactively</vt:lpstr>
      <vt:lpstr>Query Strings and Fragments</vt:lpstr>
      <vt:lpstr>Setting up Child (Nested) Routes</vt:lpstr>
      <vt:lpstr>Using Wildcards and Redirects</vt:lpstr>
      <vt:lpstr>PowerPoint Presentation</vt:lpstr>
      <vt:lpstr>PowerPoint Presentation</vt:lpstr>
      <vt:lpstr>Guards Overview</vt:lpstr>
      <vt:lpstr>CanActivate Guard</vt:lpstr>
      <vt:lpstr>Guard Example</vt:lpstr>
      <vt:lpstr>Angular Router Resolver</vt:lpstr>
      <vt:lpstr>Implement the Resolver</vt:lpstr>
      <vt:lpstr>Use it Inside a Component</vt:lpstr>
      <vt:lpstr>PowerPoint Presentation</vt:lpstr>
      <vt:lpstr>Summary</vt:lpstr>
      <vt:lpstr>PowerPoint Presentation</vt:lpstr>
      <vt:lpstr>SoftUni Diamond Partners</vt:lpstr>
      <vt:lpstr>SoftUni Organizational Partners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and Routing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2019-03-24T22:46:04Z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