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12" r:id="rId3"/>
  </p:sldMasterIdLst>
  <p:notesMasterIdLst>
    <p:notesMasterId r:id="rId61"/>
  </p:notesMasterIdLst>
  <p:handoutMasterIdLst>
    <p:handoutMasterId r:id="rId62"/>
  </p:handoutMasterIdLst>
  <p:sldIdLst>
    <p:sldId id="538" r:id="rId4"/>
    <p:sldId id="539" r:id="rId5"/>
    <p:sldId id="460" r:id="rId6"/>
    <p:sldId id="546" r:id="rId7"/>
    <p:sldId id="547" r:id="rId8"/>
    <p:sldId id="609" r:id="rId9"/>
    <p:sldId id="585" r:id="rId10"/>
    <p:sldId id="586" r:id="rId11"/>
    <p:sldId id="607" r:id="rId12"/>
    <p:sldId id="608" r:id="rId13"/>
    <p:sldId id="587" r:id="rId14"/>
    <p:sldId id="610" r:id="rId15"/>
    <p:sldId id="611" r:id="rId16"/>
    <p:sldId id="545" r:id="rId17"/>
    <p:sldId id="544" r:id="rId18"/>
    <p:sldId id="550" r:id="rId19"/>
    <p:sldId id="551" r:id="rId20"/>
    <p:sldId id="552" r:id="rId21"/>
    <p:sldId id="556" r:id="rId22"/>
    <p:sldId id="554" r:id="rId23"/>
    <p:sldId id="557" r:id="rId24"/>
    <p:sldId id="604" r:id="rId25"/>
    <p:sldId id="559" r:id="rId26"/>
    <p:sldId id="560" r:id="rId27"/>
    <p:sldId id="612" r:id="rId28"/>
    <p:sldId id="566" r:id="rId29"/>
    <p:sldId id="561" r:id="rId30"/>
    <p:sldId id="598" r:id="rId31"/>
    <p:sldId id="563" r:id="rId32"/>
    <p:sldId id="613" r:id="rId33"/>
    <p:sldId id="614" r:id="rId34"/>
    <p:sldId id="564" r:id="rId35"/>
    <p:sldId id="565" r:id="rId36"/>
    <p:sldId id="567" r:id="rId37"/>
    <p:sldId id="553" r:id="rId38"/>
    <p:sldId id="615" r:id="rId39"/>
    <p:sldId id="616" r:id="rId40"/>
    <p:sldId id="617" r:id="rId41"/>
    <p:sldId id="618" r:id="rId42"/>
    <p:sldId id="568" r:id="rId43"/>
    <p:sldId id="569" r:id="rId44"/>
    <p:sldId id="570" r:id="rId45"/>
    <p:sldId id="571" r:id="rId46"/>
    <p:sldId id="572" r:id="rId47"/>
    <p:sldId id="574" r:id="rId48"/>
    <p:sldId id="573" r:id="rId49"/>
    <p:sldId id="575" r:id="rId50"/>
    <p:sldId id="576" r:id="rId51"/>
    <p:sldId id="577" r:id="rId52"/>
    <p:sldId id="578" r:id="rId53"/>
    <p:sldId id="583" r:id="rId54"/>
    <p:sldId id="592" r:id="rId55"/>
    <p:sldId id="593" r:id="rId56"/>
    <p:sldId id="605" r:id="rId57"/>
    <p:sldId id="619" r:id="rId58"/>
    <p:sldId id="602" r:id="rId59"/>
    <p:sldId id="603" r:id="rId6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38"/>
            <p14:sldId id="539"/>
            <p14:sldId id="460"/>
          </p14:sldIdLst>
        </p14:section>
        <p14:section name="Directives Overview" id="{CA26A9BE-6794-42C4-BF60-824CC7CD58C2}">
          <p14:sldIdLst>
            <p14:sldId id="546"/>
            <p14:sldId id="547"/>
            <p14:sldId id="609"/>
            <p14:sldId id="585"/>
            <p14:sldId id="586"/>
            <p14:sldId id="607"/>
            <p14:sldId id="608"/>
            <p14:sldId id="587"/>
            <p14:sldId id="610"/>
            <p14:sldId id="611"/>
          </p14:sldIdLst>
        </p14:section>
        <p14:section name="Template-Driven Forms" id="{4C6CD7CE-4C5C-4256-BE95-6EC46516E444}">
          <p14:sldIdLst>
            <p14:sldId id="545"/>
            <p14:sldId id="544"/>
            <p14:sldId id="550"/>
            <p14:sldId id="551"/>
            <p14:sldId id="552"/>
            <p14:sldId id="556"/>
            <p14:sldId id="554"/>
            <p14:sldId id="557"/>
            <p14:sldId id="604"/>
            <p14:sldId id="559"/>
            <p14:sldId id="560"/>
            <p14:sldId id="612"/>
            <p14:sldId id="566"/>
            <p14:sldId id="561"/>
            <p14:sldId id="598"/>
            <p14:sldId id="563"/>
            <p14:sldId id="613"/>
            <p14:sldId id="614"/>
            <p14:sldId id="564"/>
            <p14:sldId id="565"/>
            <p14:sldId id="567"/>
            <p14:sldId id="553"/>
            <p14:sldId id="615"/>
            <p14:sldId id="616"/>
            <p14:sldId id="617"/>
            <p14:sldId id="618"/>
          </p14:sldIdLst>
        </p14:section>
        <p14:section name="Reactive Forms" id="{DF5259B6-FD1E-4BE0-9AF6-7C6BCDB43466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83"/>
          </p14:sldIdLst>
        </p14:section>
        <p14:section name="Summary" id="{1888D697-2B49-43A6-BDC2-719250E583B8}">
          <p14:sldIdLst>
            <p14:sldId id="592"/>
            <p14:sldId id="593"/>
            <p14:sldId id="605"/>
            <p14:sldId id="619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0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0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28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611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2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719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911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4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46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383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164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72034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678" r:id="rId16"/>
    <p:sldLayoutId id="2147483679" r:id="rId17"/>
    <p:sldLayoutId id="2147483682" r:id="rId18"/>
    <p:sldLayoutId id="2147483728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5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npmjs.com/package/ng5-validati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://smartit.bg/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84" y="3819570"/>
            <a:ext cx="2706729" cy="1136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3175974"/>
            <a:ext cx="1614351" cy="174365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Directives. Handling Forms.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2819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Inject the renderer and access it's </a:t>
            </a:r>
            <a:r>
              <a:rPr lang="en-US" b="1" dirty="0" smtClean="0">
                <a:solidFill>
                  <a:schemeClr val="bg1"/>
                </a:solidFill>
              </a:rPr>
              <a:t>methods</a:t>
            </a:r>
            <a:r>
              <a:rPr lang="en-US" dirty="0" smtClean="0"/>
              <a:t> to change the DOM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84212" y="1981200"/>
            <a:ext cx="8001000" cy="4267200"/>
          </a:xfrm>
        </p:spPr>
        <p:txBody>
          <a:bodyPr/>
          <a:lstStyle/>
          <a:p>
            <a:r>
              <a:rPr lang="en-GB" dirty="0" smtClean="0"/>
              <a:t>constructor( private renderer: </a:t>
            </a:r>
            <a:r>
              <a:rPr lang="en-GB" dirty="0" smtClean="0">
                <a:solidFill>
                  <a:schemeClr val="bg1"/>
                </a:solidFill>
              </a:rPr>
              <a:t>Renderer2</a:t>
            </a:r>
            <a:r>
              <a:rPr lang="en-GB" dirty="0" smtClean="0"/>
              <a:t>) </a:t>
            </a:r>
            <a:r>
              <a:rPr lang="en-GB" dirty="0"/>
              <a:t>{  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 err="1" smtClean="0"/>
              <a:t>ngOnInit</a:t>
            </a:r>
            <a:r>
              <a:rPr lang="en-GB" dirty="0"/>
              <a:t>() {</a:t>
            </a:r>
          </a:p>
          <a:p>
            <a:r>
              <a:rPr lang="en-GB" dirty="0"/>
              <a:t>  </a:t>
            </a:r>
            <a:r>
              <a:rPr lang="en-GB" dirty="0" err="1" smtClean="0"/>
              <a:t>this.renderer.</a:t>
            </a:r>
            <a:r>
              <a:rPr lang="en-GB" dirty="0" err="1" smtClean="0">
                <a:solidFill>
                  <a:schemeClr val="bg1"/>
                </a:solidFill>
              </a:rPr>
              <a:t>setStyle</a:t>
            </a:r>
            <a:r>
              <a:rPr lang="en-GB" dirty="0" smtClean="0"/>
              <a:t>(</a:t>
            </a:r>
          </a:p>
          <a:p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this.el.nativeElement</a:t>
            </a:r>
            <a:r>
              <a:rPr lang="en-GB" dirty="0"/>
              <a:t>,</a:t>
            </a:r>
          </a:p>
          <a:p>
            <a:r>
              <a:rPr lang="en-GB" dirty="0"/>
              <a:t>    </a:t>
            </a:r>
            <a:r>
              <a:rPr lang="en-GB" dirty="0" smtClean="0"/>
              <a:t>'background-</a:t>
            </a:r>
            <a:r>
              <a:rPr lang="en-GB" dirty="0" err="1" smtClean="0"/>
              <a:t>color</a:t>
            </a:r>
            <a:r>
              <a:rPr lang="en-GB" dirty="0"/>
              <a:t>',</a:t>
            </a:r>
          </a:p>
          <a:p>
            <a:r>
              <a:rPr lang="en-GB" dirty="0"/>
              <a:t>    </a:t>
            </a:r>
            <a:r>
              <a:rPr lang="en-GB" dirty="0" smtClean="0"/>
              <a:t>'red</a:t>
            </a:r>
            <a:r>
              <a:rPr lang="en-GB" dirty="0"/>
              <a:t>'</a:t>
            </a:r>
          </a:p>
          <a:p>
            <a:r>
              <a:rPr lang="en-GB" dirty="0"/>
              <a:t>  </a:t>
            </a:r>
            <a:r>
              <a:rPr lang="en-GB" dirty="0" smtClean="0"/>
              <a:t>);</a:t>
            </a:r>
            <a:endParaRPr lang="en-GB" dirty="0"/>
          </a:p>
          <a:p>
            <a:r>
              <a:rPr lang="en-GB" dirty="0" smtClean="0"/>
              <a:t>}</a:t>
            </a:r>
            <a:endParaRPr lang="bg-B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Renderer2 Usage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events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944" y="1905000"/>
            <a:ext cx="91686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9794" y="3429000"/>
            <a:ext cx="915576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(e)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(e)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Bind to DOM properties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HostBinding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1686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2706279"/>
            <a:ext cx="916861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5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Building an Attribute Directive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371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to: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</a:t>
            </a:r>
            <a:r>
              <a:rPr lang="en-US" dirty="0" smtClean="0"/>
              <a:t>more</a:t>
            </a:r>
            <a:endParaRPr lang="en-US" dirty="0"/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creating </a:t>
            </a:r>
            <a:r>
              <a:rPr lang="en-US" dirty="0"/>
              <a:t>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 smtClean="0">
                <a:solidFill>
                  <a:schemeClr val="bg1"/>
                </a:solidFill>
              </a:rPr>
              <a:t>template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syntax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</a:t>
            </a:r>
            <a:r>
              <a:rPr lang="en-US" dirty="0" smtClean="0"/>
              <a:t>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9812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13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 smtClean="0"/>
              <a:t>Install via </a:t>
            </a:r>
            <a:r>
              <a:rPr lang="en-US" b="1" dirty="0" err="1" smtClean="0">
                <a:solidFill>
                  <a:schemeClr val="bg1"/>
                </a:solidFill>
              </a:rPr>
              <a:t>npm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and import it inside </a:t>
            </a:r>
            <a:r>
              <a:rPr lang="en-US" b="1" dirty="0" err="1" smtClean="0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73383"/>
            <a:ext cx="10744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4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917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 smtClean="0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09063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</p:spTree>
    <p:extLst>
      <p:ext uri="{BB962C8B-B14F-4D97-AF65-F5344CB8AC3E}">
        <p14:creationId xmlns:p14="http://schemas.microsoft.com/office/powerpoint/2010/main" val="33356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Attribute Directives</a:t>
            </a:r>
          </a:p>
          <a:p>
            <a:pPr lvl="1"/>
            <a:r>
              <a:rPr lang="en-US" dirty="0" smtClean="0"/>
              <a:t>Structural Directives</a:t>
            </a:r>
          </a:p>
          <a:p>
            <a:pPr lvl="1"/>
            <a:r>
              <a:rPr lang="en-US" dirty="0" smtClean="0"/>
              <a:t>Building an Attribute Directive</a:t>
            </a:r>
          </a:p>
          <a:p>
            <a:r>
              <a:rPr lang="en-US" dirty="0" smtClean="0"/>
              <a:t>Handling </a:t>
            </a:r>
            <a:r>
              <a:rPr lang="en-US" dirty="0"/>
              <a:t>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484" y="3258992"/>
            <a:ext cx="99347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 =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'Windows 10',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'Linux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'Mac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  <a:r>
              <a:rPr lang="en-US" b="1" dirty="0" smtClean="0">
                <a:latin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103812" y="4572000"/>
            <a:ext cx="3044550" cy="677820"/>
          </a:xfrm>
          <a:prstGeom prst="wedgeRoundRectCallout">
            <a:avLst>
              <a:gd name="adj1" fmla="val -63835"/>
              <a:gd name="adj2" fmla="val -621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31940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HTML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7712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252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1012" y="1524000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</a:t>
            </a:r>
            <a:r>
              <a:rPr lang="en-US" dirty="0" smtClean="0"/>
              <a:t>using the </a:t>
            </a:r>
            <a:r>
              <a:rPr lang="en-US" b="1" dirty="0" err="1" smtClean="0">
                <a:solidFill>
                  <a:schemeClr val="bg1"/>
                </a:solidFill>
              </a:rPr>
              <a:t>ngModel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r>
              <a:rPr lang="en-US" dirty="0" smtClean="0"/>
              <a:t>The following directive will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work without a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attribute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NgModel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49" y="2489667"/>
            <a:ext cx="8305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41" y="5546721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</p:spTree>
    <p:extLst>
      <p:ext uri="{BB962C8B-B14F-4D97-AF65-F5344CB8AC3E}">
        <p14:creationId xmlns:p14="http://schemas.microsoft.com/office/powerpoint/2010/main" val="23283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747475"/>
          </a:xfrm>
        </p:spPr>
        <p:txBody>
          <a:bodyPr>
            <a:normAutofit fontScale="92500"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</a:t>
            </a:r>
            <a:r>
              <a:rPr lang="en-US" dirty="0" smtClean="0"/>
              <a:t>form</a:t>
            </a:r>
            <a:endParaRPr lang="en-US" dirty="0"/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and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</a:t>
            </a:r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18288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f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601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@</a:t>
            </a:r>
            <a:r>
              <a:rPr lang="en-US" b="1" dirty="0" err="1" smtClean="0">
                <a:solidFill>
                  <a:schemeClr val="bg1"/>
                </a:solidFill>
              </a:rPr>
              <a:t>ViewChild</a:t>
            </a:r>
            <a:r>
              <a:rPr lang="en-US" dirty="0" smtClean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Local Reference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2026942"/>
            <a:ext cx="8657971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implements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@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latin typeface="Consolas" panose="020B0609020204030204" pitchFamily="49" charset="0"/>
              </a:rPr>
              <a:t>ngAfterViewInit</a:t>
            </a:r>
            <a:r>
              <a:rPr lang="en-US" sz="2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</a:t>
            </a:r>
            <a:r>
              <a:rPr lang="en-US" sz="2800" b="1" dirty="0" err="1" smtClean="0">
                <a:latin typeface="Consolas" panose="020B0609020204030204" pitchFamily="49" charset="0"/>
              </a:rPr>
              <a:t>console.dir</a:t>
            </a:r>
            <a:r>
              <a:rPr lang="en-US" sz="2800" b="1" dirty="0" smtClean="0"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latin typeface="Consolas" panose="020B0609020204030204" pitchFamily="49" charset="0"/>
              </a:rPr>
              <a:t>this.form</a:t>
            </a:r>
            <a:r>
              <a:rPr lang="en-US" sz="2800" b="1" dirty="0" smtClean="0">
                <a:latin typeface="Consolas" panose="020B0609020204030204" pitchFamily="49" charset="0"/>
              </a:rPr>
              <a:t>);</a:t>
            </a:r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 smtClean="0">
                <a:solidFill>
                  <a:schemeClr val="bg1"/>
                </a:solidFill>
              </a:rPr>
              <a:t>control values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 smtClean="0"/>
              <a:t>directly </a:t>
            </a:r>
            <a:r>
              <a:rPr lang="en-US" dirty="0"/>
              <a:t>to an </a:t>
            </a:r>
            <a:r>
              <a:rPr lang="en-US" b="1" dirty="0" smtClean="0">
                <a:solidFill>
                  <a:schemeClr val="bg1"/>
                </a:solidFill>
              </a:rPr>
              <a:t>API</a:t>
            </a:r>
            <a:r>
              <a:rPr lang="en-US" dirty="0" smtClean="0"/>
              <a:t> </a:t>
            </a:r>
            <a:r>
              <a:rPr lang="en-US" dirty="0"/>
              <a:t>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#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f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4419600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Send model to API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9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NgForm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Tracks if the user </a:t>
            </a:r>
            <a:r>
              <a:rPr lang="en-US" b="1" dirty="0" smtClean="0">
                <a:solidFill>
                  <a:schemeClr val="bg1"/>
                </a:solidFill>
              </a:rPr>
              <a:t>touched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Tracks if </a:t>
            </a:r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 smtClean="0"/>
              <a:t>Tracks if </a:t>
            </a:r>
            <a:r>
              <a:rPr lang="en-US" dirty="0"/>
              <a:t>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 smtClean="0"/>
              <a:t>The directive doesn't </a:t>
            </a:r>
            <a:r>
              <a:rPr lang="en-US" dirty="0"/>
              <a:t>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Form State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=""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511109"/>
              </p:ext>
            </p:extLst>
          </p:nvPr>
        </p:nvGraphicFramePr>
        <p:xfrm>
          <a:off x="1343864" y="2133600"/>
          <a:ext cx="9501097" cy="30798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677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if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 if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smtClean="0">
                          <a:effectLst/>
                        </a:rPr>
                        <a:t>was </a:t>
                      </a:r>
                      <a:r>
                        <a:rPr lang="en-US" baseline="0" dirty="0">
                          <a:effectLst/>
                        </a:rPr>
                        <a:t>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</a:t>
                      </a:r>
                      <a:r>
                        <a:rPr lang="en-US" dirty="0" smtClean="0">
                          <a:effectLst/>
                        </a:rPr>
                        <a:t>value was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changed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The control</a:t>
                      </a:r>
                      <a:r>
                        <a:rPr lang="en-US" baseline="0" dirty="0" smtClean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ng-valid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ng-invalid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33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2812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 smtClean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 smtClean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}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/>
              </a:r>
              <a:br>
                <a:rPr lang="en-US" sz="2400" dirty="0" smtClean="0">
                  <a:solidFill>
                    <a:schemeClr val="tx2"/>
                  </a:solidFill>
                  <a:effectLst/>
                </a:rPr>
              </a:br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 smtClean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 smtClean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  <a:effectLst/>
                </a:rPr>
                <a:t>}</a:t>
              </a:r>
              <a:endParaRPr lang="en-US" sz="2400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 smtClean="0"/>
                <a:t>styles.css</a:t>
              </a:r>
              <a:endParaRPr lang="en-US" sz="28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29917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b="1" dirty="0" smtClean="0">
                <a:solidFill>
                  <a:schemeClr val="bg1"/>
                </a:solidFill>
              </a:rPr>
              <a:t>HTML 5 attributes </a:t>
            </a:r>
            <a:r>
              <a:rPr lang="en-US" dirty="0" smtClean="0"/>
              <a:t>to input fields for validation</a:t>
            </a:r>
          </a:p>
          <a:p>
            <a:r>
              <a:rPr lang="en-US" dirty="0" smtClean="0"/>
              <a:t>Angular tracks most attributes and </a:t>
            </a:r>
            <a:r>
              <a:rPr lang="en-US" b="1" dirty="0" smtClean="0">
                <a:solidFill>
                  <a:schemeClr val="bg1"/>
                </a:solidFill>
              </a:rPr>
              <a:t>changes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state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Validation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200400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name="processor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69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angular.io/api/forms/Validators</a:t>
            </a:r>
            <a:endParaRPr lang="en-GB" dirty="0" smtClean="0"/>
          </a:p>
          <a:p>
            <a:r>
              <a:rPr lang="en-US" dirty="0" smtClean="0"/>
              <a:t>For the template-driven form you will need directives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angular.io/api?type=directive</a:t>
            </a:r>
            <a:endParaRPr lang="en-GB" dirty="0" smtClean="0"/>
          </a:p>
          <a:p>
            <a:r>
              <a:rPr lang="en-GB" dirty="0" smtClean="0"/>
              <a:t>There are multiple </a:t>
            </a:r>
            <a:r>
              <a:rPr lang="en-GB" dirty="0" err="1" smtClean="0"/>
              <a:t>npm</a:t>
            </a:r>
            <a:r>
              <a:rPr lang="en-GB" dirty="0" smtClean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Validators/Third-party Validators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Error Messages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489321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required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name="processor"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357075"/>
          </a:xfrm>
        </p:spPr>
        <p:txBody>
          <a:bodyPr/>
          <a:lstStyle/>
          <a:p>
            <a:r>
              <a:rPr lang="en-US" dirty="0"/>
              <a:t>Create a div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</a:t>
            </a:r>
            <a:r>
              <a:rPr lang="en-US" dirty="0" smtClean="0"/>
              <a:t>control </a:t>
            </a:r>
            <a:r>
              <a:rPr lang="en-US" dirty="0"/>
              <a:t>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</a:t>
            </a:r>
            <a:r>
              <a:rPr lang="en-US" dirty="0" smtClean="0"/>
              <a:t>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</a:t>
            </a:r>
            <a:r>
              <a:rPr lang="en-US" dirty="0" smtClean="0"/>
              <a:t>Messages (</a:t>
            </a:r>
            <a:r>
              <a:rPr lang="en-US" dirty="0"/>
              <a:t>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505200"/>
            <a:ext cx="100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*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  alert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alert-danger"&gt;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212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00400"/>
            <a:ext cx="10515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"&gt;Submit&lt;/button&gt;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65" y="4735200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446212" y="4343400"/>
            <a:ext cx="4527514" cy="677820"/>
          </a:xfrm>
          <a:prstGeom prst="wedgeRoundRectCallout">
            <a:avLst>
              <a:gd name="adj1" fmla="val -13799"/>
              <a:gd name="adj2" fmla="val -775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NgForm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32369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147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users 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 form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you'll </a:t>
            </a:r>
            <a:r>
              <a:rPr lang="en-US" b="1" dirty="0">
                <a:solidFill>
                  <a:schemeClr val="bg1"/>
                </a:solidFill>
              </a:rPr>
              <a:t>capture</a:t>
            </a:r>
            <a:r>
              <a:rPr lang="en-US" dirty="0"/>
              <a:t> their changes and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an instance of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 Model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8610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Laptop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string = '',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string = '',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operatingSystem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string = '',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number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) {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4724400"/>
            <a:ext cx="3352800" cy="677820"/>
          </a:xfrm>
          <a:prstGeom prst="wedgeRoundRectCallout">
            <a:avLst>
              <a:gd name="adj1" fmla="val -58794"/>
              <a:gd name="adj2" fmla="val -46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Property</a:t>
            </a:r>
          </a:p>
        </p:txBody>
      </p:sp>
    </p:spTree>
    <p:extLst>
      <p:ext uri="{BB962C8B-B14F-4D97-AF65-F5344CB8AC3E}">
        <p14:creationId xmlns:p14="http://schemas.microsoft.com/office/powerpoint/2010/main" val="3543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Instantly react to any changes using </a:t>
            </a:r>
            <a:r>
              <a:rPr lang="en-US" b="1" dirty="0" smtClean="0">
                <a:solidFill>
                  <a:schemeClr val="bg1"/>
                </a:solidFill>
              </a:rPr>
              <a:t>two-way</a:t>
            </a:r>
            <a:r>
              <a:rPr lang="en-US" dirty="0" smtClean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Data 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41" y="1981200"/>
            <a:ext cx="903897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required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41" y="5012196"/>
            <a:ext cx="903897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Group similar input fields using </a:t>
            </a:r>
            <a:r>
              <a:rPr lang="en-US" b="1" dirty="0" err="1" smtClean="0">
                <a:solidFill>
                  <a:schemeClr val="bg1"/>
                </a:solidFill>
              </a:rPr>
              <a:t>ngModelGroup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Useful for input fields that have the </a:t>
            </a:r>
            <a:r>
              <a:rPr lang="en-US" b="1" dirty="0" smtClean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 smtClean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NgModelGroup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276600"/>
            <a:ext cx="10439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874316"/>
            <a:ext cx="10439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Both passwords must be valid!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bg1"/>
                </a:solidFill>
              </a:rPr>
              <a:t>setValue</a:t>
            </a:r>
            <a:r>
              <a:rPr lang="en-US" b="1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chemeClr val="bg1"/>
                </a:solidFill>
              </a:rPr>
              <a:t>patchValue</a:t>
            </a:r>
            <a:r>
              <a:rPr lang="en-US" b="1" dirty="0" smtClean="0">
                <a:solidFill>
                  <a:schemeClr val="bg1"/>
                </a:solidFill>
              </a:rPr>
              <a:t>() </a:t>
            </a:r>
            <a:r>
              <a:rPr lang="en-US" dirty="0" smtClean="0"/>
              <a:t>to change the form from </a:t>
            </a:r>
            <a:r>
              <a:rPr lang="en-US" b="1" dirty="0" smtClean="0">
                <a:solidFill>
                  <a:schemeClr val="bg1"/>
                </a:solidFill>
              </a:rPr>
              <a:t>inside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and Patching Form Value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90800"/>
            <a:ext cx="10439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ram: '16 GB'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processor: 'Intel Core i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7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a form is submitted resetting is necessary to </a:t>
            </a:r>
            <a:r>
              <a:rPr lang="en-US" b="1" dirty="0" smtClean="0">
                <a:solidFill>
                  <a:schemeClr val="bg1"/>
                </a:solidFill>
              </a:rPr>
              <a:t>clear</a:t>
            </a:r>
            <a:r>
              <a:rPr lang="en-US" dirty="0" smtClean="0"/>
              <a:t> all</a:t>
            </a:r>
            <a:br>
              <a:rPr lang="en-US" dirty="0" smtClean="0"/>
            </a:br>
            <a:r>
              <a:rPr lang="en-US" dirty="0" smtClean="0"/>
              <a:t>input fields and </a:t>
            </a:r>
            <a:r>
              <a:rPr lang="en-US" b="1" dirty="0" smtClean="0">
                <a:solidFill>
                  <a:schemeClr val="bg1"/>
                </a:solidFill>
              </a:rPr>
              <a:t>reset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Resetting the Form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514600"/>
            <a:ext cx="10439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</a:rPr>
              <a:t>this.form.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800" b="1" dirty="0" smtClean="0">
                <a:latin typeface="Consolas" panose="020B0609020204030204" pitchFamily="49" charset="0"/>
              </a:rPr>
              <a:t>();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Manipulating the </a:t>
            </a:r>
            <a:r>
              <a:rPr lang="en-US" dirty="0" smtClean="0"/>
              <a:t>DOM in Angular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65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3668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scenarios that can't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resolved</a:t>
            </a:r>
            <a:r>
              <a:rPr lang="en-US" dirty="0" smtClean="0"/>
              <a:t> </a:t>
            </a:r>
            <a:r>
              <a:rPr lang="en-US" dirty="0"/>
              <a:t>using template-driven forms:</a:t>
            </a:r>
          </a:p>
          <a:p>
            <a:pPr lvl="1"/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input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Watch what the user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Observables)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validation until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  <a:r>
              <a:rPr lang="en-US" dirty="0"/>
              <a:t> stops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Different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for different </a:t>
            </a:r>
            <a:r>
              <a:rPr lang="en-US" b="1" dirty="0">
                <a:solidFill>
                  <a:schemeClr val="bg1"/>
                </a:solidFill>
              </a:rPr>
              <a:t>situations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data structures (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085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478563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4513" y="3721101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4512" y="4581315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500456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439708"/>
            <a:ext cx="112498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36612" y="4953000"/>
            <a:ext cx="3581400" cy="1154546"/>
          </a:xfrm>
          <a:prstGeom prst="wedgeRoundRectCallout">
            <a:avLst>
              <a:gd name="adj1" fmla="val 18637"/>
              <a:gd name="adj2" fmla="val -602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3275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model:</a:t>
            </a:r>
          </a:p>
          <a:p>
            <a:pPr>
              <a:spcAft>
                <a:spcPts val="6000"/>
              </a:spcAft>
            </a:pPr>
            <a:r>
              <a:rPr lang="en-US" dirty="0"/>
              <a:t>Or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idea is to </a:t>
            </a:r>
            <a:r>
              <a:rPr lang="en-US" b="1" dirty="0" smtClean="0">
                <a:solidFill>
                  <a:schemeClr val="bg1"/>
                </a:solidFill>
              </a:rPr>
              <a:t>shorten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19882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1" y="3273438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</p:spTree>
    <p:extLst>
      <p:ext uri="{BB962C8B-B14F-4D97-AF65-F5344CB8AC3E}">
        <p14:creationId xmlns:p14="http://schemas.microsoft.com/office/powerpoint/2010/main" val="33903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4687457"/>
            <a:ext cx="916211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963" y="2590800"/>
            <a:ext cx="10982911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'Intel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core i7', [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(10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318475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362200"/>
            <a:ext cx="1137759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429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three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in </a:t>
            </a:r>
            <a:r>
              <a:rPr lang="en-US" dirty="0" smtClean="0"/>
              <a:t>Angular</a:t>
            </a:r>
          </a:p>
          <a:p>
            <a:pPr lvl="1"/>
            <a:r>
              <a:rPr lang="en-US" dirty="0"/>
              <a:t>Attribute directives – change the </a:t>
            </a:r>
            <a:r>
              <a:rPr lang="en-US" b="1" dirty="0">
                <a:solidFill>
                  <a:schemeClr val="bg1"/>
                </a:solidFill>
              </a:rPr>
              <a:t>appearance</a:t>
            </a:r>
            <a:r>
              <a:rPr lang="en-US" dirty="0"/>
              <a:t>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behavior </a:t>
            </a:r>
            <a:r>
              <a:rPr lang="en-US" dirty="0"/>
              <a:t>of an element, component or another</a:t>
            </a:r>
            <a:br>
              <a:rPr lang="en-US" dirty="0"/>
            </a:br>
            <a:r>
              <a:rPr lang="en-US" dirty="0"/>
              <a:t>directive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directives – change the DOM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adding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removing</a:t>
            </a:r>
            <a:r>
              <a:rPr lang="en-US" dirty="0" smtClean="0"/>
              <a:t> </a:t>
            </a:r>
            <a:r>
              <a:rPr lang="en-US" dirty="0"/>
              <a:t>DOM elements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 and 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Components – directives with a template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Резултат с изображение за scop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1" y="5331975"/>
            <a:ext cx="1065219" cy="10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338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Import </a:t>
            </a:r>
            <a:r>
              <a:rPr lang="en-US" b="1" dirty="0" err="1" smtClean="0">
                <a:solidFill>
                  <a:schemeClr val="bg1"/>
                </a:solidFill>
              </a:rPr>
              <a:t>throttleTIme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from the following library: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Attach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function </a:t>
            </a:r>
            <a:r>
              <a:rPr lang="en-US" dirty="0"/>
              <a:t>to a form control's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538" y="1905000"/>
            <a:ext cx="87001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mport {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784" y="3962400"/>
            <a:ext cx="870014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subscribe(value =&gt; {</a:t>
            </a:r>
          </a:p>
          <a:p>
            <a:r>
              <a:rPr lang="bg-BG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958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174" y="1424344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41489" y="198913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</a:t>
            </a:r>
            <a:r>
              <a:rPr lang="en-US" sz="2800" dirty="0" smtClean="0">
                <a:solidFill>
                  <a:schemeClr val="bg2"/>
                </a:solidFill>
              </a:rPr>
              <a:t>Attribute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bg2"/>
                </a:solidFill>
              </a:rPr>
              <a:t>There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 smtClean="0">
                <a:solidFill>
                  <a:schemeClr val="bg2"/>
                </a:solidFill>
              </a:rPr>
              <a:t>Directives are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integrated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into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Form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677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863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53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Comparison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356" y="1195931"/>
            <a:ext cx="5675460" cy="482410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Attribute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Directives</a:t>
            </a:r>
          </a:p>
          <a:p>
            <a:r>
              <a:rPr lang="en-US" dirty="0" smtClean="0"/>
              <a:t>Look like HTML attributes</a:t>
            </a:r>
          </a:p>
          <a:p>
            <a:r>
              <a:rPr lang="en-US" dirty="0" smtClean="0"/>
              <a:t>Only affect/change the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element </a:t>
            </a:r>
            <a:r>
              <a:rPr lang="en-US" dirty="0" smtClean="0"/>
              <a:t>they are </a:t>
            </a:r>
            <a:r>
              <a:rPr lang="en-US" b="1" dirty="0" smtClean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 smtClean="0"/>
              <a:t>Example – </a:t>
            </a:r>
            <a:r>
              <a:rPr lang="en-US" b="1" dirty="0" err="1" smtClean="0">
                <a:solidFill>
                  <a:schemeClr val="bg1"/>
                </a:solidFill>
              </a:rPr>
              <a:t>ngStyle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86353" y="1195931"/>
            <a:ext cx="5902472" cy="482410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Structural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Directives</a:t>
            </a:r>
          </a:p>
          <a:p>
            <a:r>
              <a:rPr lang="en-US" dirty="0" smtClean="0"/>
              <a:t>Have a </a:t>
            </a:r>
            <a:r>
              <a:rPr lang="en-US" dirty="0"/>
              <a:t>leading </a:t>
            </a:r>
            <a:r>
              <a:rPr lang="en-US" b="1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dirty="0" smtClean="0"/>
              <a:t>Affect a </a:t>
            </a:r>
            <a:r>
              <a:rPr lang="en-US" b="1" dirty="0" smtClean="0">
                <a:solidFill>
                  <a:schemeClr val="bg1"/>
                </a:solidFill>
              </a:rPr>
              <a:t>whole area </a:t>
            </a:r>
            <a:r>
              <a:rPr lang="en-US" dirty="0" smtClean="0"/>
              <a:t>in the </a:t>
            </a:r>
            <a:br>
              <a:rPr lang="en-US" dirty="0" smtClean="0"/>
            </a:br>
            <a:r>
              <a:rPr lang="en-US" dirty="0" smtClean="0"/>
              <a:t>DOM</a:t>
            </a:r>
          </a:p>
          <a:p>
            <a:r>
              <a:rPr lang="en-US" dirty="0" smtClean="0"/>
              <a:t>Examples - </a:t>
            </a: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b="1" dirty="0" err="1" smtClean="0">
                <a:solidFill>
                  <a:schemeClr val="bg1"/>
                </a:solidFill>
              </a:rPr>
              <a:t>ngIf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b="1" dirty="0" err="1" smtClean="0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421686"/>
            <a:ext cx="853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3887676"/>
            <a:ext cx="8534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28778" y="4012899"/>
            <a:ext cx="3659414" cy="1086443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 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US" sz="2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6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1623275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437817"/>
            <a:ext cx="10972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implements </a:t>
            </a:r>
            <a:r>
              <a:rPr lang="en-US" sz="2800" b="1" dirty="0" err="1" smtClean="0">
                <a:latin typeface="Consolas" panose="020B0609020204030204" pitchFamily="49" charset="0"/>
              </a:rPr>
              <a:t>OnInit</a:t>
            </a:r>
            <a:r>
              <a:rPr 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constructor(private el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latin typeface="Consolas" panose="020B0609020204030204" pitchFamily="49" charset="0"/>
              </a:rPr>
              <a:t>'yellow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It's not a good practice to </a:t>
            </a:r>
            <a:r>
              <a:rPr lang="en-US" b="1" dirty="0" smtClean="0">
                <a:solidFill>
                  <a:schemeClr val="bg1"/>
                </a:solidFill>
              </a:rPr>
              <a:t>directly access </a:t>
            </a:r>
            <a:r>
              <a:rPr lang="en-US" dirty="0" smtClean="0"/>
              <a:t>DOM </a:t>
            </a:r>
            <a:br>
              <a:rPr lang="en-US" dirty="0" smtClean="0"/>
            </a:br>
            <a:r>
              <a:rPr lang="en-US" dirty="0" smtClean="0"/>
              <a:t>elements via </a:t>
            </a:r>
            <a:r>
              <a:rPr lang="en-US" b="1" dirty="0" err="1" smtClean="0">
                <a:solidFill>
                  <a:schemeClr val="bg1"/>
                </a:solidFill>
              </a:rPr>
              <a:t>ElementRef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Angular is </a:t>
            </a:r>
            <a:r>
              <a:rPr lang="en-US" b="1" dirty="0" smtClean="0">
                <a:solidFill>
                  <a:schemeClr val="bg1"/>
                </a:solidFill>
              </a:rPr>
              <a:t>not limited </a:t>
            </a:r>
            <a:r>
              <a:rPr lang="en-US" dirty="0" smtClean="0"/>
              <a:t>to run only on the browser</a:t>
            </a:r>
            <a:br>
              <a:rPr lang="en-US" dirty="0" smtClean="0"/>
            </a:br>
            <a:r>
              <a:rPr lang="en-US" dirty="0" smtClean="0"/>
              <a:t>(could run with service workers)</a:t>
            </a:r>
          </a:p>
          <a:p>
            <a:r>
              <a:rPr lang="en-US" dirty="0" smtClean="0"/>
              <a:t>Services Worker – environment where the DOM is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Renderer2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Use Renderer2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638032"/>
            <a:ext cx="853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2273</Words>
  <Application>Microsoft Office PowerPoint</Application>
  <PresentationFormat>Custom</PresentationFormat>
  <Paragraphs>513</Paragraphs>
  <Slides>57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Directives and Forms</vt:lpstr>
      <vt:lpstr>Table of Contents</vt:lpstr>
      <vt:lpstr>Have a Question?</vt:lpstr>
      <vt:lpstr>PowerPoint Presentation</vt:lpstr>
      <vt:lpstr>Directives Overview</vt:lpstr>
      <vt:lpstr>Directives Comparison</vt:lpstr>
      <vt:lpstr>Build a Simple Attribute Directive</vt:lpstr>
      <vt:lpstr>Attach Styles to Referenced Elements</vt:lpstr>
      <vt:lpstr>Warning – Use Renderer2</vt:lpstr>
      <vt:lpstr>Renderer2 Usage</vt:lpstr>
      <vt:lpstr>Respond to Events</vt:lpstr>
      <vt:lpstr>Using HostBinding</vt:lpstr>
      <vt:lpstr>PowerPoint Presentation</vt:lpstr>
      <vt:lpstr>PowerPoint Presentation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 (2)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Create a Model</vt:lpstr>
      <vt:lpstr>Two-way Data Binding</vt:lpstr>
      <vt:lpstr>The NgModelGroup Directive</vt:lpstr>
      <vt:lpstr>Setting and Patching Form Value</vt:lpstr>
      <vt:lpstr>Resetting the Form</vt:lpstr>
      <vt:lpstr>PowerPoint Presentation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2019-03-25T13:43:46Z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