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</p:sldMasterIdLst>
  <p:notesMasterIdLst>
    <p:notesMasterId r:id="rId46"/>
  </p:notesMasterIdLst>
  <p:handoutMasterIdLst>
    <p:handoutMasterId r:id="rId47"/>
  </p:handoutMasterIdLst>
  <p:sldIdLst>
    <p:sldId id="508" r:id="rId3"/>
    <p:sldId id="509" r:id="rId4"/>
    <p:sldId id="460" r:id="rId5"/>
    <p:sldId id="514" r:id="rId6"/>
    <p:sldId id="546" r:id="rId7"/>
    <p:sldId id="482" r:id="rId8"/>
    <p:sldId id="515" r:id="rId9"/>
    <p:sldId id="547" r:id="rId10"/>
    <p:sldId id="516" r:id="rId11"/>
    <p:sldId id="548" r:id="rId12"/>
    <p:sldId id="518" r:id="rId13"/>
    <p:sldId id="528" r:id="rId14"/>
    <p:sldId id="529" r:id="rId15"/>
    <p:sldId id="530" r:id="rId16"/>
    <p:sldId id="531" r:id="rId17"/>
    <p:sldId id="532" r:id="rId18"/>
    <p:sldId id="519" r:id="rId19"/>
    <p:sldId id="487" r:id="rId20"/>
    <p:sldId id="520" r:id="rId21"/>
    <p:sldId id="521" r:id="rId22"/>
    <p:sldId id="522" r:id="rId23"/>
    <p:sldId id="495" r:id="rId24"/>
    <p:sldId id="496" r:id="rId25"/>
    <p:sldId id="497" r:id="rId26"/>
    <p:sldId id="498" r:id="rId27"/>
    <p:sldId id="499" r:id="rId28"/>
    <p:sldId id="492" r:id="rId29"/>
    <p:sldId id="494" r:id="rId30"/>
    <p:sldId id="523" r:id="rId31"/>
    <p:sldId id="524" r:id="rId32"/>
    <p:sldId id="525" r:id="rId33"/>
    <p:sldId id="502" r:id="rId34"/>
    <p:sldId id="526" r:id="rId35"/>
    <p:sldId id="527" r:id="rId36"/>
    <p:sldId id="505" r:id="rId37"/>
    <p:sldId id="506" r:id="rId38"/>
    <p:sldId id="550" r:id="rId39"/>
    <p:sldId id="549" r:id="rId40"/>
    <p:sldId id="541" r:id="rId41"/>
    <p:sldId id="551" r:id="rId42"/>
    <p:sldId id="552" r:id="rId43"/>
    <p:sldId id="544" r:id="rId44"/>
    <p:sldId id="545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546"/>
            <p14:sldId id="482"/>
          </p14:sldIdLst>
        </p14:section>
        <p14:section name="Creating Components" id="{E9CD94B7-038E-4B74-820D-E7D245393716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1888D697-2B49-43A6-BDC2-719250E583B8}">
          <p14:sldIdLst>
            <p14:sldId id="549"/>
            <p14:sldId id="541"/>
            <p14:sldId id="551"/>
            <p14:sldId id="552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4CAF50"/>
    <a:srgbClr val="CC0000"/>
    <a:srgbClr val="91278F"/>
    <a:srgbClr val="8D0E1B"/>
    <a:srgbClr val="7AD2FF"/>
    <a:srgbClr val="000066"/>
    <a:srgbClr val="234465"/>
    <a:srgbClr val="663606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400" autoAdjust="0"/>
  </p:normalViewPr>
  <p:slideViewPr>
    <p:cSldViewPr>
      <p:cViewPr varScale="1">
        <p:scale>
          <a:sx n="66" d="100"/>
          <a:sy n="66" d="100"/>
        </p:scale>
        <p:origin x="54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845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0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7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8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6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5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9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4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899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024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5095" y="-27503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8239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6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7" y="3458465"/>
            <a:ext cx="1974056" cy="1692048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0412" y="6248400"/>
            <a:ext cx="2950749" cy="36310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6686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SoftUni</a:t>
            </a:r>
            <a:r>
              <a:rPr lang="en-US" sz="2800" b="1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6686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2" y="3042511"/>
            <a:ext cx="1752600" cy="18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</a:t>
            </a:r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it in the </a:t>
            </a:r>
            <a:r>
              <a:rPr lang="en-US" b="1" dirty="0" smtClean="0">
                <a:solidFill>
                  <a:schemeClr val="bg1"/>
                </a:solidFill>
              </a:rPr>
              <a:t>declarations</a:t>
            </a:r>
            <a:r>
              <a:rPr lang="en-US" dirty="0" smtClean="0"/>
              <a:t> </a:t>
            </a:r>
            <a:r>
              <a:rPr lang="en-US" dirty="0"/>
              <a:t>array at the </a:t>
            </a:r>
            <a:r>
              <a:rPr lang="en-US" b="1" dirty="0">
                <a:solidFill>
                  <a:schemeClr val="bg1"/>
                </a:solidFill>
              </a:rPr>
              <a:t>app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NgModules</a:t>
            </a:r>
            <a:r>
              <a:rPr lang="en-US" dirty="0" smtClean="0"/>
              <a:t> help </a:t>
            </a:r>
            <a:r>
              <a:rPr lang="en-US" b="1" dirty="0" smtClean="0">
                <a:solidFill>
                  <a:schemeClr val="bg1"/>
                </a:solidFill>
              </a:rPr>
              <a:t>organize</a:t>
            </a:r>
            <a:r>
              <a:rPr lang="en-US" dirty="0" smtClean="0"/>
              <a:t> an application </a:t>
            </a:r>
            <a:r>
              <a:rPr lang="en-US" b="1" dirty="0" smtClean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 smtClean="0"/>
              <a:t>of functionality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0412" y="3759168"/>
            <a:ext cx="426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</a:t>
            </a:r>
          </a:p>
          <a:p>
            <a:pPr lvl="2"/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41070"/>
            <a:ext cx="10958928" cy="499819"/>
          </a:xfrm>
        </p:spPr>
        <p:txBody>
          <a:bodyPr/>
          <a:lstStyle/>
          <a:p>
            <a:r>
              <a:rPr lang="en-US" dirty="0"/>
              <a:t>Starting the application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164864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how the application parts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together</a:t>
            </a:r>
          </a:p>
          <a:p>
            <a:r>
              <a:rPr lang="en-US" dirty="0"/>
              <a:t>Every application has at least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err="1"/>
              <a:t>NgModule</a:t>
            </a:r>
            <a:r>
              <a:rPr lang="en-US" dirty="0"/>
              <a:t> –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module</a:t>
            </a:r>
            <a:endParaRPr lang="en-US" dirty="0"/>
          </a:p>
          <a:p>
            <a:pPr lvl="1">
              <a:spcAft>
                <a:spcPts val="6000"/>
              </a:spcAft>
            </a:pPr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bootstrap</a:t>
            </a:r>
            <a:r>
              <a:rPr lang="en-US" dirty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/>
              <a:t>Usually it is called </a:t>
            </a:r>
            <a:r>
              <a:rPr lang="en-US" b="1" dirty="0" err="1">
                <a:solidFill>
                  <a:schemeClr val="bg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but it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necessary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41148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592162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455299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3612" y="33528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@</a:t>
            </a:r>
            <a:r>
              <a:rPr lang="en-US" b="1" noProof="1">
                <a:solidFill>
                  <a:schemeClr val="bg1"/>
                </a:solidFill>
              </a:rPr>
              <a:t>NgModule</a:t>
            </a:r>
            <a:r>
              <a:rPr lang="en-US" b="1" noProof="1">
                <a:solidFill>
                  <a:srgbClr val="FFFFFF"/>
                </a:solidFill>
              </a:rPr>
              <a:t> tells Angular how to </a:t>
            </a:r>
            <a:r>
              <a:rPr lang="en-US" b="1" noProof="1">
                <a:solidFill>
                  <a:schemeClr val="bg1"/>
                </a:solidFill>
              </a:rPr>
              <a:t>compile</a:t>
            </a:r>
            <a:r>
              <a:rPr lang="en-US" b="1" noProof="1">
                <a:solidFill>
                  <a:srgbClr val="FFFFFF"/>
                </a:solidFill>
              </a:rPr>
              <a:t> and </a:t>
            </a:r>
            <a:r>
              <a:rPr lang="en-US" b="1" noProof="1">
                <a:solidFill>
                  <a:schemeClr val="bg1"/>
                </a:solidFill>
              </a:rPr>
              <a:t>launch</a:t>
            </a:r>
            <a:r>
              <a:rPr lang="en-US" b="1" noProof="1">
                <a:solidFill>
                  <a:srgbClr val="FFFFFF"/>
                </a:solidFill>
              </a:rPr>
              <a:t> the app</a:t>
            </a: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declarables</a:t>
            </a:r>
            <a:r>
              <a:rPr lang="en-US" dirty="0"/>
              <a:t>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63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356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</a:t>
            </a:r>
            <a:r>
              <a:rPr lang="en-US" sz="3400" dirty="0" smtClean="0"/>
              <a:t>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</a:t>
            </a:r>
            <a:r>
              <a:rPr lang="en-US" sz="3400" dirty="0" smtClean="0"/>
              <a:t>component                                               </a:t>
            </a:r>
            <a:r>
              <a:rPr lang="en-US" sz="3400" dirty="0"/>
              <a:t>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</a:t>
            </a:r>
            <a:r>
              <a:rPr lang="en-US" sz="3400" dirty="0" smtClean="0"/>
              <a:t>                                                                                   component </a:t>
            </a:r>
            <a:r>
              <a:rPr lang="en-US" sz="3400" dirty="0"/>
              <a:t>creation 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6003651"/>
            <a:ext cx="10958928" cy="499819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Template</a:t>
            </a:r>
            <a:endParaRPr lang="bg-BG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101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</a:t>
            </a:r>
            <a:endParaRPr lang="bg-BG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render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3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6412" y="3693583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1170964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games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867581" y="4799614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*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symbol is 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required </a:t>
            </a:r>
            <a:r>
              <a:rPr lang="en-US" b="1" noProof="1" smtClean="0">
                <a:solidFill>
                  <a:srgbClr val="FFFFFF"/>
                </a:solidFill>
              </a:rPr>
              <a:t>in front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Components: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2612" y="13716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: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 smtClean="0"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 &lt;/</a:t>
            </a:r>
            <a:r>
              <a:rPr lang="en-US" b="1" dirty="0">
                <a:latin typeface="Consolas" panose="020B0609020204030204" pitchFamily="49" charset="0"/>
              </a:rPr>
              <a:t>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4812" y="111141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8812" y="2175028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public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games: Game[];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true;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9612" y="1631970"/>
            <a:ext cx="4846320" cy="457200"/>
          </a:xfrm>
          <a:prstGeom prst="wedgeRoundRectCallout">
            <a:avLst>
              <a:gd name="adj1" fmla="val -60873"/>
              <a:gd name="adj2" fmla="val -569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Binding </a:t>
            </a:r>
            <a:r>
              <a:rPr lang="en-US" sz="2800" b="1" noProof="1">
                <a:solidFill>
                  <a:schemeClr val="bg1"/>
                </a:solidFill>
              </a:rPr>
              <a:t>events</a:t>
            </a:r>
            <a:r>
              <a:rPr lang="en-US" sz="2800" b="1" noProof="1">
                <a:solidFill>
                  <a:srgbClr val="FFFFFF"/>
                </a:solidFill>
              </a:rPr>
              <a:t> in a template</a:t>
            </a: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827770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"a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4458973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85852" y="5301594"/>
            <a:ext cx="4480560" cy="822960"/>
          </a:xfrm>
          <a:prstGeom prst="wedgeRoundRectCallout">
            <a:avLst>
              <a:gd name="adj1" fmla="val -55675"/>
              <a:gd name="adj2" fmla="val -8534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name</a:t>
            </a:r>
            <a:r>
              <a:rPr lang="en-US" sz="2800" b="1" noProof="1">
                <a:solidFill>
                  <a:srgbClr val="FFFFFF"/>
                </a:solidFill>
              </a:rPr>
              <a:t> of the </a:t>
            </a:r>
            <a:r>
              <a:rPr lang="en-US" sz="2800" b="1" noProof="1">
                <a:solidFill>
                  <a:schemeClr val="bg1"/>
                </a:solidFill>
              </a:rPr>
              <a:t>property</a:t>
            </a:r>
            <a:r>
              <a:rPr lang="en-US" sz="2800" b="1" noProof="1">
                <a:solidFill>
                  <a:srgbClr val="FFFFFF"/>
                </a:solidFill>
              </a:rPr>
              <a:t> in the </a:t>
            </a:r>
            <a:r>
              <a:rPr lang="en-US" sz="2800" b="1" noProof="1">
                <a:solidFill>
                  <a:schemeClr val="bg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lvl="1"/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2171" y="1874765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02171" y="3276600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"&gt;This one is not so special&lt;/div&gt;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191510" y="3657600"/>
            <a:ext cx="4800600" cy="457200"/>
          </a:xfrm>
          <a:prstGeom prst="wedgeRoundRectCallout">
            <a:avLst>
              <a:gd name="adj1" fmla="val -88285"/>
              <a:gd name="adj2" fmla="val -487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Toggle class "</a:t>
            </a:r>
            <a:r>
              <a:rPr lang="en-US" sz="2800" b="1" noProof="1">
                <a:solidFill>
                  <a:schemeClr val="bg1"/>
                </a:solidFill>
              </a:rPr>
              <a:t>special</a:t>
            </a:r>
            <a:r>
              <a:rPr lang="en-US" sz="2800" b="1" noProof="1">
                <a:solidFill>
                  <a:schemeClr val="bg2"/>
                </a:solidFill>
              </a:rPr>
              <a:t>" on/off</a:t>
            </a: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632" y="1981200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632" y="4114800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reference other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ref- prefix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other elements in template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2039196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4114800"/>
            <a:ext cx="939018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36091" y="2920970"/>
            <a:ext cx="5669280" cy="457200"/>
          </a:xfrm>
          <a:prstGeom prst="wedgeRoundRectCallout">
            <a:avLst>
              <a:gd name="adj1" fmla="val -56602"/>
              <a:gd name="adj2" fmla="val -555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phone </a:t>
            </a:r>
            <a:r>
              <a:rPr lang="en-US" sz="2800" b="1" noProof="1">
                <a:solidFill>
                  <a:schemeClr val="bg1"/>
                </a:solidFill>
              </a:rPr>
              <a:t>refers</a:t>
            </a:r>
            <a:r>
              <a:rPr lang="en-US" sz="2800" b="1" noProof="1">
                <a:solidFill>
                  <a:schemeClr val="bg2"/>
                </a:solidFill>
              </a:rPr>
              <a:t> to the </a:t>
            </a:r>
            <a:r>
              <a:rPr lang="en-US" sz="2800" b="1" noProof="1">
                <a:solidFill>
                  <a:schemeClr val="bg1"/>
                </a:solidFill>
              </a:rPr>
              <a:t>input</a:t>
            </a:r>
            <a:r>
              <a:rPr lang="en-US" sz="2800" b="1" noProof="1">
                <a:solidFill>
                  <a:schemeClr val="bg2"/>
                </a:solidFill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add pipes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null-safe </a:t>
            </a:r>
            <a:r>
              <a:rPr lang="en-US" dirty="0" smtClean="0"/>
              <a:t>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747" y="2057400"/>
            <a:ext cx="1196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uppercase pipe: 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&lt;div&gt;Birthdate: {{user.birthdate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date:'longDate'}}&lt;/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&lt;div&gt;{{game | json}}&lt;/div&gt;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a pipe chain:{{game.title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3" y="4765859"/>
            <a:ext cx="10210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*ngIf="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98812" y="5932092"/>
            <a:ext cx="4191000" cy="677820"/>
          </a:xfrm>
          <a:prstGeom prst="wedgeRoundRectCallout">
            <a:avLst>
              <a:gd name="adj1" fmla="val -57518"/>
              <a:gd name="adj2" fmla="val -559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DFFFF"/>
                </a:solidFill>
              </a:rPr>
              <a:t>Removes </a:t>
            </a:r>
            <a:r>
              <a:rPr lang="en-US" sz="2800" b="1" noProof="1">
                <a:solidFill>
                  <a:srgbClr val="FD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whole</a:t>
            </a:r>
            <a:r>
              <a:rPr lang="en-US" sz="2800" b="1" noProof="1">
                <a:solidFill>
                  <a:srgbClr val="FDFFFF"/>
                </a:solidFill>
              </a:rPr>
              <a:t> div</a:t>
            </a: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tIns="182880"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</a:t>
            </a:r>
            <a:r>
              <a:rPr lang="en-US" dirty="0" smtClean="0"/>
              <a:t>these: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8288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2515270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6412" y="4397881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6412" y="5740779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80012" y="5180141"/>
            <a:ext cx="4191000" cy="677820"/>
          </a:xfrm>
          <a:prstGeom prst="wedgeRoundRectCallout">
            <a:avLst>
              <a:gd name="adj1" fmla="val -57518"/>
              <a:gd name="adj2" fmla="val 448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chemeClr val="bg1"/>
                </a:solidFill>
              </a:rPr>
              <a:t>FormsModule</a:t>
            </a:r>
            <a:r>
              <a:rPr lang="en-US" sz="2800" b="1" noProof="1" smtClean="0">
                <a:solidFill>
                  <a:srgbClr val="FDFFFF"/>
                </a:solidFill>
              </a:rPr>
              <a:t> needed!</a:t>
            </a:r>
            <a:endParaRPr lang="en-US" sz="2800" b="1" noProof="1">
              <a:solidFill>
                <a:srgbClr val="FD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Intersect through the loop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6" y="524768"/>
            <a:ext cx="4557713" cy="390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633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over life moments </a:t>
            </a:r>
            <a:r>
              <a:rPr lang="en-US" dirty="0"/>
              <a:t>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  <a:r>
              <a:rPr lang="en-US" dirty="0" smtClean="0"/>
              <a:t> as </a:t>
            </a:r>
            <a:r>
              <a:rPr lang="en-US" dirty="0"/>
              <a:t>Angular </a:t>
            </a:r>
            <a:r>
              <a:rPr lang="en-US" b="1" dirty="0" smtClean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8386" y="4574601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86" y="47232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475" y="4710452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2286000"/>
            <a:ext cx="10515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[]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Load games from a service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275501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70412" y="3162300"/>
            <a:ext cx="4754880" cy="457200"/>
          </a:xfrm>
          <a:prstGeom prst="wedgeRoundRectCallout">
            <a:avLst>
              <a:gd name="adj1" fmla="val -75430"/>
              <a:gd name="adj2" fmla="val 5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Called </a:t>
            </a:r>
            <a:r>
              <a:rPr lang="en-US" sz="2800" b="1" noProof="1">
                <a:solidFill>
                  <a:schemeClr val="bg1"/>
                </a:solidFill>
              </a:rPr>
              <a:t>shortly</a:t>
            </a:r>
            <a:r>
              <a:rPr lang="en-US" sz="28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418012" y="4573042"/>
            <a:ext cx="3108960" cy="457200"/>
          </a:xfrm>
          <a:prstGeom prst="wedgeRoundRectCallout">
            <a:avLst>
              <a:gd name="adj1" fmla="val -70221"/>
              <a:gd name="adj2" fmla="val 626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Used for </a:t>
            </a:r>
            <a:r>
              <a:rPr lang="en-US" sz="2800" b="1" noProof="1">
                <a:solidFill>
                  <a:schemeClr val="bg1"/>
                </a:solidFill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–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–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–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–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–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–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Read 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8" y="6019800"/>
            <a:ext cx="10958928" cy="499819"/>
          </a:xfrm>
        </p:spPr>
        <p:txBody>
          <a:bodyPr/>
          <a:lstStyle/>
          <a:p>
            <a:r>
              <a:rPr lang="en-US" dirty="0"/>
              <a:t>Passing data in between</a:t>
            </a:r>
            <a:endParaRPr lang="bg-BG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4253709" cy="4253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0012" y="32994"/>
            <a:ext cx="4253709" cy="42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2" y="5202575"/>
            <a:ext cx="1150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2" y="1447800"/>
            <a:ext cx="11506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6120844"/>
            <a:ext cx="6418915" cy="677820"/>
          </a:xfrm>
          <a:prstGeom prst="wedgeRoundRectCallout">
            <a:avLst>
              <a:gd name="adj1" fmla="val -59020"/>
              <a:gd name="adj2" fmla="val -5470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  <a:r>
              <a:rPr lang="en-US" sz="2800" b="1" noProof="1">
                <a:solidFill>
                  <a:schemeClr val="bg2"/>
                </a:solidFill>
              </a:rPr>
              <a:t> will come from </a:t>
            </a:r>
            <a:r>
              <a:rPr lang="en-US" sz="2800" b="1" noProof="1" smtClean="0">
                <a:solidFill>
                  <a:schemeClr val="bg1"/>
                </a:solidFill>
              </a:rPr>
              <a:t>parent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2" y="2394825"/>
            <a:ext cx="11506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&lt;/div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&gt;&lt;/li&gt;`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31186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08412" y="4953000"/>
            <a:ext cx="4441824" cy="1280160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Render the </a:t>
            </a:r>
            <a:r>
              <a:rPr lang="en-US" sz="2800" b="1" noProof="1">
                <a:solidFill>
                  <a:schemeClr val="bg1"/>
                </a:solidFill>
              </a:rPr>
              <a:t>child</a:t>
            </a:r>
            <a:r>
              <a:rPr lang="en-US" sz="2800" b="1" noProof="1">
                <a:solidFill>
                  <a:schemeClr val="bg2"/>
                </a:solidFill>
              </a:rPr>
              <a:t> into the </a:t>
            </a:r>
            <a:r>
              <a:rPr lang="en-US" sz="2800" b="1" noProof="1">
                <a:solidFill>
                  <a:schemeClr val="bg1"/>
                </a:solidFill>
              </a:rPr>
              <a:t>parent</a:t>
            </a:r>
            <a:r>
              <a:rPr lang="en-US" sz="2800" b="1" noProof="1">
                <a:solidFill>
                  <a:schemeClr val="bg2"/>
                </a:solidFill>
              </a:rPr>
              <a:t> template and </a:t>
            </a:r>
            <a:r>
              <a:rPr lang="en-US" sz="2800" b="1" noProof="1">
                <a:solidFill>
                  <a:schemeClr val="bg1"/>
                </a:solidFill>
              </a:rPr>
              <a:t>pass</a:t>
            </a:r>
            <a:r>
              <a:rPr lang="en-US" sz="2800" b="1" noProof="1">
                <a:solidFill>
                  <a:schemeClr val="bg2"/>
                </a:solidFill>
              </a:rPr>
              <a:t> the needed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dirty="0" err="1" smtClean="0"/>
              <a:t>componet</a:t>
            </a:r>
            <a:r>
              <a:rPr lang="en-US" dirty="0" smtClean="0"/>
              <a:t> </a:t>
            </a:r>
            <a:r>
              <a:rPr lang="en-US" dirty="0"/>
              <a:t>we need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3609450"/>
            <a:ext cx="939702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react(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 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94412" y="5812908"/>
            <a:ext cx="5120640" cy="457200"/>
          </a:xfrm>
          <a:prstGeom prst="wedgeRoundRectCallout">
            <a:avLst>
              <a:gd name="adj1" fmla="val -50098"/>
              <a:gd name="adj2" fmla="val -8140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parent will </a:t>
            </a:r>
            <a:r>
              <a:rPr lang="en-US" sz="2800" b="1" noProof="1">
                <a:solidFill>
                  <a:schemeClr val="bg1"/>
                </a:solidFill>
              </a:rPr>
              <a:t>bind</a:t>
            </a:r>
            <a:r>
              <a:rPr lang="en-US" sz="28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2266095"/>
            <a:ext cx="939702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…,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 …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486" y="1720062"/>
            <a:ext cx="97076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template: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`&lt;game *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game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of 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="[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]"=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	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&lt;/game&gt;` })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1486" y="3759168"/>
            <a:ext cx="9707701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?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42784" y="3339594"/>
            <a:ext cx="5486400" cy="457200"/>
          </a:xfrm>
          <a:prstGeom prst="wedgeRoundRectCallout">
            <a:avLst>
              <a:gd name="adj1" fmla="val -14169"/>
              <a:gd name="adj2" fmla="val -220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passed</a:t>
            </a:r>
            <a:r>
              <a:rPr lang="en-US" sz="2800" b="1" noProof="1">
                <a:solidFill>
                  <a:schemeClr val="bg2"/>
                </a:solidFill>
              </a:rPr>
              <a:t> by Event Emitter</a:t>
            </a:r>
          </a:p>
        </p:txBody>
      </p:sp>
    </p:spTree>
    <p:extLst>
      <p:ext uri="{BB962C8B-B14F-4D97-AF65-F5344CB8AC3E}">
        <p14:creationId xmlns:p14="http://schemas.microsoft.com/office/powerpoint/2010/main" val="36444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556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10415" y="2222624"/>
            <a:ext cx="726999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12695" y="4511371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3305" y="5657862"/>
            <a:ext cx="726710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fromChild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42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The main building block</a:t>
            </a:r>
            <a:endParaRPr lang="bg-BG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96" y="838200"/>
            <a:ext cx="4027834" cy="31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577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55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                                                 </a:t>
            </a:r>
            <a:r>
              <a:rPr lang="en-US" noProof="1" smtClean="0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  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1200" y="3101668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1200" y="3689112"/>
            <a:ext cx="9082200" cy="243410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1200" y="6123219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603783" y="4264149"/>
            <a:ext cx="3389459" cy="838200"/>
          </a:xfrm>
          <a:prstGeom prst="wedgeRoundRectCallout">
            <a:avLst>
              <a:gd name="adj1" fmla="val -59061"/>
              <a:gd name="adj2" fmla="val -17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Unique html </a:t>
            </a:r>
            <a:r>
              <a:rPr lang="en-US" sz="2800" b="1" noProof="1" smtClean="0">
                <a:solidFill>
                  <a:schemeClr val="bg1"/>
                </a:solidFill>
              </a:rPr>
              <a:t>template</a:t>
            </a:r>
            <a:r>
              <a:rPr lang="en-US" sz="2800" b="1" noProof="1" smtClean="0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and </a:t>
            </a:r>
            <a:r>
              <a:rPr lang="en-US" sz="2800" b="1" noProof="1">
                <a:solidFill>
                  <a:schemeClr val="bg1"/>
                </a:solidFill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56948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339457" y="4597404"/>
            <a:ext cx="3860356" cy="888996"/>
          </a:xfrm>
          <a:prstGeom prst="wedgeRoundRectCallout">
            <a:avLst>
              <a:gd name="adj1" fmla="val -58486"/>
              <a:gd name="adj2" fmla="val -36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Components can </a:t>
            </a:r>
            <a:r>
              <a:rPr lang="en-US" sz="2800" b="1" noProof="1">
                <a:solidFill>
                  <a:schemeClr val="bg1"/>
                </a:solidFill>
              </a:rPr>
              <a:t>interact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5987612"/>
            <a:ext cx="10958928" cy="499819"/>
          </a:xfrm>
        </p:spPr>
        <p:txBody>
          <a:bodyPr/>
          <a:lstStyle/>
          <a:p>
            <a:r>
              <a:rPr lang="en-US" dirty="0"/>
              <a:t>And their unique templates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4707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create </a:t>
            </a:r>
            <a:r>
              <a:rPr lang="en-US" dirty="0"/>
              <a:t>a component we need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Component         </a:t>
            </a:r>
            <a:r>
              <a:rPr lang="en-US" dirty="0" smtClean="0"/>
              <a:t>decorator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</a:t>
            </a:r>
            <a:r>
              <a:rPr lang="en-US" dirty="0" smtClean="0"/>
              <a:t>   creating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r>
              <a:rPr lang="en-US" dirty="0" smtClean="0"/>
              <a:t> </a:t>
            </a:r>
            <a:r>
              <a:rPr lang="en-US" dirty="0"/>
              <a:t>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9712" y="2362200"/>
            <a:ext cx="87559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79" y="4474024"/>
            <a:ext cx="87690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52118" y="4572000"/>
            <a:ext cx="4066776" cy="696535"/>
          </a:xfrm>
          <a:prstGeom prst="wedgeRoundRectCallout">
            <a:avLst>
              <a:gd name="adj1" fmla="val -61069"/>
              <a:gd name="adj2" fmla="val -20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We call it whilist </a:t>
            </a:r>
            <a:r>
              <a:rPr lang="en-US" b="1" noProof="1">
                <a:solidFill>
                  <a:schemeClr val="bg1"/>
                </a:solidFill>
              </a:rPr>
              <a:t>adding</a:t>
            </a:r>
            <a:r>
              <a:rPr lang="en-US" b="1" noProof="1">
                <a:solidFill>
                  <a:srgbClr val="FFFFFF"/>
                </a:solidFill>
              </a:rPr>
              <a:t> '</a:t>
            </a:r>
            <a:r>
              <a:rPr lang="en-US" b="1" noProof="1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rgbClr val="FFFFFF"/>
                </a:solidFill>
              </a:rPr>
              <a:t>' 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 front and </a:t>
            </a:r>
            <a:r>
              <a:rPr lang="en-US" b="1" noProof="1">
                <a:solidFill>
                  <a:schemeClr val="bg1"/>
                </a:solidFill>
              </a:rPr>
              <a:t>pass</a:t>
            </a:r>
            <a:r>
              <a:rPr lang="en-US" b="1" noProof="1">
                <a:solidFill>
                  <a:srgbClr val="FFFFFF"/>
                </a:solidFill>
              </a:rPr>
              <a:t> in </a:t>
            </a:r>
            <a:r>
              <a:rPr lang="en-US" b="1" noProof="1">
                <a:solidFill>
                  <a:schemeClr val="bg1"/>
                </a:solidFill>
              </a:rPr>
              <a:t>metadata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0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–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 dirty="0" smtClean="0"/>
              <a:t>                                       component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–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6642" y="2266453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6642" y="3411762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6642" y="4953000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1824</Words>
  <Application>Microsoft Office PowerPoint</Application>
  <PresentationFormat>Custom</PresentationFormat>
  <Paragraphs>404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Components and Data Binding</vt:lpstr>
      <vt:lpstr>Table of Contents</vt:lpstr>
      <vt:lpstr>Questions</vt:lpstr>
      <vt:lpstr>PowerPoint Presentation</vt:lpstr>
      <vt:lpstr>The Idea Behind Components</vt:lpstr>
      <vt:lpstr>The Idea Behind Components</vt:lpstr>
      <vt:lpstr>PowerPoint Presentation</vt:lpstr>
      <vt:lpstr>Creating Components Manually</vt:lpstr>
      <vt:lpstr>Creating Components Manually (2)</vt:lpstr>
      <vt:lpstr>Creating Components Manually (3)</vt:lpstr>
      <vt:lpstr>Creating Components with the CLI</vt:lpstr>
      <vt:lpstr>PowerPoint Presentation</vt:lpstr>
      <vt:lpstr>Bootstrapping An Application</vt:lpstr>
      <vt:lpstr>The Initial Module</vt:lpstr>
      <vt:lpstr>Initial Module Properties</vt:lpstr>
      <vt:lpstr>Initial Module Properties (2)</vt:lpstr>
      <vt:lpstr>PowerPoint Presentation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operator</vt:lpstr>
      <vt:lpstr>Template Expressions</vt:lpstr>
      <vt:lpstr>Types of Data Binding</vt:lpstr>
      <vt:lpstr>PowerPoint Presentation</vt:lpstr>
      <vt:lpstr>Lifecycle Overview</vt:lpstr>
      <vt:lpstr>ngOnInit and ngOnDestroy Example</vt:lpstr>
      <vt:lpstr>Other Lifecycle Hooks</vt:lpstr>
      <vt:lpstr>PowerPoint Presentation</vt:lpstr>
      <vt:lpstr>From Parent to Child</vt:lpstr>
      <vt:lpstr>From Parent to Child (2)</vt:lpstr>
      <vt:lpstr>Component Interaction</vt:lpstr>
      <vt:lpstr>Component Interaction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/>
  <cp:keywords>Software University, SoftUni, programming, coding, software development, education, training, course</cp:keywords>
  <dc:description>Angular Fundamentals - Course @ SoftUni - https://softuni.bg/courses/angular-2-fundamentals</dc:description>
  <cp:lastModifiedBy/>
  <cp:revision>1</cp:revision>
  <dcterms:created xsi:type="dcterms:W3CDTF">2014-01-02T17:00:34Z</dcterms:created>
  <dcterms:modified xsi:type="dcterms:W3CDTF">2019-03-19T11:10:48Z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