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4" r:id="rId2"/>
    <p:sldId id="663" r:id="rId3"/>
    <p:sldId id="700" r:id="rId4"/>
    <p:sldId id="576" r:id="rId5"/>
    <p:sldId id="656" r:id="rId6"/>
    <p:sldId id="616" r:id="rId7"/>
    <p:sldId id="657" r:id="rId8"/>
    <p:sldId id="647" r:id="rId9"/>
    <p:sldId id="620" r:id="rId10"/>
    <p:sldId id="626" r:id="rId11"/>
    <p:sldId id="622" r:id="rId12"/>
    <p:sldId id="630" r:id="rId13"/>
    <p:sldId id="629" r:id="rId14"/>
    <p:sldId id="658" r:id="rId15"/>
    <p:sldId id="638" r:id="rId16"/>
    <p:sldId id="639" r:id="rId17"/>
    <p:sldId id="660" r:id="rId18"/>
    <p:sldId id="659" r:id="rId19"/>
    <p:sldId id="640" r:id="rId20"/>
    <p:sldId id="641" r:id="rId21"/>
    <p:sldId id="661" r:id="rId22"/>
    <p:sldId id="662" r:id="rId23"/>
    <p:sldId id="642" r:id="rId24"/>
    <p:sldId id="643" r:id="rId25"/>
    <p:sldId id="644" r:id="rId26"/>
    <p:sldId id="645" r:id="rId27"/>
    <p:sldId id="646" r:id="rId28"/>
    <p:sldId id="664" r:id="rId29"/>
    <p:sldId id="695" r:id="rId30"/>
    <p:sldId id="696" r:id="rId31"/>
    <p:sldId id="697" r:id="rId32"/>
    <p:sldId id="698" r:id="rId33"/>
    <p:sldId id="69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63"/>
            <p14:sldId id="700"/>
          </p14:sldIdLst>
        </p14:section>
        <p14:section name="Spring Data Overview and Configuration" id="{813DF7E2-74AB-4E3A-9B46-2566DC216237}">
          <p14:sldIdLst>
            <p14:sldId id="576"/>
            <p14:sldId id="656"/>
            <p14:sldId id="616"/>
            <p14:sldId id="657"/>
            <p14:sldId id="647"/>
            <p14:sldId id="620"/>
            <p14:sldId id="626"/>
            <p14:sldId id="622"/>
            <p14:sldId id="630"/>
            <p14:sldId id="629"/>
          </p14:sldIdLst>
        </p14:section>
        <p14:section name="Repositories" id="{649DB494-B8F0-4AE2-A0C3-D7B988E3B94B}">
          <p14:sldIdLst>
            <p14:sldId id="658"/>
            <p14:sldId id="638"/>
            <p14:sldId id="639"/>
          </p14:sldIdLst>
        </p14:section>
        <p14:section name="Query Creation" id="{7F50A472-91D4-4030-9C84-2FDB515D62BE}">
          <p14:sldIdLst>
            <p14:sldId id="660"/>
            <p14:sldId id="659"/>
            <p14:sldId id="640"/>
            <p14:sldId id="641"/>
          </p14:sldIdLst>
        </p14:section>
        <p14:section name="Services" id="{59C62BB1-68CA-4C85-A373-EB39306AFBD2}">
          <p14:sldIdLst>
            <p14:sldId id="661"/>
            <p14:sldId id="662"/>
            <p14:sldId id="642"/>
            <p14:sldId id="643"/>
            <p14:sldId id="644"/>
            <p14:sldId id="645"/>
            <p14:sldId id="646"/>
          </p14:sldIdLst>
        </p14:section>
        <p14:section name="Advanced Concepts" id="{BD60B6E9-85E7-49E8-9F66-AE28A5DD5D66}">
          <p14:sldIdLst>
            <p14:sldId id="664"/>
            <p14:sldId id="695"/>
            <p14:sldId id="696"/>
            <p14:sldId id="697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BE2B"/>
    <a:srgbClr val="F9BE45"/>
    <a:srgbClr val="F9602A"/>
    <a:srgbClr val="F0A22E"/>
    <a:srgbClr val="FF5050"/>
    <a:srgbClr val="E85C0E"/>
    <a:srgbClr val="FBEEDC"/>
    <a:srgbClr val="CC0000"/>
    <a:srgbClr val="603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9926" autoAdjust="0"/>
  </p:normalViewPr>
  <p:slideViewPr>
    <p:cSldViewPr>
      <p:cViewPr varScale="1">
        <p:scale>
          <a:sx n="67" d="100"/>
          <a:sy n="67" d="100"/>
        </p:scale>
        <p:origin x="810" y="6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24-Jun-19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800"/>
            </a:lvl1pPr>
            <a:lvl2pPr marL="989965" marR="0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900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900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t>24-Jun-19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Data, Repositories, Services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041771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2054979"/>
            <a:ext cx="10363200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8012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214111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18412" y="4010289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2054979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8012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4297836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039" y="1032932"/>
            <a:ext cx="12030786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481250" y="2311389"/>
            <a:ext cx="9158400" cy="4206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org.hibernate.dialect.MariaDBDialect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481250" y="178041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5012" y="3848421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88459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5812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5812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81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81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1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574589"/>
            <a:ext cx="2131451" cy="2131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642" y="1469841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2980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13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Query Creation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Building Mechanism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1900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9" y="2725654"/>
            <a:ext cx="3995822" cy="3995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4252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CrudRepository&lt;Student, Long&gt;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4252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4212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4212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3412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1212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Data Framework</a:t>
            </a:r>
          </a:p>
          <a:p>
            <a:r>
              <a:rPr lang="en-US" sz="3600" dirty="0"/>
              <a:t>Spring Data </a:t>
            </a:r>
            <a:r>
              <a:rPr lang="en-US" sz="3600" dirty="0" smtClean="0"/>
              <a:t>Repositories</a:t>
            </a:r>
          </a:p>
          <a:p>
            <a:r>
              <a:rPr lang="en-US" sz="3600" dirty="0"/>
              <a:t>Spring Data Query </a:t>
            </a:r>
            <a:r>
              <a:rPr lang="en-US" sz="3600" dirty="0" smtClean="0"/>
              <a:t>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29414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Encapsulating Business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69" y="1354358"/>
            <a:ext cx="3073903" cy="27002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</a:t>
            </a:r>
            <a:r>
              <a:rPr lang="en-US"/>
              <a:t>logic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into </a:t>
            </a:r>
            <a:r>
              <a:rPr lang="en-US" dirty="0"/>
              <a:t>layers</a:t>
            </a:r>
          </a:p>
          <a:p>
            <a:pPr lvl="1"/>
            <a:r>
              <a:rPr lang="en-US" dirty="0"/>
              <a:t>Service classes are categorized into a particular layer and </a:t>
            </a:r>
            <a:r>
              <a:rPr lang="en-US"/>
              <a:t>share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functionality</a:t>
            </a:r>
            <a:endParaRPr lang="en-US" dirty="0"/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</a:t>
            </a:r>
            <a:r>
              <a:rPr lang="en-US">
                <a:latin typeface="+mj-lt"/>
                <a:ea typeface="+mj-ea"/>
                <a:cs typeface="+mj-cs"/>
              </a:rPr>
              <a:t>on </a:t>
            </a:r>
            <a:r>
              <a:rPr lang="en-US" smtClean="0">
                <a:latin typeface="+mj-lt"/>
                <a:ea typeface="+mj-ea"/>
                <a:cs typeface="+mj-cs"/>
              </a:rPr>
              <a:t/>
            </a:r>
            <a:br>
              <a:rPr lang="en-US" smtClean="0">
                <a:latin typeface="+mj-lt"/>
                <a:ea typeface="+mj-ea"/>
                <a:cs typeface="+mj-cs"/>
              </a:rPr>
            </a:br>
            <a:r>
              <a:rPr lang="en-US" smtClean="0">
                <a:latin typeface="+mj-lt"/>
                <a:ea typeface="+mj-ea"/>
                <a:cs typeface="+mj-cs"/>
              </a:rPr>
              <a:t>entities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8612" y="1451860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5124" y="3410402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bg-BG" sz="3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8612" y="5430591"/>
            <a:ext cx="48768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bg-BG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9412" y="3369306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9412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bg-BG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7770" y="1498599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7769" y="3406803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4822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8310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0011" y="1747211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0011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7012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Business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5812" y="1713718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5812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9974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69920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Method 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5212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5212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8012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1412" y="1719713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1412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6413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2310187"/>
            <a:ext cx="22860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2502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1485" y="1723767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is part of the Spring Framework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builds queries over conventions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Main concept of Spring Data </a:t>
            </a:r>
            <a:r>
              <a:rPr lang="en-US" sz="3100" dirty="0" smtClean="0">
                <a:solidFill>
                  <a:schemeClr val="bg2"/>
                </a:solidFill>
              </a:rPr>
              <a:t>are </a:t>
            </a:r>
            <a:r>
              <a:rPr lang="en-US" sz="3100" dirty="0">
                <a:solidFill>
                  <a:schemeClr val="bg2"/>
                </a:solidFill>
              </a:rPr>
              <a:t>Repositories and </a:t>
            </a:r>
            <a:r>
              <a:rPr lang="en-US" sz="3100" dirty="0" smtClean="0">
                <a:solidFill>
                  <a:schemeClr val="bg2"/>
                </a:solidFill>
              </a:rPr>
              <a:t>Services</a:t>
            </a:r>
            <a:endParaRPr lang="en-US" sz="3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 and </a:t>
            </a:r>
            <a:br>
              <a:rPr lang="en-US" sz="3200" dirty="0"/>
            </a:br>
            <a:r>
              <a:rPr lang="en-US" sz="3200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7020" y="2154741"/>
            <a:ext cx="3554786" cy="11375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framework for the Java Platform</a:t>
            </a:r>
          </a:p>
          <a:p>
            <a:pPr lvl="1"/>
            <a:r>
              <a:rPr lang="en-US" dirty="0" smtClean="0"/>
              <a:t>Technology stack - includes several modules that provide a range of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Spring Framework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0212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8212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0212" y="4572000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0212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3498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2012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28834" y="3969538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0212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b="1" dirty="0">
                <a:solidFill>
                  <a:schemeClr val="bg1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83" y="3936298"/>
            <a:ext cx="4779640" cy="2464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2912" y="1628274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3612" y="2999874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7912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7912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48712" y="4371474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2612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2412" y="5506452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099680" y="2807767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8012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6535" y="5506452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7212" y="2708993"/>
            <a:ext cx="8839200" cy="18281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&lt;version&gt;2.1.3.RELEASE&lt;/version&gt;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7212" y="2126644"/>
            <a:ext cx="88392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1294</Words>
  <Application>Microsoft Office PowerPoint</Application>
  <PresentationFormat>Custom</PresentationFormat>
  <Paragraphs>351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Malgun Gothic</vt:lpstr>
      <vt:lpstr>Malgun Gothic</vt:lpstr>
      <vt:lpstr>Arial</vt:lpstr>
      <vt:lpstr>Calibri</vt:lpstr>
      <vt:lpstr>Consolas</vt:lpstr>
      <vt:lpstr>Wingdings</vt:lpstr>
      <vt:lpstr>Wingdings 2</vt:lpstr>
      <vt:lpstr>SoftUni3_1</vt:lpstr>
      <vt:lpstr>Spring Data Introduction</vt:lpstr>
      <vt:lpstr>Table of Content</vt:lpstr>
      <vt:lpstr>Questions</vt:lpstr>
      <vt:lpstr>PowerPoint Presentation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PowerPoint Presentation</vt:lpstr>
      <vt:lpstr>Spring Repository</vt:lpstr>
      <vt:lpstr>Built-in CRUD Operations</vt:lpstr>
      <vt:lpstr>PowerPoint Presentation</vt:lpstr>
      <vt:lpstr>Query Creation</vt:lpstr>
      <vt:lpstr>Custom CRUD Operations</vt:lpstr>
      <vt:lpstr> Query Lookup Strategies</vt:lpstr>
      <vt:lpstr>PowerPoint Presentation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/>
  <cp:keywords>softuni, databases, hibernate, ef, ORM, JDBC</cp:keywords>
  <dc:description>https://softuni.bg/courses/databases-advanced-hibernate</dc:description>
  <cp:lastModifiedBy/>
  <cp:revision>7</cp:revision>
  <dcterms:created xsi:type="dcterms:W3CDTF">2014-01-02T17:00:00Z</dcterms:created>
  <dcterms:modified xsi:type="dcterms:W3CDTF">2019-06-24T06:58:08Z</dcterms:modified>
  <cp:category>https://softuni.bg/trainings/1734/databases-frameworks-hibernate-and-spring-data-october-2017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1033-10.2.0.7636</vt:lpwstr>
  </property>
</Properties>
</file>