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697" r:id="rId2"/>
    <p:sldId id="698" r:id="rId3"/>
    <p:sldId id="699" r:id="rId4"/>
    <p:sldId id="576" r:id="rId5"/>
    <p:sldId id="671" r:id="rId6"/>
    <p:sldId id="672" r:id="rId7"/>
    <p:sldId id="620" r:id="rId8"/>
    <p:sldId id="652" r:id="rId9"/>
    <p:sldId id="653" r:id="rId10"/>
    <p:sldId id="690" r:id="rId11"/>
    <p:sldId id="691" r:id="rId12"/>
    <p:sldId id="654" r:id="rId13"/>
    <p:sldId id="692" r:id="rId14"/>
    <p:sldId id="657" r:id="rId15"/>
    <p:sldId id="656" r:id="rId16"/>
    <p:sldId id="658" r:id="rId17"/>
    <p:sldId id="659" r:id="rId18"/>
    <p:sldId id="693" r:id="rId19"/>
    <p:sldId id="694" r:id="rId20"/>
    <p:sldId id="662" r:id="rId21"/>
    <p:sldId id="696" r:id="rId22"/>
    <p:sldId id="674" r:id="rId23"/>
    <p:sldId id="676" r:id="rId24"/>
    <p:sldId id="695" r:id="rId25"/>
    <p:sldId id="684" r:id="rId26"/>
    <p:sldId id="685" r:id="rId27"/>
    <p:sldId id="686" r:id="rId28"/>
    <p:sldId id="687" r:id="rId29"/>
    <p:sldId id="688" r:id="rId30"/>
    <p:sldId id="677" r:id="rId31"/>
    <p:sldId id="700" r:id="rId32"/>
    <p:sldId id="701" r:id="rId33"/>
    <p:sldId id="733" r:id="rId34"/>
    <p:sldId id="734" r:id="rId35"/>
    <p:sldId id="704" r:id="rId36"/>
    <p:sldId id="705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97"/>
            <p14:sldId id="698"/>
            <p14:sldId id="699"/>
          </p14:sldIdLst>
        </p14:section>
        <p14:section name="Query Methods" id="{813DF7E2-74AB-4E3A-9B46-2566DC216237}">
          <p14:sldIdLst>
            <p14:sldId id="576"/>
            <p14:sldId id="671"/>
            <p14:sldId id="672"/>
            <p14:sldId id="620"/>
            <p14:sldId id="652"/>
            <p14:sldId id="653"/>
            <p14:sldId id="690"/>
            <p14:sldId id="691"/>
          </p14:sldIdLst>
        </p14:section>
        <p14:section name="JPQL" id="{1F470985-33D9-494D-98E7-4B09792F1D4B}">
          <p14:sldIdLst>
            <p14:sldId id="654"/>
            <p14:sldId id="692"/>
            <p14:sldId id="657"/>
            <p14:sldId id="656"/>
            <p14:sldId id="658"/>
            <p14:sldId id="659"/>
            <p14:sldId id="693"/>
            <p14:sldId id="694"/>
          </p14:sldIdLst>
        </p14:section>
        <p14:section name="Advanced Repositories" id="{4BCDD688-7B45-494B-AE3B-43D48CDFE7F7}">
          <p14:sldIdLst>
            <p14:sldId id="662"/>
            <p14:sldId id="696"/>
            <p14:sldId id="674"/>
            <p14:sldId id="676"/>
          </p14:sldIdLst>
        </p14:section>
        <p14:section name="Spring Custom Configuration" id="{97B20FC7-9995-4559-A3C5-C63F24D8058C}">
          <p14:sldIdLst>
            <p14:sldId id="695"/>
            <p14:sldId id="684"/>
            <p14:sldId id="685"/>
            <p14:sldId id="686"/>
            <p14:sldId id="687"/>
            <p14:sldId id="688"/>
            <p14:sldId id="677"/>
          </p14:sldIdLst>
        </p14:section>
        <p14:section name="Summary" id="{BD60B6E9-85E7-49E8-9F66-AE28A5DD5D66}">
          <p14:sldIdLst>
            <p14:sldId id="700"/>
            <p14:sldId id="701"/>
            <p14:sldId id="733"/>
            <p14:sldId id="734"/>
            <p14:sldId id="704"/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8F8F8"/>
    <a:srgbClr val="F0A22E"/>
    <a:srgbClr val="FF5050"/>
    <a:srgbClr val="E85C0E"/>
    <a:srgbClr val="FBEEDC"/>
    <a:srgbClr val="CC0000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10" autoAdjust="0"/>
  </p:normalViewPr>
  <p:slideViewPr>
    <p:cSldViewPr>
      <p:cViewPr varScale="1">
        <p:scale>
          <a:sx n="75" d="100"/>
          <a:sy n="75" d="100"/>
        </p:scale>
        <p:origin x="366" y="54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26-Jun-19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765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800"/>
            </a:lvl1pPr>
            <a:lvl2pPr marL="989965" marR="0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kumimoji="0" lang="en-US" sz="2900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900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marR="0" lvl="1" indent="-381000" algn="l" defTabSz="121793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pic>
        <p:nvPicPr>
          <p:cNvPr id="14" name="Picture 4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/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b="1672"/>
          <a:stretch>
            <a:fillRect/>
          </a:stretch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t>26-Jun-19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93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10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295" indent="-304800" algn="l" defTabSz="1217930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79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793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234465"/>
                </a:solidFill>
              </a:rPr>
              <a:t>Query Methods, JPQL </a:t>
            </a:r>
            <a:r>
              <a:rPr lang="en-GB" sz="3600" dirty="0" smtClean="0">
                <a:solidFill>
                  <a:srgbClr val="234465"/>
                </a:solidFill>
              </a:rPr>
              <a:t>Advanced Repositories</a:t>
            </a:r>
            <a:r>
              <a:rPr lang="bg-BG" sz="3600" dirty="0" smtClean="0">
                <a:solidFill>
                  <a:srgbClr val="234465"/>
                </a:solidFill>
              </a:rPr>
              <a:t>,</a:t>
            </a:r>
            <a:r>
              <a:rPr lang="en-GB" sz="3600" dirty="0" smtClean="0">
                <a:solidFill>
                  <a:srgbClr val="234465"/>
                </a:solidFill>
              </a:rPr>
              <a:t> Spring </a:t>
            </a:r>
            <a:br>
              <a:rPr lang="en-GB" sz="3600" dirty="0" smtClean="0">
                <a:solidFill>
                  <a:srgbClr val="234465"/>
                </a:solidFill>
              </a:rPr>
            </a:br>
            <a:r>
              <a:rPr lang="en-GB" sz="3600" dirty="0" smtClean="0">
                <a:solidFill>
                  <a:srgbClr val="234465"/>
                </a:solidFill>
              </a:rPr>
              <a:t>Configuration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smtClean="0"/>
              <a:t>Advanced </a:t>
            </a:r>
            <a:r>
              <a:rPr lang="en-US" dirty="0"/>
              <a:t>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9" name="Групиране 15"/>
          <p:cNvGrpSpPr/>
          <p:nvPr/>
        </p:nvGrpSpPr>
        <p:grpSpPr>
          <a:xfrm>
            <a:off x="637189" y="2514600"/>
            <a:ext cx="2895600" cy="2078716"/>
            <a:chOff x="8258722" y="3779485"/>
            <a:chExt cx="3540955" cy="2438626"/>
          </a:xfrm>
        </p:grpSpPr>
        <p:pic>
          <p:nvPicPr>
            <p:cNvPr id="10" name="Картина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12" y="3779485"/>
              <a:ext cx="2390565" cy="2390565"/>
            </a:xfrm>
            <a:prstGeom prst="rect">
              <a:avLst/>
            </a:prstGeom>
          </p:spPr>
        </p:pic>
        <p:pic>
          <p:nvPicPr>
            <p:cNvPr id="13" name="Картина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722" y="4357668"/>
              <a:ext cx="1860443" cy="186044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Select Shampoos by Size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259413" y="1190927"/>
            <a:ext cx="11626199" cy="53336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by input size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Order the result by shampoo id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989012" y="3642332"/>
            <a:ext cx="19050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122612" y="3762690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3808412" y="3642332"/>
            <a:ext cx="75006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dirty="0"/>
              <a:t>Nature Moments Mediterranean Olive Oil &amp; Aloe Vera MEDIUM 6.50lv.</a:t>
            </a:r>
          </a:p>
          <a:p>
            <a:pPr algn="l"/>
            <a:r>
              <a:rPr lang="en-US" dirty="0"/>
              <a:t>Volume &amp; Fullness Lavender MEDIUM 5.50lv.</a:t>
            </a:r>
          </a:p>
          <a:p>
            <a:pPr algn="l"/>
            <a:r>
              <a:rPr lang="en-US" dirty="0"/>
              <a:t>Rose Shine &amp; Hydration MEDIUM 6.50lv.</a:t>
            </a:r>
          </a:p>
          <a:p>
            <a:pPr algn="l"/>
            <a:r>
              <a:rPr lang="en-US" dirty="0"/>
              <a:t>Color Protection &amp; Radiance MEDIUM 6.75lv</a:t>
            </a:r>
            <a:r>
              <a:rPr lang="en-US" dirty="0" smtClean="0"/>
              <a:t>.</a:t>
            </a:r>
          </a:p>
          <a:p>
            <a:pPr algn="l"/>
            <a:r>
              <a:rPr lang="en-US" noProof="1" smtClean="0">
                <a:solidFill>
                  <a:schemeClr val="tx1"/>
                </a:solidFill>
              </a:rPr>
              <a:t>…</a:t>
            </a:r>
            <a:endParaRPr lang="en-US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Shampoos by Size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 dirty="0"/>
          </a:p>
        </p:txBody>
      </p:sp>
      <p:sp>
        <p:nvSpPr>
          <p:cNvPr id="18" name="Text Placeholder 5"/>
          <p:cNvSpPr txBox="1"/>
          <p:nvPr/>
        </p:nvSpPr>
        <p:spPr>
          <a:xfrm>
            <a:off x="684212" y="2604175"/>
            <a:ext cx="10882200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dirty="0"/>
              <a:t>@Repository</a:t>
            </a:r>
          </a:p>
          <a:p>
            <a:r>
              <a:rPr lang="en-US" dirty="0">
                <a:solidFill>
                  <a:schemeClr val="tx1"/>
                </a:solidFill>
              </a:rPr>
              <a:t>public interface ShampooRepository extends </a:t>
            </a:r>
            <a:r>
              <a:rPr lang="en-US" dirty="0" err="1" smtClean="0">
                <a:solidFill>
                  <a:schemeClr val="tx1"/>
                </a:solidFill>
              </a:rPr>
              <a:t>JpaRepository</a:t>
            </a:r>
            <a:r>
              <a:rPr lang="en-US" dirty="0" smtClean="0">
                <a:solidFill>
                  <a:schemeClr val="tx1"/>
                </a:solidFill>
              </a:rPr>
              <a:t>&lt;Shampoo</a:t>
            </a:r>
            <a:r>
              <a:rPr lang="en-US" dirty="0">
                <a:solidFill>
                  <a:schemeClr val="tx1"/>
                </a:solidFill>
              </a:rPr>
              <a:t>, Long&gt;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List&lt;</a:t>
            </a:r>
            <a:r>
              <a:rPr lang="en-US" dirty="0" smtClean="0"/>
              <a:t>Shampoo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getAllBySizeOrderById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Size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sizeValue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/>
          <p:nvPr/>
        </p:nvSpPr>
        <p:spPr>
          <a:xfrm>
            <a:off x="679381" y="1998267"/>
            <a:ext cx="108822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JPQL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 Persistence Query </a:t>
            </a:r>
            <a:r>
              <a:rPr lang="en-GB" dirty="0" smtClean="0"/>
              <a:t>Language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4"/>
          <p:cNvSpPr txBox="1"/>
          <p:nvPr/>
        </p:nvSpPr>
        <p:spPr>
          <a:xfrm>
            <a:off x="4722812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799012" y="1600200"/>
            <a:ext cx="2762250" cy="2007719"/>
            <a:chOff x="3656012" y="788677"/>
            <a:chExt cx="5372100" cy="4316723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12" y="788677"/>
              <a:ext cx="3411141" cy="3718144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12" y="2247900"/>
              <a:ext cx="2857500" cy="28575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90355" y="1171472"/>
            <a:ext cx="11771457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>
                <a:solidFill>
                  <a:schemeClr val="bg1"/>
                </a:solidFill>
              </a:rPr>
              <a:t>Object-oriented</a:t>
            </a:r>
            <a:r>
              <a:rPr lang="en-US" noProof="1"/>
              <a:t> query language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Part of the Java Persistence API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Used to make queries against entities stored in a relational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database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SQL syntax </a:t>
            </a:r>
            <a:r>
              <a:rPr lang="en-US" dirty="0">
                <a:solidFill>
                  <a:schemeClr val="bg1"/>
                </a:solidFill>
              </a:rPr>
              <a:t>operating with entities</a:t>
            </a:r>
            <a:r>
              <a:rPr lang="en-US" dirty="0"/>
              <a:t>, not tables in the data source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Functionalities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5255" y="1865119"/>
            <a:ext cx="3276600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JPQL</a:t>
            </a:r>
            <a:endParaRPr lang="bg-BG" sz="2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4371871"/>
            <a:ext cx="3276600" cy="773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0046" y="4953000"/>
            <a:ext cx="3276600" cy="773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UPDATE</a:t>
            </a:r>
            <a:endParaRPr lang="bg-BG" sz="2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88280" y="4371871"/>
            <a:ext cx="3276600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algn="ctr" defTabSz="1217930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DELETE</a:t>
            </a:r>
            <a:endParaRPr lang="bg-BG" sz="3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2212" y="3094221"/>
            <a:ext cx="1133107" cy="8864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61188" y="3117195"/>
            <a:ext cx="943024" cy="8924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13253" y="3117195"/>
            <a:ext cx="0" cy="13969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434484" y="3733800"/>
            <a:ext cx="11084069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 smtClean="0">
                <a:latin typeface="Consolas" panose="020B0609020204030204" pitchFamily="49" charset="0"/>
              </a:rPr>
              <a:t>"</a:t>
            </a:r>
            <a:r>
              <a:rPr lang="en-US" sz="2600" b="1" noProof="1">
                <a:latin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FROM </a:t>
            </a:r>
            <a:r>
              <a:rPr lang="en-US" sz="26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600" b="1" noProof="1" smtClean="0">
                <a:latin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600" b="1" noProof="1">
                <a:latin typeface="Consolas" panose="020B0609020204030204" pitchFamily="49" charset="0"/>
              </a:rPr>
              <a:t> WHERE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600" b="1" noProof="1">
                <a:latin typeface="Consolas" panose="020B0609020204030204" pitchFamily="49" charset="0"/>
              </a:rPr>
              <a:t> 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6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39732" y="3151450"/>
            <a:ext cx="2136786" cy="547698"/>
          </a:xfrm>
          <a:prstGeom prst="wedgeRoundRectCallout">
            <a:avLst>
              <a:gd name="adj1" fmla="val -6248"/>
              <a:gd name="adj2" fmla="val 8374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5412" y="4406676"/>
            <a:ext cx="1143000" cy="584964"/>
          </a:xfrm>
          <a:prstGeom prst="wedgeRoundRectCallout">
            <a:avLst>
              <a:gd name="adj1" fmla="val -30526"/>
              <a:gd name="adj2" fmla="val -7618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Aalias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674812" y="4408625"/>
            <a:ext cx="1371600" cy="456568"/>
          </a:xfrm>
          <a:prstGeom prst="wedgeRoundRectCallout">
            <a:avLst>
              <a:gd name="adj1" fmla="val -11744"/>
              <a:gd name="adj2" fmla="val -829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56612" y="3240631"/>
            <a:ext cx="1070756" cy="456568"/>
          </a:xfrm>
          <a:prstGeom prst="wedgeRoundRectCallout">
            <a:avLst>
              <a:gd name="adj1" fmla="val -39000"/>
              <a:gd name="adj2" fmla="val 8751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71012" y="4406676"/>
            <a:ext cx="1900361" cy="609284"/>
          </a:xfrm>
          <a:prstGeom prst="wedgeRoundRectCallout">
            <a:avLst>
              <a:gd name="adj1" fmla="val 2670"/>
              <a:gd name="adj2" fmla="val -758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2583851" y="2704310"/>
            <a:ext cx="7124700" cy="2565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noProof="1"/>
              <a:t> </a:t>
            </a:r>
            <a:r>
              <a:rPr lang="en-US" sz="2800" b="1" noProof="1">
                <a:latin typeface="Consolas" panose="020B0609020204030204" pitchFamily="49" charset="0"/>
              </a:rPr>
              <a:t>"SELECT s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 FROM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Shampoo</a:t>
            </a:r>
            <a:r>
              <a:rPr lang="en-US" sz="2800" b="1" noProof="1" smtClean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INNER JOIN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s.batch</a:t>
            </a:r>
            <a:r>
              <a:rPr lang="en-US" sz="2800" b="1" noProof="1">
                <a:latin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800" b="1" noProof="1">
                <a:latin typeface="Consolas" panose="020B0609020204030204" pitchFamily="49" charset="0"/>
              </a:rPr>
              <a:t>   WHERE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b.batchDate</a:t>
            </a:r>
            <a:r>
              <a:rPr lang="en-US" sz="2800" b="1" noProof="1">
                <a:latin typeface="Consolas" panose="020B0609020204030204" pitchFamily="49" charset="0"/>
              </a:rPr>
              <a:t> &lt; :batchDate"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256212" y="2895600"/>
            <a:ext cx="1069986" cy="456568"/>
          </a:xfrm>
          <a:prstGeom prst="wedgeRoundRectCallout">
            <a:avLst>
              <a:gd name="adj1" fmla="val -118"/>
              <a:gd name="adj2" fmla="val 9176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Class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75212" y="5334000"/>
            <a:ext cx="1040423" cy="456568"/>
          </a:xfrm>
          <a:prstGeom prst="wedgeRoundRectCallout">
            <a:avLst>
              <a:gd name="adj1" fmla="val -2599"/>
              <a:gd name="adj2" fmla="val -9638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Field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436812" y="2247742"/>
            <a:ext cx="1269023" cy="456568"/>
          </a:xfrm>
          <a:prstGeom prst="wedgeRoundRectCallout">
            <a:avLst>
              <a:gd name="adj1" fmla="val 69938"/>
              <a:gd name="adj2" fmla="val 6299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Object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75612" y="3740569"/>
            <a:ext cx="888023" cy="456568"/>
          </a:xfrm>
          <a:prstGeom prst="wedgeRoundRectCallout">
            <a:avLst>
              <a:gd name="adj1" fmla="val -76036"/>
              <a:gd name="adj2" fmla="val 21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Join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35617" y="5334000"/>
            <a:ext cx="1968011" cy="456568"/>
          </a:xfrm>
          <a:prstGeom prst="wedgeRoundRectCallout">
            <a:avLst>
              <a:gd name="adj1" fmla="val 2182"/>
              <a:gd name="adj2" fmla="val -914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Paramater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570" y="156210"/>
            <a:ext cx="9503410" cy="837565"/>
          </a:xfrm>
        </p:spPr>
        <p:txBody>
          <a:bodyPr/>
          <a:lstStyle/>
          <a:p>
            <a:r>
              <a:rPr lang="en-US" dirty="0"/>
              <a:t>JPQL Syntax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idx="4294967295"/>
          </p:nvPr>
        </p:nvSpPr>
        <p:spPr>
          <a:xfrm>
            <a:off x="1040765" y="1939290"/>
            <a:ext cx="6210300" cy="1685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"UPDATE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 smtClean="0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b.price</a:t>
            </a:r>
            <a:r>
              <a:rPr lang="en-US" sz="2400" b="1" noProof="1">
                <a:latin typeface="Consolas" panose="020B0609020204030204" pitchFamily="49" charset="0"/>
              </a:rPr>
              <a:t>*1.10 </a:t>
            </a:r>
          </a:p>
          <a:p>
            <a:pPr marL="76200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:names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12270" y="6544310"/>
            <a:ext cx="428625" cy="187325"/>
          </a:xfrm>
        </p:spPr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94275" y="3634105"/>
            <a:ext cx="1676400" cy="433070"/>
          </a:xfrm>
          <a:prstGeom prst="wedgeRoundRectCallout">
            <a:avLst>
              <a:gd name="adj1" fmla="val -37217"/>
              <a:gd name="adj2" fmla="val -753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Parameter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1040765" y="4826000"/>
            <a:ext cx="6635750" cy="1144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76200" indent="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"DELETE FROM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Ingredient</a:t>
            </a:r>
            <a:r>
              <a:rPr lang="en-US" sz="2400" b="1" noProof="1" smtClean="0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</a:p>
          <a:p>
            <a:pPr marL="76200" lvl="1" indent="0">
              <a:buNone/>
            </a:pPr>
            <a:r>
              <a:rPr lang="en-US" sz="2400" b="1" noProof="1">
                <a:latin typeface="Consolas" panose="020B0609020204030204" pitchFamily="49" charset="0"/>
              </a:rPr>
              <a:t>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b.name</a:t>
            </a:r>
            <a:r>
              <a:rPr lang="en-US" sz="2400" b="1" noProof="1">
                <a:latin typeface="Consolas" panose="020B0609020204030204" pitchFamily="49" charset="0"/>
              </a:rPr>
              <a:t> = :name"</a:t>
            </a:r>
          </a:p>
        </p:txBody>
      </p:sp>
      <p:sp>
        <p:nvSpPr>
          <p:cNvPr id="16" name="Content Placeholder 3"/>
          <p:cNvSpPr txBox="1"/>
          <p:nvPr/>
        </p:nvSpPr>
        <p:spPr>
          <a:xfrm>
            <a:off x="243205" y="1502410"/>
            <a:ext cx="11701780" cy="503237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Update: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Delete: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Shampoos by Ingredients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150812" y="1219200"/>
            <a:ext cx="11887200" cy="5502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Write a method that selects all shampoos with ingredients in a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given </a:t>
            </a:r>
            <a:r>
              <a:rPr lang="en-US" noProof="1"/>
              <a:t>list</a:t>
            </a:r>
          </a:p>
          <a:p>
            <a:pPr>
              <a:lnSpc>
                <a:spcPct val="100000"/>
              </a:lnSpc>
            </a:pPr>
            <a:r>
              <a:rPr lang="en-US" noProof="1"/>
              <a:t>Example input-output:</a:t>
            </a:r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17" name="Text Placeholder 5"/>
          <p:cNvSpPr txBox="1"/>
          <p:nvPr/>
        </p:nvSpPr>
        <p:spPr>
          <a:xfrm>
            <a:off x="531812" y="3242096"/>
            <a:ext cx="28194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dirty="0"/>
              <a:t>Berry</a:t>
            </a:r>
          </a:p>
          <a:p>
            <a:r>
              <a:rPr lang="en-US" sz="2400" dirty="0"/>
              <a:t>Mineral-Colagen</a:t>
            </a:r>
          </a:p>
        </p:txBody>
      </p:sp>
      <p:sp>
        <p:nvSpPr>
          <p:cNvPr id="8" name="Стрелка надясно 7"/>
          <p:cNvSpPr/>
          <p:nvPr/>
        </p:nvSpPr>
        <p:spPr>
          <a:xfrm>
            <a:off x="3568173" y="3415682"/>
            <a:ext cx="457200" cy="304800"/>
          </a:xfrm>
          <a:prstGeom prst="right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4242334" y="3200400"/>
            <a:ext cx="75006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Fresh it Up!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Superfruit Nutrition</a:t>
            </a:r>
          </a:p>
          <a:p>
            <a:pPr algn="l"/>
            <a:r>
              <a:rPr lang="en-US" sz="2400" dirty="0"/>
              <a:t>Color Protection &amp; Radiance</a:t>
            </a:r>
          </a:p>
          <a:p>
            <a:pPr algn="l"/>
            <a:r>
              <a:rPr lang="en-US" sz="2400" dirty="0"/>
              <a:t>Nectar Nutrition</a:t>
            </a:r>
          </a:p>
          <a:p>
            <a:pPr algn="l"/>
            <a:r>
              <a:rPr lang="en-US" sz="2400" dirty="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Select Shampoos by Ingredients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 Placeholder 5"/>
          <p:cNvSpPr txBox="1"/>
          <p:nvPr/>
        </p:nvSpPr>
        <p:spPr>
          <a:xfrm>
            <a:off x="293852" y="2286000"/>
            <a:ext cx="11741040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 smtClean="0">
                <a:solidFill>
                  <a:schemeClr val="tx1"/>
                </a:solidFill>
              </a:rPr>
              <a:t>IngredientRepository </a:t>
            </a:r>
            <a:r>
              <a:rPr lang="en-US" noProof="1">
                <a:solidFill>
                  <a:schemeClr val="tx1"/>
                </a:solidFill>
              </a:rPr>
              <a:t>extends </a:t>
            </a:r>
            <a:r>
              <a:rPr lang="en-US" noProof="1" smtClean="0">
                <a:solidFill>
                  <a:schemeClr val="tx1"/>
                </a:solidFill>
              </a:rPr>
              <a:t>JpaRepository&lt;Ingredient</a:t>
            </a:r>
            <a:r>
              <a:rPr lang="en-US" noProof="1">
                <a:solidFill>
                  <a:schemeClr val="tx1"/>
                </a:solidFill>
              </a:rPr>
              <a:t>, Long&gt;{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/>
              <a:t>@Query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select s from </a:t>
            </a:r>
            <a:r>
              <a:rPr lang="en-US" noProof="1" smtClean="0"/>
              <a:t>Shampoo </a:t>
            </a:r>
            <a:r>
              <a:rPr lang="en-US" noProof="1"/>
              <a:t>s</a:t>
            </a:r>
            <a:r>
              <a:rPr lang="en-US" noProof="1">
                <a:solidFill>
                  <a:schemeClr val="tx1"/>
                </a:solidFill>
              </a:rPr>
              <a:t> " </a:t>
            </a:r>
            <a:r>
              <a:rPr lang="en-US" noProof="1"/>
              <a:t>+</a:t>
            </a:r>
          </a:p>
          <a:p>
            <a:r>
              <a:rPr lang="en-US" noProof="1">
                <a:solidFill>
                  <a:schemeClr val="tx1"/>
                </a:solidFill>
              </a:rPr>
              <a:t>      "</a:t>
            </a:r>
            <a:r>
              <a:rPr lang="en-US" noProof="1"/>
              <a:t>join s.ingredients i where i in :ingredients</a:t>
            </a:r>
            <a:r>
              <a:rPr lang="en-US" noProof="1">
                <a:solidFill>
                  <a:schemeClr val="tx1"/>
                </a:solidFill>
              </a:rPr>
              <a:t>")</a:t>
            </a:r>
          </a:p>
          <a:p>
            <a:r>
              <a:rPr lang="en-US" noProof="1">
                <a:solidFill>
                  <a:schemeClr val="tx1"/>
                </a:solidFill>
              </a:rPr>
              <a:t>     </a:t>
            </a:r>
            <a:r>
              <a:rPr lang="en-US" noProof="1" smtClean="0">
                <a:solidFill>
                  <a:schemeClr val="tx1"/>
                </a:solidFill>
              </a:rPr>
              <a:t>List&lt;Shampoo</a:t>
            </a:r>
            <a:r>
              <a:rPr lang="en-US" noProof="1">
                <a:solidFill>
                  <a:schemeClr val="tx1"/>
                </a:solidFill>
              </a:rPr>
              <a:t>&gt; </a:t>
            </a:r>
            <a:r>
              <a:rPr lang="en-US" noProof="1"/>
              <a:t>findByIngredientsIn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@Param</a:t>
            </a:r>
            <a:r>
              <a:rPr lang="en-US" noProof="1">
                <a:solidFill>
                  <a:schemeClr val="tx1"/>
                </a:solidFill>
              </a:rPr>
              <a:t>(value = "</a:t>
            </a:r>
            <a:r>
              <a:rPr lang="en-US" noProof="1"/>
              <a:t>ingredients</a:t>
            </a:r>
            <a:r>
              <a:rPr lang="en-US" noProof="1">
                <a:solidFill>
                  <a:schemeClr val="tx1"/>
                </a:solidFill>
              </a:rPr>
              <a:t>")   </a:t>
            </a:r>
            <a:r>
              <a:rPr lang="en-US" noProof="1" smtClean="0">
                <a:solidFill>
                  <a:schemeClr val="tx1"/>
                </a:solidFill>
              </a:rPr>
              <a:t>Set&lt;Ingredient</a:t>
            </a:r>
            <a:r>
              <a:rPr lang="en-US" noProof="1">
                <a:solidFill>
                  <a:schemeClr val="tx1"/>
                </a:solidFill>
              </a:rPr>
              <a:t>&gt; ingredients);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293852" y="1680092"/>
            <a:ext cx="1174104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Retrieving Data by Custom </a:t>
            </a:r>
            <a:r>
              <a:rPr lang="en-GB" dirty="0" smtClean="0"/>
              <a:t>Queries</a:t>
            </a:r>
            <a:r>
              <a:rPr lang="en-US" dirty="0" smtClean="0"/>
              <a:t>.</a:t>
            </a:r>
          </a:p>
          <a:p>
            <a:r>
              <a:rPr lang="en-US" dirty="0"/>
              <a:t>Java Persistence Query </a:t>
            </a:r>
            <a:r>
              <a:rPr lang="en-US" dirty="0" smtClean="0"/>
              <a:t>Language.</a:t>
            </a:r>
          </a:p>
          <a:p>
            <a:r>
              <a:rPr lang="en-US" dirty="0">
                <a:solidFill>
                  <a:srgbClr val="234465"/>
                </a:solidFill>
              </a:rPr>
              <a:t>Repository </a:t>
            </a:r>
            <a:r>
              <a:rPr lang="en-US" dirty="0" smtClean="0">
                <a:solidFill>
                  <a:srgbClr val="234465"/>
                </a:solidFill>
              </a:rPr>
              <a:t>Inheritance.</a:t>
            </a:r>
            <a:endParaRPr lang="en-US" dirty="0">
              <a:solidFill>
                <a:srgbClr val="234465"/>
              </a:solidFill>
            </a:endParaRPr>
          </a:p>
          <a:p>
            <a:r>
              <a:rPr lang="en-US" dirty="0">
                <a:solidFill>
                  <a:srgbClr val="234465"/>
                </a:solidFill>
              </a:rPr>
              <a:t>Spring Custom </a:t>
            </a:r>
            <a:r>
              <a:rPr lang="en-US" dirty="0" smtClean="0">
                <a:solidFill>
                  <a:srgbClr val="234465"/>
                </a:solidFill>
              </a:rPr>
              <a:t>Configuration.</a:t>
            </a:r>
            <a:endParaRPr lang="en-US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Advanced </a:t>
            </a:r>
            <a:r>
              <a:rPr lang="en-GB" dirty="0" smtClean="0"/>
              <a:t>Repositories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Repository </a:t>
            </a:r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4"/>
          <p:cNvSpPr txBox="1"/>
          <p:nvPr/>
        </p:nvSpPr>
        <p:spPr>
          <a:xfrm>
            <a:off x="2817812" y="4703828"/>
            <a:ext cx="66294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grpSp>
        <p:nvGrpSpPr>
          <p:cNvPr id="14" name="Групиране 13"/>
          <p:cNvGrpSpPr/>
          <p:nvPr/>
        </p:nvGrpSpPr>
        <p:grpSpPr>
          <a:xfrm>
            <a:off x="4494212" y="1983081"/>
            <a:ext cx="3200400" cy="1369719"/>
            <a:chOff x="3076454" y="1770128"/>
            <a:chExt cx="5932608" cy="2628900"/>
          </a:xfrm>
        </p:grpSpPr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454" y="1770128"/>
              <a:ext cx="2628900" cy="2628900"/>
            </a:xfrm>
            <a:prstGeom prst="rect">
              <a:avLst/>
            </a:prstGeom>
          </p:spPr>
        </p:pic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2017778"/>
              <a:ext cx="2381250" cy="2381250"/>
            </a:xfrm>
            <a:prstGeom prst="rect">
              <a:avLst/>
            </a:prstGeom>
          </p:spPr>
        </p:pic>
        <p:sp>
          <p:nvSpPr>
            <p:cNvPr id="13" name="Стрелка надясно 12"/>
            <p:cNvSpPr/>
            <p:nvPr/>
          </p:nvSpPr>
          <p:spPr>
            <a:xfrm>
              <a:off x="5918933" y="2955999"/>
              <a:ext cx="495300" cy="504807"/>
            </a:xfrm>
            <a:prstGeom prst="rightArrow">
              <a:avLst>
                <a:gd name="adj1" fmla="val 36329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bigger applications we have similar entities extending </a:t>
            </a:r>
            <a:r>
              <a:rPr lang="en-GB" dirty="0" smtClean="0"/>
              <a:t>an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abstract </a:t>
            </a:r>
            <a:r>
              <a:rPr lang="en-GB" dirty="0"/>
              <a:t>class</a:t>
            </a:r>
          </a:p>
          <a:p>
            <a:r>
              <a:rPr lang="en-GB" dirty="0"/>
              <a:t>Their base attributes and actions towards them are the same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regardless </a:t>
            </a:r>
            <a:r>
              <a:rPr lang="en-GB" dirty="0"/>
              <a:t>differences</a:t>
            </a:r>
          </a:p>
          <a:p>
            <a:r>
              <a:rPr lang="en-GB" dirty="0"/>
              <a:t>We can set up a </a:t>
            </a:r>
            <a:r>
              <a:rPr lang="en-GB" b="1" dirty="0">
                <a:solidFill>
                  <a:schemeClr val="bg1"/>
                </a:solidFill>
              </a:rPr>
              <a:t>base repository </a:t>
            </a:r>
            <a:r>
              <a:rPr lang="en-GB" dirty="0"/>
              <a:t>to reduce query and code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GB" dirty="0" smtClean="0"/>
              <a:t>duplication</a:t>
            </a:r>
            <a:endParaRPr lang="en-GB" dirty="0"/>
          </a:p>
          <a:p>
            <a:r>
              <a:rPr lang="en-GB" dirty="0"/>
              <a:t>It can be inherited to clear up specifics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217612" y="1819810"/>
            <a:ext cx="9677400" cy="18954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@NoRepositoryBean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/>
              <a:t>IngredientRepository</a:t>
            </a:r>
            <a:r>
              <a:rPr lang="en-US" noProof="1">
                <a:solidFill>
                  <a:schemeClr val="tx1"/>
                </a:solidFill>
              </a:rPr>
              <a:t>&lt;T extends Ingredient&gt; extends JpaRepository&lt;T, Long&gt;{</a:t>
            </a:r>
          </a:p>
          <a:p>
            <a:r>
              <a:rPr lang="en-US" noProof="1">
                <a:solidFill>
                  <a:schemeClr val="tx1"/>
                </a:solidFill>
              </a:rPr>
              <a:t>	//…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217612" y="1211253"/>
            <a:ext cx="96774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IngredientRepository.java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8012" y="1285923"/>
            <a:ext cx="2362200" cy="456568"/>
          </a:xfrm>
          <a:prstGeom prst="wedgeRoundRectCallout">
            <a:avLst>
              <a:gd name="adj1" fmla="val 6725"/>
              <a:gd name="adj2" fmla="val 8334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Not a repository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99605" y="4444491"/>
            <a:ext cx="1173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@Repository</a:t>
            </a:r>
          </a:p>
          <a:p>
            <a:r>
              <a:rPr lang="en-US" noProof="1"/>
              <a:t>public interface </a:t>
            </a:r>
            <a:r>
              <a:rPr lang="en-US" noProof="1">
                <a:solidFill>
                  <a:schemeClr val="bg1"/>
                </a:solidFill>
              </a:rPr>
              <a:t>ChemicalIngredientRepository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noProof="1" smtClean="0">
                <a:solidFill>
                  <a:schemeClr val="bg1"/>
                </a:solidFill>
              </a:rPr>
              <a:t>IngredientRepository</a:t>
            </a:r>
            <a:r>
              <a:rPr lang="en-US" noProof="1" smtClean="0"/>
              <a:t> </a:t>
            </a:r>
            <a:r>
              <a:rPr lang="en-US" noProof="1"/>
              <a:t>&lt;BasicChemicalIngredient&gt; {</a:t>
            </a:r>
          </a:p>
          <a:p>
            <a:r>
              <a:rPr lang="en-US" noProof="1"/>
              <a:t>   </a:t>
            </a:r>
            <a:r>
              <a:rPr lang="en-US" noProof="1" smtClean="0"/>
              <a:t>List&lt;ChemicalIngredient</a:t>
            </a:r>
            <a:r>
              <a:rPr lang="en-US" noProof="1"/>
              <a:t>&gt; findByChemicalFormula(String chemicalFormula);</a:t>
            </a:r>
          </a:p>
          <a:p>
            <a:r>
              <a:rPr lang="en-US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99605" y="3838583"/>
            <a:ext cx="1173479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ChemicalIngredientRepository.java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Repository 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665412" y="1792791"/>
            <a:ext cx="69342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>
                <a:solidFill>
                  <a:schemeClr val="tx1"/>
                </a:solidFill>
              </a:rPr>
              <a:t>public interface CustomShampooRepository {</a:t>
            </a:r>
          </a:p>
          <a:p>
            <a:endParaRPr lang="en-US" sz="2000" noProof="1">
              <a:solidFill>
                <a:schemeClr val="tx1"/>
              </a:solidFill>
            </a:endParaRPr>
          </a:p>
          <a:p>
            <a:r>
              <a:rPr lang="en-US" sz="2000" noProof="1">
                <a:solidFill>
                  <a:schemeClr val="tx1"/>
                </a:solidFill>
              </a:rPr>
              <a:t>    void create(BasicShampoo basicShampoo);</a:t>
            </a:r>
          </a:p>
          <a:p>
            <a:r>
              <a:rPr lang="en-US" sz="20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665412" y="1219200"/>
            <a:ext cx="6934200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200" noProof="1"/>
              <a:t>CustomShampooRepository.java</a:t>
            </a:r>
          </a:p>
        </p:txBody>
      </p:sp>
      <p:sp>
        <p:nvSpPr>
          <p:cNvPr id="13" name="Text Placeholder 5"/>
          <p:cNvSpPr txBox="1"/>
          <p:nvPr/>
        </p:nvSpPr>
        <p:spPr>
          <a:xfrm>
            <a:off x="1522412" y="3870720"/>
            <a:ext cx="9220200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/>
              <a:t>public class CustomShampooDaoImpl implements CustomShampooRepository {</a:t>
            </a:r>
          </a:p>
          <a:p>
            <a:r>
              <a:rPr lang="en-US" sz="1800" noProof="1">
                <a:solidFill>
                  <a:schemeClr val="bg1"/>
                </a:solidFill>
              </a:rPr>
              <a:t>    @PersistenceContext</a:t>
            </a:r>
          </a:p>
          <a:p>
            <a:r>
              <a:rPr lang="en-US" sz="1800" noProof="1"/>
              <a:t>    private EntityManager entityManager;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@Transactional</a:t>
            </a:r>
          </a:p>
          <a:p>
            <a:r>
              <a:rPr lang="en-US" sz="1800" noProof="1"/>
              <a:t>    public void create(BasicShampoo basicShampoo){</a:t>
            </a:r>
          </a:p>
          <a:p>
            <a:r>
              <a:rPr lang="en-US" sz="1800" noProof="1"/>
              <a:t>        entityManager.persist(basicShampoo);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4" name="Text Placeholder 5"/>
          <p:cNvSpPr txBox="1"/>
          <p:nvPr/>
        </p:nvSpPr>
        <p:spPr>
          <a:xfrm>
            <a:off x="1522412" y="3328653"/>
            <a:ext cx="92202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CustomShampooRepositoryImpl.java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0354" y="4419600"/>
            <a:ext cx="1748725" cy="986190"/>
          </a:xfrm>
          <a:prstGeom prst="wedgeRoundRectCallout">
            <a:avLst>
              <a:gd name="adj1" fmla="val 58872"/>
              <a:gd name="adj2" fmla="val -4974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/>
              </a:rPr>
              <a:t>Inject </a:t>
            </a:r>
          </a:p>
          <a:p>
            <a:pPr algn="ctr"/>
            <a:r>
              <a:rPr lang="en-US" sz="2000" b="1" noProof="1">
                <a:solidFill>
                  <a:schemeClr val="bg2"/>
                </a:solidFill>
                <a:effectLst/>
              </a:rPr>
              <a:t>Entity Manager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32512" y="6116752"/>
            <a:ext cx="2324100" cy="407873"/>
          </a:xfrm>
          <a:prstGeom prst="wedgeRoundRectCallout">
            <a:avLst>
              <a:gd name="adj1" fmla="val -42504"/>
              <a:gd name="adj2" fmla="val -8902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/>
              </a:rPr>
              <a:t>Single Transaction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bldLvl="0" animBg="1"/>
      <p:bldP spid="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Custom </a:t>
            </a:r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Java-Based </a:t>
            </a:r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4"/>
          <p:cNvSpPr txBox="1"/>
          <p:nvPr/>
        </p:nvSpPr>
        <p:spPr>
          <a:xfrm>
            <a:off x="2290148" y="4671485"/>
            <a:ext cx="8001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8" name="Subtitle 5"/>
          <p:cNvSpPr txBox="1"/>
          <p:nvPr/>
        </p:nvSpPr>
        <p:spPr>
          <a:xfrm>
            <a:off x="1674812" y="5574115"/>
            <a:ext cx="8839200" cy="67428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99" y="1606668"/>
            <a:ext cx="2086425" cy="20844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4294967295"/>
          </p:nvPr>
        </p:nvSpPr>
        <p:spPr>
          <a:xfrm>
            <a:off x="208222" y="1212279"/>
            <a:ext cx="11829790" cy="54171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So far we've configured our project with a spring properties file: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23441" y="2921162"/>
            <a:ext cx="11118958" cy="2065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#Data Source Properties</a:t>
            </a:r>
          </a:p>
          <a:p>
            <a:r>
              <a:rPr lang="en-US" noProof="1"/>
              <a:t>spring.datasource.driverClassName = com.mysql.jdbc.Driver</a:t>
            </a:r>
          </a:p>
          <a:p>
            <a:r>
              <a:rPr lang="en-US" noProof="1"/>
              <a:t>spring.datasource.url = </a:t>
            </a:r>
            <a:r>
              <a:rPr lang="en-US" noProof="1" smtClean="0"/>
              <a:t>jdbc:mysql</a:t>
            </a:r>
            <a:r>
              <a:rPr lang="en-US" noProof="1"/>
              <a:t>://</a:t>
            </a:r>
            <a:r>
              <a:rPr lang="en-US" noProof="1" smtClean="0"/>
              <a:t>localhost:3306/shampoo_company?useSSL=false&amp;createDatabaseIfNotExist=true</a:t>
            </a:r>
            <a:endParaRPr lang="en-US" noProof="1"/>
          </a:p>
          <a:p>
            <a:r>
              <a:rPr lang="en-US" noProof="1"/>
              <a:t>spring.datasource.username = root</a:t>
            </a:r>
          </a:p>
          <a:p>
            <a:r>
              <a:rPr lang="en-US" noProof="1"/>
              <a:t>spring.datasource.password = 1234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23441" y="2347571"/>
            <a:ext cx="11118957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4075929"/>
            <a:ext cx="3206640" cy="456568"/>
          </a:xfrm>
          <a:prstGeom prst="wedgeRoundRectCallout">
            <a:avLst>
              <a:gd name="adj1" fmla="val 4521"/>
              <a:gd name="adj2" fmla="val -727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properties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0450" y="2729358"/>
            <a:ext cx="1092656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400" noProof="1"/>
              <a:t>@Configuration</a:t>
            </a:r>
          </a:p>
          <a:p>
            <a:r>
              <a:rPr lang="en-US" sz="2400" noProof="1"/>
              <a:t>@EnableJpaRepositories(basePackages = "</a:t>
            </a:r>
            <a:r>
              <a:rPr lang="en-US" sz="2400" noProof="1" smtClean="0"/>
              <a:t>com.demo.dao</a:t>
            </a:r>
            <a:r>
              <a:rPr lang="en-US" sz="2400" noProof="1"/>
              <a:t>")</a:t>
            </a:r>
          </a:p>
          <a:p>
            <a:r>
              <a:rPr lang="en-US" sz="2400" noProof="1"/>
              <a:t>@EnableTransactionManagement</a:t>
            </a:r>
          </a:p>
          <a:p>
            <a:r>
              <a:rPr lang="en-US" sz="2400" noProof="1"/>
              <a:t>@PropertySource(value = "application.properties" 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	//Add configuration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730450" y="2058817"/>
            <a:ext cx="10926562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8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0450" y="1904413"/>
            <a:ext cx="2119200" cy="688306"/>
          </a:xfrm>
          <a:prstGeom prst="wedgeRoundRectCallout">
            <a:avLst>
              <a:gd name="adj1" fmla="val -1531"/>
              <a:gd name="adj2" fmla="val 8186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Configuration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Class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79050" y="2224741"/>
            <a:ext cx="2039803" cy="735957"/>
          </a:xfrm>
          <a:prstGeom prst="wedgeRoundRectCallout">
            <a:avLst>
              <a:gd name="adj1" fmla="val 390"/>
              <a:gd name="adj2" fmla="val 7661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Repositories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Directory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93250" y="4724400"/>
            <a:ext cx="1861299" cy="456568"/>
          </a:xfrm>
          <a:prstGeom prst="wedgeRoundRectCallout">
            <a:avLst>
              <a:gd name="adj1" fmla="val -1189"/>
              <a:gd name="adj2" fmla="val -9261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Property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1812" y="1920414"/>
            <a:ext cx="11118958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@Autowired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private Environment environment;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</a:t>
            </a:r>
            <a:r>
              <a:rPr lang="en-US" sz="1800" noProof="1"/>
              <a:t>@Bean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public DataSource dataSource() {</a:t>
            </a:r>
          </a:p>
          <a:p>
            <a:endParaRPr lang="en-US" sz="1800" noProof="1">
              <a:solidFill>
                <a:schemeClr val="tx1"/>
              </a:solidFill>
            </a:endParaRP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 driverManagerDataSource = new DriverManagerDataSource();     driverManagerDataSource.setDriverClassName(environment.getProperty("</a:t>
            </a:r>
            <a:r>
              <a:rPr lang="en-US" sz="1800" noProof="1"/>
              <a:t>spring.datasource.driverClassName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driverManagerDataSource.setUrl(environment.getProperty("</a:t>
            </a:r>
            <a:r>
              <a:rPr lang="en-US" sz="1800" noProof="1"/>
              <a:t>spring.datasource.url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driverManagerDataSource.setUsername(environment.getProperty("</a:t>
            </a:r>
            <a:r>
              <a:rPr lang="en-US" sz="1800" noProof="1"/>
              <a:t>spring.datasource</a:t>
            </a:r>
            <a:r>
              <a:rPr lang="en-US" sz="1800" noProof="1" smtClean="0"/>
              <a:t>.</a:t>
            </a:r>
            <a:r>
              <a:rPr lang="bg-BG" sz="1800" noProof="1" smtClean="0"/>
              <a:t/>
            </a:r>
            <a:br>
              <a:rPr lang="bg-BG" sz="1800" noProof="1" smtClean="0"/>
            </a:br>
            <a:r>
              <a:rPr lang="en-US" sz="1800" noProof="1" smtClean="0"/>
              <a:t>username</a:t>
            </a:r>
            <a:r>
              <a:rPr lang="en-US" sz="1800" noProof="1">
                <a:solidFill>
                  <a:schemeClr val="tx1"/>
                </a:solidFill>
              </a:rPr>
              <a:t>"));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driverManagerDataSource.setPassword(environment.getProperty("</a:t>
            </a:r>
            <a:r>
              <a:rPr lang="en-US" sz="1800" noProof="1"/>
              <a:t>spring.datasource</a:t>
            </a:r>
            <a:r>
              <a:rPr lang="en-US" sz="1800" noProof="1" smtClean="0"/>
              <a:t>.</a:t>
            </a:r>
            <a:r>
              <a:rPr lang="bg-BG" sz="1800" noProof="1" smtClean="0"/>
              <a:t/>
            </a:r>
            <a:br>
              <a:rPr lang="bg-BG" sz="1800" noProof="1" smtClean="0"/>
            </a:br>
            <a:r>
              <a:rPr lang="en-US" sz="1800" noProof="1" smtClean="0"/>
              <a:t>password</a:t>
            </a:r>
            <a:r>
              <a:rPr lang="en-US" sz="1800" noProof="1">
                <a:solidFill>
                  <a:schemeClr val="tx1"/>
                </a:solidFill>
              </a:rPr>
              <a:t>"));   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    return driverManagerDataSource;</a:t>
            </a:r>
          </a:p>
          <a:p>
            <a:r>
              <a:rPr lang="en-US" sz="1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31812" y="1394848"/>
            <a:ext cx="11118958" cy="525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2667000"/>
            <a:ext cx="3358667" cy="352143"/>
          </a:xfrm>
          <a:prstGeom prst="wedgeRoundRectCallout">
            <a:avLst>
              <a:gd name="adj1" fmla="val -41423"/>
              <a:gd name="adj2" fmla="val 8058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Data Source Connection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218916" y="1827542"/>
            <a:ext cx="117348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@Bean</a:t>
            </a:r>
          </a:p>
          <a:p>
            <a:r>
              <a:rPr lang="en-US" sz="1600" noProof="1"/>
              <a:t>    public EntityManagerFactory entityManagerFactory() {</a:t>
            </a:r>
          </a:p>
          <a:p>
            <a:endParaRPr lang="en-US" sz="1600" noProof="1"/>
          </a:p>
          <a:p>
            <a:r>
              <a:rPr lang="en-US" sz="1600" noProof="1"/>
              <a:t>        HibernateJpaVendorAdapter vendorAdapter = new HibernateJpaVendorAdapter();</a:t>
            </a:r>
          </a:p>
          <a:p>
            <a:r>
              <a:rPr lang="en-US" sz="1600" noProof="1"/>
              <a:t>        vendorAdapter.setDatabase(</a:t>
            </a:r>
            <a:r>
              <a:rPr lang="en-US" sz="1600" noProof="1">
                <a:solidFill>
                  <a:schemeClr val="bg1"/>
                </a:solidFill>
              </a:rPr>
              <a:t>Database.MYSQL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vendorAdapter.setGenerateDdl(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vendorAdapter.setShowSql(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);</a:t>
            </a:r>
          </a:p>
          <a:p>
            <a:r>
              <a:rPr lang="en-US" sz="1600" noProof="1"/>
              <a:t>        LocalContainerEntityManagerFactoryBean factory = new LocalContainerEntityManagerFactoryBean();</a:t>
            </a:r>
          </a:p>
          <a:p>
            <a:r>
              <a:rPr lang="en-US" sz="1600" noProof="1"/>
              <a:t>        factory.setJpaVendorAdapter(vendorAdapter);</a:t>
            </a:r>
          </a:p>
          <a:p>
            <a:r>
              <a:rPr lang="en-US" sz="1600" noProof="1"/>
              <a:t>        factory.setPackagesToScan("</a:t>
            </a:r>
            <a:r>
              <a:rPr lang="en-US" sz="1600" noProof="1" smtClean="0">
                <a:solidFill>
                  <a:schemeClr val="bg1"/>
                </a:solidFill>
              </a:rPr>
              <a:t>com.demo.domain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factory.setDataSource(dataSource());</a:t>
            </a:r>
          </a:p>
          <a:p>
            <a:r>
              <a:rPr lang="en-US" sz="1600" noProof="1"/>
              <a:t>        Properties jpaProperties = new Properties();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hibernate.hbm2ddl.auto</a:t>
            </a:r>
            <a:r>
              <a:rPr lang="en-US" sz="1600" noProof="1"/>
              <a:t>","</a:t>
            </a:r>
            <a:r>
              <a:rPr lang="en-US" sz="1600" noProof="1">
                <a:solidFill>
                  <a:schemeClr val="bg1"/>
                </a:solidFill>
              </a:rPr>
              <a:t>validate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jpaProperties.setProperty("</a:t>
            </a:r>
            <a:r>
              <a:rPr lang="en-US" sz="1600" noProof="1">
                <a:solidFill>
                  <a:schemeClr val="bg1"/>
                </a:solidFill>
              </a:rPr>
              <a:t>hibernate.format_sql</a:t>
            </a:r>
            <a:r>
              <a:rPr lang="en-US" sz="1600" noProof="1"/>
              <a:t>", "</a:t>
            </a:r>
            <a:r>
              <a:rPr lang="en-US" sz="1600" noProof="1">
                <a:solidFill>
                  <a:schemeClr val="bg1"/>
                </a:solidFill>
              </a:rPr>
              <a:t>true</a:t>
            </a:r>
            <a:r>
              <a:rPr lang="en-US" sz="1600" noProof="1"/>
              <a:t>");</a:t>
            </a:r>
          </a:p>
          <a:p>
            <a:r>
              <a:rPr lang="en-US" sz="1600" noProof="1"/>
              <a:t>        factory.setJpaProperties(jpaProperties);</a:t>
            </a:r>
          </a:p>
          <a:p>
            <a:r>
              <a:rPr lang="en-US" sz="1600" noProof="1"/>
              <a:t>        factory.afterPropertiesSet();</a:t>
            </a:r>
          </a:p>
          <a:p>
            <a:r>
              <a:rPr lang="en-US" sz="1600" noProof="1"/>
              <a:t>        return factory.getObject();</a:t>
            </a:r>
          </a:p>
          <a:p>
            <a:r>
              <a:rPr lang="en-US" sz="1600" noProof="1"/>
              <a:t>    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218916" y="1287888"/>
            <a:ext cx="117348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0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56412" y="2133647"/>
            <a:ext cx="2529000" cy="487956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JPA 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87985" y="4267200"/>
            <a:ext cx="2438400" cy="457200"/>
          </a:xfrm>
          <a:prstGeom prst="wedgeRoundRectCallout">
            <a:avLst>
              <a:gd name="adj1" fmla="val -55871"/>
              <a:gd name="adj2" fmla="val 21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Models Package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446212" y="2803102"/>
            <a:ext cx="9372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000" noProof="1" smtClean="0">
                <a:solidFill>
                  <a:schemeClr val="bg1"/>
                </a:solidFill>
              </a:rPr>
              <a:t>@</a:t>
            </a:r>
            <a:r>
              <a:rPr lang="en-US" sz="2000" noProof="1">
                <a:solidFill>
                  <a:schemeClr val="bg1"/>
                </a:solidFill>
              </a:rPr>
              <a:t>Bean</a:t>
            </a:r>
          </a:p>
          <a:p>
            <a:r>
              <a:rPr lang="en-US" sz="2000" noProof="1" smtClean="0"/>
              <a:t>public </a:t>
            </a:r>
            <a:r>
              <a:rPr lang="en-US" sz="2000" noProof="1"/>
              <a:t>PlatformTransactionManager transactionManager() {</a:t>
            </a:r>
          </a:p>
          <a:p>
            <a:r>
              <a:rPr lang="bg-BG" sz="2000" noProof="1"/>
              <a:t> </a:t>
            </a:r>
            <a:r>
              <a:rPr lang="bg-BG" sz="2000" noProof="1" smtClean="0"/>
              <a:t>  </a:t>
            </a:r>
            <a:br>
              <a:rPr lang="bg-BG" sz="2000" noProof="1" smtClean="0"/>
            </a:br>
            <a:r>
              <a:rPr lang="bg-BG" sz="2000" noProof="1" smtClean="0"/>
              <a:t>   </a:t>
            </a:r>
            <a:r>
              <a:rPr lang="en-US" sz="2000" noProof="1" smtClean="0"/>
              <a:t>JpaTransactionManager </a:t>
            </a:r>
            <a:r>
              <a:rPr lang="en-US" sz="2000" noProof="1"/>
              <a:t>txManager = new JpaTransactionManager();</a:t>
            </a:r>
          </a:p>
          <a:p>
            <a:r>
              <a:rPr lang="en-US" sz="2000" noProof="1"/>
              <a:t>   </a:t>
            </a:r>
            <a:r>
              <a:rPr lang="bg-BG" sz="2000" noProof="1" smtClean="0"/>
              <a:t/>
            </a:r>
            <a:br>
              <a:rPr lang="bg-BG" sz="2000" noProof="1" smtClean="0"/>
            </a:br>
            <a:r>
              <a:rPr lang="bg-BG" sz="2000" noProof="1" smtClean="0"/>
              <a:t>   </a:t>
            </a:r>
            <a:r>
              <a:rPr lang="en-US" sz="2000" noProof="1" smtClean="0"/>
              <a:t>txManager.setEntityManagerFactory(entityManagerFactory</a:t>
            </a:r>
            <a:r>
              <a:rPr lang="en-US" sz="2000" noProof="1"/>
              <a:t>());</a:t>
            </a:r>
          </a:p>
          <a:p>
            <a:r>
              <a:rPr lang="en-US" sz="2000" noProof="1"/>
              <a:t>   </a:t>
            </a:r>
            <a:r>
              <a:rPr lang="bg-BG" sz="2000" noProof="1" smtClean="0"/>
              <a:t/>
            </a:r>
            <a:br>
              <a:rPr lang="bg-BG" sz="2000" noProof="1" smtClean="0"/>
            </a:br>
            <a:r>
              <a:rPr lang="bg-BG" sz="2000" noProof="1" smtClean="0"/>
              <a:t>   </a:t>
            </a:r>
            <a:r>
              <a:rPr lang="en-US" sz="2000" noProof="1" smtClean="0"/>
              <a:t>return </a:t>
            </a:r>
            <a:r>
              <a:rPr lang="en-US" sz="2000" noProof="1"/>
              <a:t>txManager</a:t>
            </a:r>
            <a:r>
              <a:rPr lang="en-US" sz="2000" noProof="1" smtClean="0"/>
              <a:t>;</a:t>
            </a:r>
          </a:p>
          <a:p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6" name="Text Placeholder 5"/>
          <p:cNvSpPr txBox="1"/>
          <p:nvPr/>
        </p:nvSpPr>
        <p:spPr>
          <a:xfrm>
            <a:off x="1446212" y="2197194"/>
            <a:ext cx="9372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sz="2400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2" y="2197194"/>
            <a:ext cx="3358667" cy="726978"/>
          </a:xfrm>
          <a:prstGeom prst="wedgeRoundRectCallout">
            <a:avLst>
              <a:gd name="adj1" fmla="val -40368"/>
              <a:gd name="adj2" fmla="val 8708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Transaction Manager Configuration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Java-Based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370012" y="2197895"/>
            <a:ext cx="9518762" cy="40505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@Configuration</a:t>
            </a:r>
          </a:p>
          <a:p>
            <a:r>
              <a:rPr lang="en-US" noProof="1"/>
              <a:t>@EnableJpaRepositories(basePackages = "</a:t>
            </a:r>
            <a:r>
              <a:rPr lang="en-US" noProof="1" smtClean="0"/>
              <a:t>com.demo.dao</a:t>
            </a:r>
            <a:r>
              <a:rPr lang="en-US" noProof="1"/>
              <a:t>")</a:t>
            </a:r>
          </a:p>
          <a:p>
            <a:r>
              <a:rPr lang="en-US" noProof="1"/>
              <a:t>@EnableTransactionManagement</a:t>
            </a:r>
          </a:p>
          <a:p>
            <a:r>
              <a:rPr lang="en-US" noProof="1"/>
              <a:t>@PropertySource(value = "application.properties" )</a:t>
            </a:r>
          </a:p>
          <a:p>
            <a:r>
              <a:rPr lang="en-US" noProof="1">
                <a:solidFill>
                  <a:schemeClr val="tx1"/>
                </a:solidFill>
              </a:rPr>
              <a:t>public class JavaConfig {</a:t>
            </a:r>
          </a:p>
          <a:p>
            <a:r>
              <a:rPr lang="en-US" noProof="1">
                <a:solidFill>
                  <a:schemeClr val="tx1"/>
                </a:solidFill>
              </a:rPr>
              <a:t>	//Add configuration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/>
              <a:t>@Bean</a:t>
            </a:r>
          </a:p>
          <a:p>
            <a:r>
              <a:rPr lang="en-US" noProof="1">
                <a:solidFill>
                  <a:schemeClr val="tx1"/>
                </a:solidFill>
              </a:rPr>
              <a:t>    public CustomShampooDaoImpl shampooDaoImpl(){</a:t>
            </a:r>
          </a:p>
          <a:p>
            <a:r>
              <a:rPr lang="en-US" noProof="1">
                <a:solidFill>
                  <a:schemeClr val="tx1"/>
                </a:solidFill>
              </a:rPr>
              <a:t>        return new CustomShampooDaoImpl();</a:t>
            </a:r>
          </a:p>
          <a:p>
            <a:r>
              <a:rPr lang="en-US" noProof="1">
                <a:solidFill>
                  <a:schemeClr val="tx1"/>
                </a:solidFill>
              </a:rPr>
              <a:t>    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1370012" y="1591987"/>
            <a:ext cx="951876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JavaConfig.java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08812" y="4114800"/>
            <a:ext cx="2286000" cy="456568"/>
          </a:xfrm>
          <a:prstGeom prst="wedgeRoundRectCallout">
            <a:avLst>
              <a:gd name="adj1" fmla="val -39789"/>
              <a:gd name="adj2" fmla="val 833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Bean Definition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Spring Data translates methods to SQL </a:t>
            </a:r>
            <a:r>
              <a:rPr lang="bg-BG" sz="3200" dirty="0" smtClean="0">
                <a:solidFill>
                  <a:schemeClr val="bg2"/>
                </a:solidFill>
              </a:rPr>
              <a:t/>
            </a:r>
            <a:br>
              <a:rPr lang="bg-BG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Queries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We can write custom queries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JPQL syntax on entity classes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bg2"/>
                </a:solidFill>
              </a:rPr>
              <a:t>Repositories </a:t>
            </a:r>
            <a:r>
              <a:rPr lang="en-US" sz="3200" dirty="0">
                <a:solidFill>
                  <a:schemeClr val="bg2"/>
                </a:solidFill>
              </a:rPr>
              <a:t>can be </a:t>
            </a:r>
            <a:r>
              <a:rPr lang="en-US" sz="3200" dirty="0" smtClean="0">
                <a:solidFill>
                  <a:schemeClr val="bg2"/>
                </a:solidFill>
              </a:rPr>
              <a:t>inherited</a:t>
            </a:r>
            <a:endParaRPr lang="bg-BG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Reduces code duplication </a:t>
            </a:r>
            <a:r>
              <a:rPr lang="en-GB" sz="3000" dirty="0" smtClean="0">
                <a:solidFill>
                  <a:schemeClr val="bg2"/>
                </a:solidFill>
              </a:rPr>
              <a:t>for </a:t>
            </a:r>
            <a:r>
              <a:rPr lang="en-GB" sz="3000" dirty="0">
                <a:solidFill>
                  <a:schemeClr val="bg2"/>
                </a:solidFill>
              </a:rPr>
              <a:t>inherited </a:t>
            </a:r>
            <a:r>
              <a:rPr lang="bg-BG" sz="3000" dirty="0" smtClean="0">
                <a:solidFill>
                  <a:schemeClr val="bg2"/>
                </a:solidFill>
              </a:rPr>
              <a:t/>
            </a:r>
            <a:br>
              <a:rPr lang="bg-BG" sz="3000" dirty="0" smtClean="0">
                <a:solidFill>
                  <a:schemeClr val="bg2"/>
                </a:solidFill>
              </a:rPr>
            </a:br>
            <a:r>
              <a:rPr lang="en-GB" sz="3000" dirty="0" smtClean="0">
                <a:solidFill>
                  <a:schemeClr val="bg2"/>
                </a:solidFill>
              </a:rPr>
              <a:t>entities</a:t>
            </a:r>
            <a:endParaRPr lang="en-GB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>
            <a:fillRect/>
          </a:stretch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>
            <a:fillRect/>
          </a:stretch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>
            <a:fillRect/>
          </a:stretch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>
            <a:fillRect/>
          </a:stretch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>
            <a:fillRect/>
          </a:stretch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>
            <a:fillRect/>
          </a:stretch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>
            <a:fillRect/>
          </a:stretch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>
            <a:fillRect/>
          </a:stretch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>
            <a:fillRect/>
          </a:stretch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>
            <a:fillRect/>
          </a:stretch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>
              <a:fillRect/>
            </a:stretch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>
              <a:fillRect/>
            </a:stretch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>
              <a:fillRect/>
            </a:stretch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>
              <a:fillRect/>
            </a:stretch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 and </a:t>
            </a:r>
            <a:br>
              <a:rPr lang="en-US" sz="3200" dirty="0"/>
            </a:br>
            <a:r>
              <a:rPr lang="en-US" sz="3200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89965" lvl="1" indent="-381000" defTabSz="1218565">
              <a:lnSpc>
                <a:spcPct val="100000"/>
              </a:lnSpc>
              <a:tabLst>
                <a:tab pos="281940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Querying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Retrieving Data by Custom </a:t>
            </a:r>
            <a:r>
              <a:rPr lang="en-GB" dirty="0" smtClean="0"/>
              <a:t>Queries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4"/>
          <p:cNvSpPr txBox="1"/>
          <p:nvPr/>
        </p:nvSpPr>
        <p:spPr>
          <a:xfrm>
            <a:off x="4722812" y="4703828"/>
            <a:ext cx="2667000" cy="12397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/>
          </a:p>
        </p:txBody>
      </p:sp>
      <p:grpSp>
        <p:nvGrpSpPr>
          <p:cNvPr id="13" name="Групиране 12"/>
          <p:cNvGrpSpPr/>
          <p:nvPr/>
        </p:nvGrpSpPr>
        <p:grpSpPr>
          <a:xfrm>
            <a:off x="4696905" y="1524000"/>
            <a:ext cx="2686455" cy="2133600"/>
            <a:chOff x="3637549" y="1066800"/>
            <a:chExt cx="4742863" cy="3647214"/>
          </a:xfrm>
        </p:grpSpPr>
        <p:pic>
          <p:nvPicPr>
            <p:cNvPr id="12" name="Картина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787" y="1066800"/>
              <a:ext cx="2970625" cy="3237981"/>
            </a:xfrm>
            <a:prstGeom prst="rect">
              <a:avLst/>
            </a:prstGeom>
          </p:spPr>
        </p:pic>
        <p:pic>
          <p:nvPicPr>
            <p:cNvPr id="6" name="Картина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549" y="2351814"/>
              <a:ext cx="2362200" cy="23622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905000"/>
            <a:ext cx="9352827" cy="385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Project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5" y="1377173"/>
            <a:ext cx="6429863" cy="534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2743200"/>
            <a:ext cx="5165966" cy="211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14362" y="1864730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public interface </a:t>
            </a:r>
            <a:r>
              <a:rPr lang="en-US" sz="2200" noProof="1" smtClean="0"/>
              <a:t>ShampooDao </a:t>
            </a:r>
            <a:r>
              <a:rPr lang="en-US" sz="2200" noProof="1"/>
              <a:t>extends </a:t>
            </a:r>
            <a:r>
              <a:rPr lang="en-US" sz="2200" noProof="1" smtClean="0"/>
              <a:t>JpaRepository</a:t>
            </a:r>
            <a:br>
              <a:rPr lang="en-US" sz="2200" noProof="1" smtClean="0"/>
            </a:br>
            <a:r>
              <a:rPr lang="en-US" sz="2200" noProof="1" smtClean="0"/>
              <a:t>&lt;Shampoo</a:t>
            </a:r>
            <a:r>
              <a:rPr lang="en-US" sz="2200" noProof="1"/>
              <a:t>, Long&gt;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    </a:t>
            </a:r>
            <a:r>
              <a:rPr lang="en-US" sz="2200" noProof="1" smtClean="0"/>
              <a:t>List&lt;Shampoo</a:t>
            </a:r>
            <a:r>
              <a:rPr lang="en-US" sz="2200" noProof="1"/>
              <a:t>&gt; </a:t>
            </a:r>
            <a:r>
              <a:rPr lang="en-US" sz="2200" noProof="1">
                <a:solidFill>
                  <a:schemeClr val="bg1"/>
                </a:solidFill>
              </a:rPr>
              <a:t>findByBrand</a:t>
            </a:r>
            <a:r>
              <a:rPr lang="en-US" sz="2200" noProof="1"/>
              <a:t>(String brand);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608012" y="1259457"/>
            <a:ext cx="11125196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09150" y="2759978"/>
            <a:ext cx="2133600" cy="456568"/>
          </a:xfrm>
          <a:prstGeom prst="wedgeRoundRectCallout">
            <a:avLst>
              <a:gd name="adj1" fmla="val -42746"/>
              <a:gd name="adj2" fmla="val 7787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6489904" y="5091468"/>
            <a:ext cx="351143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SELECT * </a:t>
            </a:r>
          </a:p>
          <a:p>
            <a:r>
              <a:rPr lang="en-US" noProof="1">
                <a:solidFill>
                  <a:schemeClr val="bg1"/>
                </a:solidFill>
              </a:rPr>
              <a:t>  FROM shampoos AS s</a:t>
            </a:r>
          </a:p>
          <a:p>
            <a:r>
              <a:rPr lang="en-US" noProof="1">
                <a:solidFill>
                  <a:schemeClr val="bg1"/>
                </a:solidFill>
              </a:rPr>
              <a:t> WHERE s.brand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6489904" y="4485560"/>
            <a:ext cx="35114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42750" y="3804869"/>
            <a:ext cx="1600200" cy="417758"/>
          </a:xfrm>
          <a:prstGeom prst="wedgeRoundRectCallout">
            <a:avLst>
              <a:gd name="adj1" fmla="val -44078"/>
              <a:gd name="adj2" fmla="val -825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Paramater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76125" y="5868672"/>
            <a:ext cx="1565070" cy="456568"/>
          </a:xfrm>
          <a:prstGeom prst="wedgeRoundRectCallout">
            <a:avLst>
              <a:gd name="adj1" fmla="val -65969"/>
              <a:gd name="adj2" fmla="val -601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Paramater</a:t>
            </a:r>
          </a:p>
        </p:txBody>
      </p:sp>
      <p:sp>
        <p:nvSpPr>
          <p:cNvPr id="8" name="Стрелка: наляво и нагоре 7"/>
          <p:cNvSpPr/>
          <p:nvPr/>
        </p:nvSpPr>
        <p:spPr>
          <a:xfrm flipH="1">
            <a:off x="5506627" y="4202109"/>
            <a:ext cx="685800" cy="889359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1661832" y="4367736"/>
            <a:ext cx="3547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method translates </a:t>
            </a:r>
          </a:p>
          <a:p>
            <a:r>
              <a:rPr lang="en-US" sz="2800" dirty="0"/>
              <a:t>to the following query:</a:t>
            </a:r>
            <a:endParaRPr lang="en-GB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animBg="1"/>
      <p:bldP spid="10" grpId="0" animBg="1"/>
      <p:bldP spid="11" grpId="0" bldLvl="0" animBg="1"/>
      <p:bldP spid="12" grpId="0" bldLvl="0" animBg="1"/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Lookup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1065212" y="1905000"/>
            <a:ext cx="915972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noProof="1" smtClean="0">
                <a:solidFill>
                  <a:schemeClr val="tx1"/>
                </a:solidFill>
              </a:rPr>
              <a:t>List&lt;Shampoo</a:t>
            </a:r>
            <a:r>
              <a:rPr lang="en-US" sz="2800" noProof="1">
                <a:solidFill>
                  <a:schemeClr val="tx1"/>
                </a:solidFill>
              </a:rPr>
              <a:t>&gt; findByBrand(String brand);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360612" y="2622055"/>
            <a:ext cx="2286000" cy="456568"/>
          </a:xfrm>
          <a:prstGeom prst="wedgeRoundRectCallout">
            <a:avLst>
              <a:gd name="adj1" fmla="val -42321"/>
              <a:gd name="adj2" fmla="val -8193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Return Type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79854" y="1453965"/>
            <a:ext cx="0" cy="156031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151027" y="1137156"/>
            <a:ext cx="1378841" cy="456568"/>
          </a:xfrm>
          <a:prstGeom prst="wedgeRoundRectCallout">
            <a:avLst>
              <a:gd name="adj1" fmla="val -45556"/>
              <a:gd name="adj2" fmla="val 10402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Field</a:t>
            </a:r>
          </a:p>
        </p:txBody>
      </p:sp>
      <p:sp>
        <p:nvSpPr>
          <p:cNvPr id="11" name="Text Placeholder 5"/>
          <p:cNvSpPr txBox="1"/>
          <p:nvPr/>
        </p:nvSpPr>
        <p:spPr>
          <a:xfrm>
            <a:off x="1065212" y="4059817"/>
            <a:ext cx="8877397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 smtClean="0"/>
              <a:t>List&lt;Shampoo</a:t>
            </a:r>
            <a:r>
              <a:rPr lang="en-US" noProof="1"/>
              <a:t>&gt; findByBrandAndSize</a:t>
            </a:r>
            <a:br>
              <a:rPr lang="en-US" noProof="1"/>
            </a:br>
            <a:r>
              <a:rPr lang="en-US" noProof="1"/>
              <a:t>(String brand, Size size);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4412" y="3850845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85012" y="3850845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18412" y="3850845"/>
            <a:ext cx="0" cy="7801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351212" y="1134945"/>
            <a:ext cx="2590800" cy="494569"/>
          </a:xfrm>
          <a:prstGeom prst="wedgeRoundRectCallout">
            <a:avLst>
              <a:gd name="adj1" fmla="val 44708"/>
              <a:gd name="adj2" fmla="val 9290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Query Prefix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160712" y="3442802"/>
            <a:ext cx="2438400" cy="478417"/>
          </a:xfrm>
          <a:prstGeom prst="wedgeRoundRectCallout">
            <a:avLst>
              <a:gd name="adj1" fmla="val 52107"/>
              <a:gd name="adj2" fmla="val 10259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Query Prefix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255703" y="3443138"/>
            <a:ext cx="1295400" cy="456568"/>
          </a:xfrm>
          <a:prstGeom prst="wedgeRoundRectCallout">
            <a:avLst>
              <a:gd name="adj1" fmla="val -43325"/>
              <a:gd name="adj2" fmla="val 10615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Field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92887" y="4796826"/>
            <a:ext cx="3519600" cy="465080"/>
          </a:xfrm>
          <a:prstGeom prst="wedgeRoundRectCallout">
            <a:avLst>
              <a:gd name="adj1" fmla="val -42441"/>
              <a:gd name="adj2" fmla="val -946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Predicate Keyword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041598" y="3399485"/>
            <a:ext cx="1210637" cy="456568"/>
          </a:xfrm>
          <a:prstGeom prst="wedgeRoundRectCallout">
            <a:avLst>
              <a:gd name="adj1" fmla="val -44668"/>
              <a:gd name="adj2" fmla="val 11781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/>
              </a:rPr>
              <a:t>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98565" y="1770882"/>
            <a:ext cx="1111895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@Repository</a:t>
            </a:r>
          </a:p>
          <a:p>
            <a:r>
              <a:rPr lang="en-US" noProof="1">
                <a:solidFill>
                  <a:schemeClr val="tx1"/>
                </a:solidFill>
              </a:rPr>
              <a:t>public interface </a:t>
            </a:r>
            <a:r>
              <a:rPr lang="en-US" noProof="1" smtClean="0">
                <a:solidFill>
                  <a:schemeClr val="tx1"/>
                </a:solidFill>
              </a:rPr>
              <a:t>ShampooRepository </a:t>
            </a:r>
            <a:r>
              <a:rPr lang="en-US" noProof="1">
                <a:solidFill>
                  <a:schemeClr val="tx1"/>
                </a:solidFill>
              </a:rPr>
              <a:t>extends </a:t>
            </a:r>
            <a:r>
              <a:rPr lang="en-US" noProof="1" smtClean="0">
                <a:solidFill>
                  <a:schemeClr val="tx1"/>
                </a:solidFill>
              </a:rPr>
              <a:t>JpaRepository&lt;Shampoo</a:t>
            </a:r>
            <a:r>
              <a:rPr lang="en-US" noProof="1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</a:rPr>
              <a:t/>
            </a:r>
            <a:br>
              <a:rPr lang="en-US" noProof="1" smtClean="0">
                <a:solidFill>
                  <a:schemeClr val="tx1"/>
                </a:solidFill>
              </a:rPr>
            </a:br>
            <a:r>
              <a:rPr lang="en-US" noProof="1" smtClean="0">
                <a:solidFill>
                  <a:schemeClr val="tx1"/>
                </a:solidFill>
              </a:rPr>
              <a:t>Long</a:t>
            </a:r>
            <a:r>
              <a:rPr lang="en-US" noProof="1">
                <a:solidFill>
                  <a:schemeClr val="tx1"/>
                </a:solidFill>
              </a:rPr>
              <a:t>&gt; {</a:t>
            </a:r>
          </a:p>
          <a:p>
            <a:endParaRPr lang="en-US" noProof="1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noProof="1" smtClean="0">
                <a:solidFill>
                  <a:schemeClr val="tx1"/>
                </a:solidFill>
              </a:rPr>
              <a:t>List&lt;Shampoo</a:t>
            </a:r>
            <a:r>
              <a:rPr lang="en-US" noProof="1">
                <a:solidFill>
                  <a:schemeClr val="tx1"/>
                </a:solidFill>
              </a:rPr>
              <a:t>&gt; </a:t>
            </a:r>
            <a:r>
              <a:rPr lang="en-US" noProof="1"/>
              <a:t>findByBrandAndSize</a:t>
            </a:r>
            <a:r>
              <a:rPr lang="en-US" noProof="1">
                <a:solidFill>
                  <a:schemeClr val="tx1"/>
                </a:solidFill>
              </a:rPr>
              <a:t>(String brand, Size size);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598565" y="1164974"/>
            <a:ext cx="1111895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ShampooRepository.java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24339" y="2645388"/>
            <a:ext cx="2133600" cy="456568"/>
          </a:xfrm>
          <a:prstGeom prst="wedgeRoundRectCallout">
            <a:avLst>
              <a:gd name="adj1" fmla="val 2377"/>
              <a:gd name="adj2" fmla="val 800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method</a:t>
            </a:r>
          </a:p>
        </p:txBody>
      </p:sp>
      <p:sp>
        <p:nvSpPr>
          <p:cNvPr id="9" name="Text Placeholder 5"/>
          <p:cNvSpPr txBox="1"/>
          <p:nvPr/>
        </p:nvSpPr>
        <p:spPr>
          <a:xfrm>
            <a:off x="3978432" y="4980874"/>
            <a:ext cx="366383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defTabSz="1217930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noProof="1"/>
              <a:t>SELECT * </a:t>
            </a:r>
          </a:p>
          <a:p>
            <a:r>
              <a:rPr lang="en-US" noProof="1"/>
              <a:t>  FROM shampoos AS s</a:t>
            </a:r>
          </a:p>
          <a:p>
            <a:r>
              <a:rPr lang="en-US" noProof="1"/>
              <a:t> WHERE s.brand = ?</a:t>
            </a:r>
          </a:p>
          <a:p>
            <a:r>
              <a:rPr lang="en-US" noProof="1"/>
              <a:t>   AND s.size = ?</a:t>
            </a:r>
          </a:p>
        </p:txBody>
      </p:sp>
      <p:sp>
        <p:nvSpPr>
          <p:cNvPr id="10" name="Text Placeholder 5"/>
          <p:cNvSpPr txBox="1"/>
          <p:nvPr/>
        </p:nvSpPr>
        <p:spPr>
          <a:xfrm>
            <a:off x="3978432" y="4374966"/>
            <a:ext cx="3663838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608965" lvl="1" indent="0" algn="ctr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pPr algn="ctr"/>
            <a:r>
              <a:rPr lang="en-US" noProof="1"/>
              <a:t>SQL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49531" y="2642777"/>
            <a:ext cx="1676400" cy="456568"/>
          </a:xfrm>
          <a:prstGeom prst="wedgeRoundRectCallout">
            <a:avLst>
              <a:gd name="adj1" fmla="val -43483"/>
              <a:gd name="adj2" fmla="val 8202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057939" y="3600333"/>
            <a:ext cx="1837951" cy="23432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412" y="3614108"/>
            <a:ext cx="3369519" cy="26342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732477" y="3741074"/>
            <a:ext cx="1800000" cy="456568"/>
          </a:xfrm>
          <a:prstGeom prst="wedgeRoundRectCallout">
            <a:avLst>
              <a:gd name="adj1" fmla="val -885"/>
              <a:gd name="adj2" fmla="val -8286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Paramater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1024</Words>
  <Application>Microsoft Office PowerPoint</Application>
  <PresentationFormat>Custom</PresentationFormat>
  <Paragraphs>341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Malgun Gothic</vt:lpstr>
      <vt:lpstr>Malgun Gothic</vt:lpstr>
      <vt:lpstr>Arial</vt:lpstr>
      <vt:lpstr>Calibri</vt:lpstr>
      <vt:lpstr>Consolas</vt:lpstr>
      <vt:lpstr>Wingdings</vt:lpstr>
      <vt:lpstr>Wingdings 2</vt:lpstr>
      <vt:lpstr>SoftUni3_1</vt:lpstr>
      <vt:lpstr>Spring Data Advanced Querying</vt:lpstr>
      <vt:lpstr>Table of Content</vt:lpstr>
      <vt:lpstr>Questions</vt:lpstr>
      <vt:lpstr>PowerPoint Presentation</vt:lpstr>
      <vt:lpstr>Spring Project</vt:lpstr>
      <vt:lpstr>Spring Project (2)</vt:lpstr>
      <vt:lpstr>Query methods</vt:lpstr>
      <vt:lpstr>Query Lookup</vt:lpstr>
      <vt:lpstr>Query methods</vt:lpstr>
      <vt:lpstr>Problem: Select Shampoos by Size</vt:lpstr>
      <vt:lpstr>Solution: Select Shampoos by Size</vt:lpstr>
      <vt:lpstr>PowerPoint Presentation</vt:lpstr>
      <vt:lpstr>JPQL</vt:lpstr>
      <vt:lpstr>JPQL Functionalities</vt:lpstr>
      <vt:lpstr>JPQL Select Syntax</vt:lpstr>
      <vt:lpstr>JPQL Join Syntax</vt:lpstr>
      <vt:lpstr>JPQL Syntax</vt:lpstr>
      <vt:lpstr>Problem: Select Shampoos by Ingredients</vt:lpstr>
      <vt:lpstr>Solution: Select Shampoos by Ingredients</vt:lpstr>
      <vt:lpstr>PowerPoint Presentation</vt:lpstr>
      <vt:lpstr>Repository Inheritance</vt:lpstr>
      <vt:lpstr>Example: Repository Inheritance</vt:lpstr>
      <vt:lpstr>Example: Repository Inheritance</vt:lpstr>
      <vt:lpstr>PowerPoint Presentation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Java-Based Configuration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Advanced Querying</dc:title>
  <dc:subject>Databases Frameworks – Hibernate and Spring Data Practical Course @ SoftUni</dc:subject>
  <dc:creator/>
  <cp:keywords>softuni, databases, hibernate, ef, ORM, JDBC</cp:keywords>
  <dc:description>https://softuni.bg/courses/databases-advanced-hibernate</dc:description>
  <cp:lastModifiedBy/>
  <cp:revision>2</cp:revision>
  <dcterms:created xsi:type="dcterms:W3CDTF">2014-01-02T17:00:00Z</dcterms:created>
  <dcterms:modified xsi:type="dcterms:W3CDTF">2019-06-27T09:32:41Z</dcterms:modified>
  <cp:category>https://softuni.bg/trainings/1444/databases-advanced-hibernate-october-2016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1033-10.2.0.7636</vt:lpwstr>
  </property>
</Properties>
</file>