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2"/>
  </p:sldMasterIdLst>
  <p:notesMasterIdLst>
    <p:notesMasterId r:id="rId31"/>
  </p:notesMasterIdLst>
  <p:handoutMasterIdLst>
    <p:handoutMasterId r:id="rId32"/>
  </p:handoutMasterIdLst>
  <p:sldIdLst>
    <p:sldId id="740" r:id="rId3"/>
    <p:sldId id="741" r:id="rId4"/>
    <p:sldId id="742" r:id="rId5"/>
    <p:sldId id="576" r:id="rId6"/>
    <p:sldId id="707" r:id="rId7"/>
    <p:sldId id="709" r:id="rId8"/>
    <p:sldId id="710" r:id="rId9"/>
    <p:sldId id="727" r:id="rId10"/>
    <p:sldId id="737" r:id="rId11"/>
    <p:sldId id="713" r:id="rId12"/>
    <p:sldId id="744" r:id="rId13"/>
    <p:sldId id="738" r:id="rId14"/>
    <p:sldId id="728" r:id="rId15"/>
    <p:sldId id="714" r:id="rId16"/>
    <p:sldId id="715" r:id="rId17"/>
    <p:sldId id="739" r:id="rId18"/>
    <p:sldId id="716" r:id="rId19"/>
    <p:sldId id="717" r:id="rId20"/>
    <p:sldId id="729" r:id="rId21"/>
    <p:sldId id="730" r:id="rId22"/>
    <p:sldId id="731" r:id="rId23"/>
    <p:sldId id="721" r:id="rId24"/>
    <p:sldId id="743" r:id="rId25"/>
    <p:sldId id="528" r:id="rId26"/>
    <p:sldId id="529" r:id="rId27"/>
    <p:sldId id="530" r:id="rId28"/>
    <p:sldId id="405" r:id="rId29"/>
    <p:sldId id="400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740"/>
            <p14:sldId id="741"/>
            <p14:sldId id="742"/>
          </p14:sldIdLst>
        </p14:section>
        <p14:section name="XML" id="{813DF7E2-74AB-4E3A-9B46-2566DC216237}">
          <p14:sldIdLst>
            <p14:sldId id="576"/>
            <p14:sldId id="707"/>
            <p14:sldId id="709"/>
            <p14:sldId id="710"/>
            <p14:sldId id="727"/>
          </p14:sldIdLst>
        </p14:section>
        <p14:section name="JAXB" id="{65FC036B-56A5-41CF-9D87-2ED4D9C27BAE}">
          <p14:sldIdLst>
            <p14:sldId id="737"/>
            <p14:sldId id="713"/>
            <p14:sldId id="744"/>
            <p14:sldId id="738"/>
            <p14:sldId id="728"/>
            <p14:sldId id="714"/>
            <p14:sldId id="715"/>
            <p14:sldId id="739"/>
            <p14:sldId id="716"/>
            <p14:sldId id="717"/>
            <p14:sldId id="729"/>
            <p14:sldId id="730"/>
            <p14:sldId id="731"/>
            <p14:sldId id="721"/>
          </p14:sldIdLst>
        </p14:section>
        <p14:section name="Summary" id="{BD60B6E9-85E7-49E8-9F66-AE28A5DD5D66}">
          <p14:sldIdLst>
            <p14:sldId id="743"/>
            <p14:sldId id="528"/>
            <p14:sldId id="529"/>
            <p14:sldId id="53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5050"/>
    <a:srgbClr val="E85C0E"/>
    <a:srgbClr val="FBEEDC"/>
    <a:srgbClr val="CC0000"/>
    <a:srgbClr val="F0A22E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8" autoAdjust="0"/>
    <p:restoredTop sz="79484" autoAdjust="0"/>
  </p:normalViewPr>
  <p:slideViewPr>
    <p:cSldViewPr>
      <p:cViewPr varScale="1">
        <p:scale>
          <a:sx n="66" d="100"/>
          <a:sy n="66" d="100"/>
        </p:scale>
        <p:origin x="72" y="2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08-Jul-19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7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1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561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56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5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2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974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8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1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4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64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234465"/>
                </a:solidFill>
              </a:rPr>
              <a:t>Exporting and Importing Data from XML format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XML Processing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14" name="Групиране 15">
            <a:extLst>
              <a:ext uri="{FF2B5EF4-FFF2-40B4-BE49-F238E27FC236}">
                <a16:creationId xmlns:a16="http://schemas.microsoft.com/office/drawing/2014/main" id="{7279C5F8-20E4-4A6F-91E4-AD1060E7429F}"/>
              </a:ext>
            </a:extLst>
          </p:cNvPr>
          <p:cNvGrpSpPr/>
          <p:nvPr/>
        </p:nvGrpSpPr>
        <p:grpSpPr>
          <a:xfrm>
            <a:off x="912812" y="2438400"/>
            <a:ext cx="2743200" cy="2109858"/>
            <a:chOff x="8126140" y="3632351"/>
            <a:chExt cx="3631930" cy="2723391"/>
          </a:xfrm>
        </p:grpSpPr>
        <p:pic>
          <p:nvPicPr>
            <p:cNvPr id="15" name="Картина 9">
              <a:extLst>
                <a:ext uri="{FF2B5EF4-FFF2-40B4-BE49-F238E27FC236}">
                  <a16:creationId xmlns:a16="http://schemas.microsoft.com/office/drawing/2014/main" id="{CFAA56A5-36F9-42B3-A2CC-3D4F305E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140" y="4797019"/>
              <a:ext cx="1558723" cy="1558723"/>
            </a:xfrm>
            <a:prstGeom prst="rect">
              <a:avLst/>
            </a:prstGeom>
          </p:spPr>
        </p:pic>
        <p:pic>
          <p:nvPicPr>
            <p:cNvPr id="16" name="Картина 3">
              <a:extLst>
                <a:ext uri="{FF2B5EF4-FFF2-40B4-BE49-F238E27FC236}">
                  <a16:creationId xmlns:a16="http://schemas.microsoft.com/office/drawing/2014/main" id="{5B955DC4-5B69-4E1B-8BCC-80022A81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7288" y="3632351"/>
              <a:ext cx="2860782" cy="2624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8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5271" y="1181780"/>
            <a:ext cx="11804650" cy="2201862"/>
          </a:xfrm>
        </p:spPr>
        <p:txBody>
          <a:bodyPr/>
          <a:lstStyle/>
          <a:p>
            <a:r>
              <a:rPr lang="en-US" dirty="0"/>
              <a:t>Processes the schema of the XML document into a set of Java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classes that represent it</a:t>
            </a:r>
          </a:p>
          <a:p>
            <a:r>
              <a:rPr lang="en-US" dirty="0"/>
              <a:t>Generates compact and readable XML output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35224" y="4106414"/>
            <a:ext cx="69342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&lt;groupId&gt;javax.xml.bind&lt;/groupId&gt;</a:t>
            </a:r>
          </a:p>
          <a:p>
            <a:r>
              <a:rPr lang="en-US" noProof="1" smtClean="0"/>
              <a:t>    &lt;artifactId&gt;jaxb-api&lt;/artifactId&gt;</a:t>
            </a:r>
          </a:p>
          <a:p>
            <a:r>
              <a:rPr lang="en-US" noProof="1" smtClean="0"/>
              <a:t>&lt;/dependency&gt;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6812" y="3457417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534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JAXB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54224" y="2630197"/>
            <a:ext cx="69342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</a:t>
            </a:r>
            <a:r>
              <a:rPr lang="en-US" noProof="1"/>
              <a:t>&lt;</a:t>
            </a:r>
            <a:r>
              <a:rPr lang="en-US" noProof="1"/>
              <a:t>groupId&gt;com.sun.xml.bind&lt;/groupId&gt;</a:t>
            </a:r>
          </a:p>
          <a:p>
            <a:r>
              <a:rPr lang="en-US" noProof="1" smtClean="0"/>
              <a:t>    &lt;artifactId&gt;jaxb-core&lt;/artifactId&gt;</a:t>
            </a:r>
          </a:p>
          <a:p>
            <a:r>
              <a:rPr lang="en-US" noProof="1" smtClean="0"/>
              <a:t>&lt;/dependency&gt;</a:t>
            </a:r>
          </a:p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&lt;groupId&gt;com.sun.xml.bind&lt;/groupId&gt;</a:t>
            </a:r>
          </a:p>
          <a:p>
            <a:r>
              <a:rPr lang="en-US" noProof="1"/>
              <a:t>    </a:t>
            </a:r>
            <a:r>
              <a:rPr lang="en-US" noProof="1"/>
              <a:t>&lt;</a:t>
            </a:r>
            <a:r>
              <a:rPr lang="en-US" noProof="1" smtClean="0"/>
              <a:t>artifactId&gt;jaxb-impl&lt;/</a:t>
            </a:r>
            <a:r>
              <a:rPr lang="en-US" noProof="1"/>
              <a:t>artifactId&gt;</a:t>
            </a:r>
          </a:p>
          <a:p>
            <a:r>
              <a:rPr lang="en-US" noProof="1"/>
              <a:t>&lt;/dependency&gt;</a:t>
            </a:r>
          </a:p>
          <a:p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55812" y="1981200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08273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332" y="1195574"/>
            <a:ext cx="11804650" cy="22018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Marshalling</a:t>
            </a:r>
            <a:r>
              <a:rPr lang="en-US" dirty="0"/>
              <a:t> - converting a Java Object to XML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Unmarshalling</a:t>
            </a:r>
            <a:r>
              <a:rPr lang="bg-BG" dirty="0"/>
              <a:t> - </a:t>
            </a:r>
            <a:r>
              <a:rPr lang="en-US" dirty="0"/>
              <a:t>converting XML to Java Object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We need to annotate</a:t>
            </a:r>
            <a:r>
              <a:rPr lang="bg-BG" dirty="0"/>
              <a:t> </a:t>
            </a:r>
            <a:r>
              <a:rPr lang="en-US" dirty="0"/>
              <a:t>the Java Object to provide instructions for XML creation: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5BBBE5CB-6F74-43A2-B8A2-2B2A87DB96CD}"/>
              </a:ext>
            </a:extLst>
          </p:cNvPr>
          <p:cNvGrpSpPr/>
          <p:nvPr/>
        </p:nvGrpSpPr>
        <p:grpSpPr>
          <a:xfrm>
            <a:off x="2928220" y="3083721"/>
            <a:ext cx="7357191" cy="3513984"/>
            <a:chOff x="3052649" y="2980008"/>
            <a:chExt cx="7357191" cy="3513984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B939638-FB05-4CA2-ADCE-47CD59161649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3505894"/>
              <a:ext cx="7357191" cy="298809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@XmlRootElement(name = "address")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@XmlAccessorType(XmlAccessType.FIELD)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public class AddressDto implements Serializable </a:t>
              </a:r>
              <a:r>
                <a:rPr lang="bg-BG" sz="1800" noProof="1"/>
                <a:t/>
              </a:r>
              <a:br>
                <a:rPr lang="bg-BG" sz="1800" noProof="1"/>
              </a:br>
              <a:r>
                <a:rPr lang="en-US" sz="1800" noProof="1"/>
                <a:t>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@XmlAttribute(name = "country")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country;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8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@XmlElement(name = "city")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}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7C3E01E0-1EE5-419F-95CE-2261A165E43C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2980008"/>
              <a:ext cx="735719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AddressDto.java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9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219200"/>
            <a:ext cx="11771457" cy="5021263"/>
          </a:xfrm>
        </p:spPr>
        <p:txBody>
          <a:bodyPr>
            <a:noAutofit/>
          </a:bodyPr>
          <a:lstStyle/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@XmlRootElement </a:t>
            </a:r>
            <a:r>
              <a:rPr lang="bg-BG" sz="2800" dirty="0"/>
              <a:t>– </a:t>
            </a:r>
            <a:r>
              <a:rPr lang="en-US" sz="2800" dirty="0"/>
              <a:t>defines XML root object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</a:rPr>
              <a:t>XmlAccessorType</a:t>
            </a:r>
            <a:r>
              <a:rPr lang="bg-BG" sz="2800" dirty="0"/>
              <a:t> </a:t>
            </a:r>
            <a:endParaRPr lang="en-US" sz="2800" dirty="0"/>
          </a:p>
          <a:p>
            <a:pPr lvl="1"/>
            <a:r>
              <a:rPr lang="bg-BG" sz="2400" noProof="1"/>
              <a:t>XmlAccessType</a:t>
            </a:r>
            <a:r>
              <a:rPr lang="bg-BG" sz="2400" dirty="0"/>
              <a:t>.</a:t>
            </a:r>
            <a:r>
              <a:rPr lang="bg-BG" sz="2400" b="1" noProof="1">
                <a:solidFill>
                  <a:schemeClr val="bg1"/>
                </a:solidFill>
              </a:rPr>
              <a:t>FIELD</a:t>
            </a:r>
            <a:r>
              <a:rPr lang="en-US" sz="2400" dirty="0"/>
              <a:t>, </a:t>
            </a:r>
            <a:r>
              <a:rPr lang="en-US" sz="2400" noProof="1"/>
              <a:t>XmlAccessType</a:t>
            </a:r>
            <a:r>
              <a:rPr lang="en-US" sz="2400" dirty="0"/>
              <a:t>.</a:t>
            </a:r>
            <a:r>
              <a:rPr lang="en-US" sz="2400" b="1" noProof="1">
                <a:solidFill>
                  <a:schemeClr val="bg1"/>
                </a:solidFill>
              </a:rPr>
              <a:t>PROPERTY</a:t>
            </a:r>
            <a:r>
              <a:rPr lang="en-US" sz="2400" dirty="0"/>
              <a:t>, </a:t>
            </a:r>
            <a:r>
              <a:rPr lang="en-US" sz="2400" b="1" noProof="1"/>
              <a:t>XmlAccessType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bg1"/>
                </a:solidFill>
              </a:rPr>
              <a:t>PUBLIC_MEMBER</a:t>
            </a:r>
            <a:endParaRPr lang="bg-BG" sz="2600" b="1" dirty="0">
              <a:solidFill>
                <a:schemeClr val="bg1"/>
              </a:solidFill>
            </a:endParaRP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@XmlAttribute</a:t>
            </a:r>
            <a:r>
              <a:rPr lang="bg-BG" sz="2800" dirty="0"/>
              <a:t> – </a:t>
            </a:r>
            <a:r>
              <a:rPr lang="en-US" sz="2800" dirty="0"/>
              <a:t>marks the</a:t>
            </a:r>
            <a:r>
              <a:rPr lang="bg-BG" sz="2800" dirty="0"/>
              <a:t> </a:t>
            </a:r>
            <a:r>
              <a:rPr lang="en-US" sz="2800" dirty="0"/>
              <a:t>field</a:t>
            </a:r>
            <a:r>
              <a:rPr lang="bg-BG" sz="2800" dirty="0"/>
              <a:t> </a:t>
            </a:r>
            <a:r>
              <a:rPr lang="en-US" sz="2800" dirty="0"/>
              <a:t>as</a:t>
            </a:r>
            <a:r>
              <a:rPr lang="bg-BG" sz="2800" dirty="0"/>
              <a:t> </a:t>
            </a:r>
            <a:r>
              <a:rPr lang="en-US" sz="2800" dirty="0"/>
              <a:t>an attribute to the object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@XmlElement</a:t>
            </a:r>
            <a:r>
              <a:rPr lang="bg-BG" sz="2800" dirty="0"/>
              <a:t> – </a:t>
            </a:r>
            <a:r>
              <a:rPr lang="en-US" sz="2800" dirty="0"/>
              <a:t>marks the</a:t>
            </a:r>
            <a:r>
              <a:rPr lang="bg-BG" sz="2800" dirty="0"/>
              <a:t> field as an element</a:t>
            </a: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@XmlElementWrapper(name =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")</a:t>
            </a:r>
            <a:r>
              <a:rPr lang="bg-BG" sz="2800" dirty="0"/>
              <a:t> – wraps the </a:t>
            </a:r>
            <a:r>
              <a:rPr lang="bg-BG" sz="2800" dirty="0" err="1"/>
              <a:t>array</a:t>
            </a:r>
            <a:r>
              <a:rPr lang="bg-BG" sz="2800" dirty="0"/>
              <a:t> </a:t>
            </a:r>
            <a:r>
              <a:rPr lang="bg-BG" sz="2800" noProof="1"/>
              <a:t>of</a:t>
            </a:r>
            <a:r>
              <a:rPr lang="bg-BG" sz="2800" dirty="0"/>
              <a:t> </a:t>
            </a:r>
            <a:r>
              <a:rPr lang="en-US" sz="2800" dirty="0"/>
              <a:t>objects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@XmlTransient </a:t>
            </a:r>
            <a:r>
              <a:rPr lang="bg-BG" sz="2800" dirty="0"/>
              <a:t>– the field won’t be exported/imported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961" y="1232357"/>
            <a:ext cx="11804650" cy="30400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JAXBContext</a:t>
            </a:r>
            <a:r>
              <a:rPr lang="en-US" dirty="0"/>
              <a:t> objects are responsible for the XML manipulations</a:t>
            </a:r>
          </a:p>
          <a:p>
            <a:pPr>
              <a:buClr>
                <a:schemeClr val="tx1"/>
              </a:buClr>
            </a:pPr>
            <a:r>
              <a:rPr lang="en-US" noProof="1"/>
              <a:t>JAXBContext</a:t>
            </a:r>
            <a:r>
              <a:rPr lang="en-US" dirty="0"/>
              <a:t>.</a:t>
            </a:r>
            <a:r>
              <a:rPr lang="en-US" noProof="1"/>
              <a:t>newInstance</a:t>
            </a:r>
            <a:r>
              <a:rPr lang="en-US" dirty="0"/>
              <a:t>(</a:t>
            </a:r>
            <a:r>
              <a:rPr lang="en-US" noProof="1"/>
              <a:t>object</a:t>
            </a:r>
            <a:r>
              <a:rPr lang="en-US" dirty="0"/>
              <a:t>.</a:t>
            </a:r>
            <a:r>
              <a:rPr lang="en-US" noProof="1"/>
              <a:t>getClass</a:t>
            </a:r>
            <a:r>
              <a:rPr lang="en-US" dirty="0"/>
              <a:t>()) - creates an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en-US" noProof="1"/>
              <a:t>JAXBContext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object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noProof="1">
                <a:solidFill>
                  <a:schemeClr val="bg1"/>
                </a:solidFill>
              </a:rPr>
              <a:t>getClass</a:t>
            </a:r>
            <a:r>
              <a:rPr lang="en-GB" dirty="0">
                <a:solidFill>
                  <a:srgbClr val="F3CD60"/>
                </a:solidFill>
              </a:rPr>
              <a:t> </a:t>
            </a:r>
            <a:r>
              <a:rPr lang="en-GB" dirty="0"/>
              <a:t>is the class that we will export/import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User, Address, Employee…</a:t>
            </a: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9297" y="5088236"/>
            <a:ext cx="10744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this.jaxbContext = JAXBContext.newInstance(object.getClass());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99297" y="4439239"/>
            <a:ext cx="1074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XMLParser.java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048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-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9976" y="1665184"/>
            <a:ext cx="449580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@XmlRootElement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1600" noProof="1"/>
              <a:t>public class User {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"name")</a:t>
            </a:r>
          </a:p>
          <a:p>
            <a:r>
              <a:rPr lang="en-US" sz="1600" noProof="1"/>
              <a:t>    private String name;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"age")</a:t>
            </a:r>
          </a:p>
          <a:p>
            <a:r>
              <a:rPr lang="en-US" sz="1600" noProof="1"/>
              <a:t>    private Integer age;</a:t>
            </a:r>
          </a:p>
          <a:p>
            <a:endParaRPr lang="en-US" sz="1600" noProof="1"/>
          </a:p>
          <a:p>
            <a:r>
              <a:rPr lang="en-US" sz="1600" noProof="1"/>
              <a:t>    public String getName() {</a:t>
            </a:r>
          </a:p>
          <a:p>
            <a:r>
              <a:rPr lang="en-US" sz="1600" noProof="1"/>
              <a:t>        return name;</a:t>
            </a:r>
          </a:p>
          <a:p>
            <a:r>
              <a:rPr lang="en-US" sz="1600" noProof="1"/>
              <a:t>    }</a:t>
            </a:r>
          </a:p>
          <a:p>
            <a:r>
              <a:rPr lang="en-US" sz="1600" noProof="1"/>
              <a:t>// Constructor, getters, setters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29976" y="1172442"/>
            <a:ext cx="4495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User.java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8013" y="5519728"/>
            <a:ext cx="67755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JAXBContext context = JAXBContext.newInstance(User.class);</a:t>
            </a:r>
          </a:p>
          <a:p>
            <a:r>
              <a:rPr lang="en-US" noProof="1"/>
              <a:t>Marshaller</a:t>
            </a:r>
            <a:r>
              <a:rPr lang="en-US" noProof="1">
                <a:solidFill>
                  <a:schemeClr val="tx1"/>
                </a:solidFill>
              </a:rPr>
              <a:t> marshaller = context.</a:t>
            </a:r>
            <a:r>
              <a:rPr lang="en-US" noProof="1"/>
              <a:t>createMarshaller()</a:t>
            </a:r>
            <a:r>
              <a:rPr lang="en-US" noProof="1">
                <a:solidFill>
                  <a:schemeClr val="tx1"/>
                </a:solidFill>
              </a:rPr>
              <a:t>;</a:t>
            </a:r>
          </a:p>
          <a:p>
            <a:r>
              <a:rPr lang="en-US" noProof="1">
                <a:solidFill>
                  <a:schemeClr val="tx1"/>
                </a:solidFill>
              </a:rPr>
              <a:t>marshaller.marshal(user, new File("users.xml"));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8013" y="5024620"/>
            <a:ext cx="677936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58675" y="6122253"/>
            <a:ext cx="2209800" cy="639983"/>
          </a:xfrm>
          <a:prstGeom prst="wedgeRoundRectCallout">
            <a:avLst>
              <a:gd name="adj1" fmla="val -57901"/>
              <a:gd name="adj2" fmla="val -2916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XML file "users.xml"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188C1B68-0D4D-40AE-B646-A76EB98BBF25}"/>
              </a:ext>
            </a:extLst>
          </p:cNvPr>
          <p:cNvSpPr/>
          <p:nvPr/>
        </p:nvSpPr>
        <p:spPr>
          <a:xfrm>
            <a:off x="7082996" y="3248028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DA8ECEB-7C9F-4179-AADC-1AC7AB269562}"/>
              </a:ext>
            </a:extLst>
          </p:cNvPr>
          <p:cNvSpPr txBox="1">
            <a:spLocks/>
          </p:cNvSpPr>
          <p:nvPr/>
        </p:nvSpPr>
        <p:spPr>
          <a:xfrm>
            <a:off x="8449818" y="3182903"/>
            <a:ext cx="3144035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noProof="1">
                <a:solidFill>
                  <a:schemeClr val="tx1"/>
                </a:solidFill>
              </a:rPr>
              <a:t>&lt;</a:t>
            </a:r>
            <a:r>
              <a:rPr lang="en-US" noProof="1"/>
              <a:t>user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</a:t>
            </a:r>
            <a:r>
              <a:rPr lang="en-US" noProof="1"/>
              <a:t>name</a:t>
            </a:r>
            <a:r>
              <a:rPr lang="en-US" noProof="1">
                <a:solidFill>
                  <a:schemeClr val="tx1"/>
                </a:solidFill>
              </a:rPr>
              <a:t>&gt;New User</a:t>
            </a:r>
            <a:r>
              <a:rPr lang="en-US" noProof="1"/>
              <a:t>&lt;/name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</a:t>
            </a:r>
            <a:r>
              <a:rPr lang="en-US" noProof="1"/>
              <a:t>age</a:t>
            </a:r>
            <a:r>
              <a:rPr lang="en-US" noProof="1">
                <a:solidFill>
                  <a:schemeClr val="tx1"/>
                </a:solidFill>
              </a:rPr>
              <a:t>&gt;18&lt;</a:t>
            </a:r>
            <a:r>
              <a:rPr lang="en-US" noProof="1"/>
              <a:t>/age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r>
              <a:rPr lang="en-US" noProof="1">
                <a:solidFill>
                  <a:schemeClr val="tx1"/>
                </a:solidFill>
              </a:rPr>
              <a:t>&lt;</a:t>
            </a:r>
            <a:r>
              <a:rPr lang="en-US" noProof="1"/>
              <a:t>/user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C07933D-5F21-430F-A29D-B1DA7BDB3EC9}"/>
              </a:ext>
            </a:extLst>
          </p:cNvPr>
          <p:cNvSpPr txBox="1">
            <a:spLocks/>
          </p:cNvSpPr>
          <p:nvPr/>
        </p:nvSpPr>
        <p:spPr>
          <a:xfrm>
            <a:off x="8449817" y="2687795"/>
            <a:ext cx="3144035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users.xml</a:t>
            </a:r>
          </a:p>
        </p:txBody>
      </p:sp>
    </p:spTree>
    <p:extLst>
      <p:ext uri="{BB962C8B-B14F-4D97-AF65-F5344CB8AC3E}">
        <p14:creationId xmlns:p14="http://schemas.microsoft.com/office/powerpoint/2010/main" val="120853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0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– Example 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3806" y="1685999"/>
            <a:ext cx="63327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@XmlRootElement(name = "address")</a:t>
            </a:r>
          </a:p>
          <a:p>
            <a:r>
              <a:rPr lang="en-US" noProof="1"/>
              <a:t>@XmlAccessorType(XmlAccessType.FIELD)</a:t>
            </a:r>
          </a:p>
          <a:p>
            <a:r>
              <a:rPr lang="en-US" noProof="1">
                <a:solidFill>
                  <a:schemeClr val="tx1"/>
                </a:solidFill>
              </a:rPr>
              <a:t>public class AddressDto implements Serializable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@XmlAttribute(name = "country")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@XmlElement(name = "city")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3806" y="1190891"/>
            <a:ext cx="63327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6362" y="4983046"/>
            <a:ext cx="789872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Marshaller jaxbMarshaller = jaxbContext.createMarshaller();</a:t>
            </a:r>
          </a:p>
          <a:p>
            <a:r>
              <a:rPr lang="en-US" noProof="1"/>
              <a:t>jaxbMarshaller.setProperty(Marshaller.JAXB_FORMATTED_OUTPUT, true);</a:t>
            </a:r>
          </a:p>
          <a:p>
            <a:r>
              <a:rPr lang="en-US" noProof="1"/>
              <a:t>OutputStream outputStream = new FileOutputStream(</a:t>
            </a:r>
            <a:r>
              <a:rPr lang="en-US" noProof="1">
                <a:solidFill>
                  <a:schemeClr val="bg1"/>
                </a:solidFill>
              </a:rPr>
              <a:t>fileName</a:t>
            </a:r>
            <a:r>
              <a:rPr lang="en-US" noProof="1"/>
              <a:t>);</a:t>
            </a:r>
          </a:p>
          <a:p>
            <a:r>
              <a:rPr lang="en-US" noProof="1"/>
              <a:t>BufferedWriter bfw = </a:t>
            </a:r>
          </a:p>
          <a:p>
            <a:r>
              <a:rPr lang="en-US" noProof="1"/>
              <a:t>    new BufferedWriter(new OutputStreamWriter(outputStream));</a:t>
            </a:r>
          </a:p>
          <a:p>
            <a:r>
              <a:rPr lang="en-US" noProof="1"/>
              <a:t>jaxbMarshaller.marshal(</a:t>
            </a:r>
            <a:r>
              <a:rPr lang="en-US" noProof="1">
                <a:solidFill>
                  <a:schemeClr val="bg1"/>
                </a:solidFill>
              </a:rPr>
              <a:t>object</a:t>
            </a:r>
            <a:r>
              <a:rPr lang="en-US" noProof="1"/>
              <a:t>, bfw);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4250" y="4481507"/>
            <a:ext cx="789871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8C5A40C-FFE8-41B3-B4EA-AE2D6BE5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688" y="3026160"/>
            <a:ext cx="2209800" cy="502477"/>
          </a:xfrm>
          <a:prstGeom prst="wedgeRoundRectCallout">
            <a:avLst>
              <a:gd name="adj1" fmla="val -57001"/>
              <a:gd name="adj2" fmla="val -420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attribute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5EDBB2F8-BCEC-40B0-8DC1-2F696D4A2E39}"/>
              </a:ext>
            </a:extLst>
          </p:cNvPr>
          <p:cNvSpPr/>
          <p:nvPr/>
        </p:nvSpPr>
        <p:spPr>
          <a:xfrm>
            <a:off x="7320587" y="2373625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E4A0C-1039-426A-AE86-B27C6E29E553}"/>
              </a:ext>
            </a:extLst>
          </p:cNvPr>
          <p:cNvSpPr txBox="1">
            <a:spLocks/>
          </p:cNvSpPr>
          <p:nvPr/>
        </p:nvSpPr>
        <p:spPr>
          <a:xfrm>
            <a:off x="8304212" y="1869178"/>
            <a:ext cx="352413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E24A439-52C4-47CB-A4B8-106F4CC61646}"/>
              </a:ext>
            </a:extLst>
          </p:cNvPr>
          <p:cNvSpPr txBox="1">
            <a:spLocks/>
          </p:cNvSpPr>
          <p:nvPr/>
        </p:nvSpPr>
        <p:spPr>
          <a:xfrm>
            <a:off x="8304211" y="2414694"/>
            <a:ext cx="3524134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</a:t>
            </a:r>
          </a:p>
          <a:p>
            <a:r>
              <a:rPr lang="en-US" noProof="1"/>
              <a:t>encoding="UTF-8"?&gt;</a:t>
            </a:r>
          </a:p>
          <a:p>
            <a:r>
              <a:rPr lang="en-US" noProof="1"/>
              <a:t>&lt;address </a:t>
            </a:r>
            <a:r>
              <a:rPr lang="en-US" noProof="1">
                <a:solidFill>
                  <a:schemeClr val="bg1"/>
                </a:solidFill>
              </a:rPr>
              <a:t>country="Bulgaria"</a:t>
            </a:r>
            <a:r>
              <a:rPr lang="en-US" noProof="1"/>
              <a:t>&gt;</a:t>
            </a:r>
          </a:p>
          <a:p>
            <a:r>
              <a:rPr lang="en-US" noProof="1"/>
              <a:t>    &lt;city&gt;Sofia&lt;/city&gt;</a:t>
            </a:r>
          </a:p>
          <a:p>
            <a:r>
              <a:rPr lang="en-US" noProof="1"/>
              <a:t>&lt;/address&gt;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97071559-3435-4914-86E1-10A1712B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938" y="5176856"/>
            <a:ext cx="2982586" cy="1508058"/>
          </a:xfrm>
          <a:prstGeom prst="wedgeRoundRectCallout">
            <a:avLst>
              <a:gd name="adj1" fmla="val -57719"/>
              <a:gd name="adj2" fmla="val -297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XML output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(Analogically to setPrettyPrinting in JSON parsing)</a:t>
            </a:r>
          </a:p>
        </p:txBody>
      </p:sp>
    </p:spTree>
    <p:extLst>
      <p:ext uri="{BB962C8B-B14F-4D97-AF65-F5344CB8AC3E}">
        <p14:creationId xmlns:p14="http://schemas.microsoft.com/office/powerpoint/2010/main" val="419090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536044" y="4839028"/>
            <a:ext cx="524532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536043" y="5334136"/>
            <a:ext cx="5245324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encoding="UTF-8"?&gt;</a:t>
            </a:r>
          </a:p>
          <a:p>
            <a:r>
              <a:rPr lang="en-US" noProof="1"/>
              <a:t>&lt;address </a:t>
            </a:r>
            <a:r>
              <a:rPr lang="en-US" noProof="1">
                <a:solidFill>
                  <a:schemeClr val="bg1"/>
                </a:solidFill>
              </a:rPr>
              <a:t>country="Bulgaria"</a:t>
            </a:r>
            <a:r>
              <a:rPr lang="en-US" noProof="1"/>
              <a:t>&gt;</a:t>
            </a:r>
          </a:p>
          <a:p>
            <a:r>
              <a:rPr lang="en-US" noProof="1"/>
              <a:t>    &lt;city&gt;Sofia&lt;/city&gt;</a:t>
            </a:r>
          </a:p>
          <a:p>
            <a:r>
              <a:rPr lang="en-US" noProof="1"/>
              <a:t>&lt;/address&gt;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897685" y="1885333"/>
            <a:ext cx="6546962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noProof="1"/>
              <a:t>public class AddressJsonDto implements Serializable {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noProof="1"/>
              <a:t>    private String country;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noProof="1"/>
              <a:t>    private String city;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897685" y="1390225"/>
            <a:ext cx="654696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AddressDto.java</a:t>
            </a:r>
          </a:p>
        </p:txBody>
      </p:sp>
    </p:spTree>
    <p:extLst>
      <p:ext uri="{BB962C8B-B14F-4D97-AF65-F5344CB8AC3E}">
        <p14:creationId xmlns:p14="http://schemas.microsoft.com/office/powerpoint/2010/main" val="167243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5990" y="2187641"/>
            <a:ext cx="7229904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"addresses")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AddressesDto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"address")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List&lt;AddressDto&gt; addressJsonDtos;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25991" y="1600200"/>
            <a:ext cx="72299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AddressesDto.java</a:t>
            </a:r>
            <a:endParaRPr lang="en-US" noProof="1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65412" y="5441347"/>
            <a:ext cx="6787011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AddressesDto addressDtos = new AddressesDto();</a:t>
            </a:r>
            <a:br>
              <a:rPr lang="en-US" noProof="1"/>
            </a:br>
            <a:r>
              <a:rPr lang="en-US" noProof="1"/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65412" y="4853906"/>
            <a:ext cx="67870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XMLParser.java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409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32012" y="3048000"/>
            <a:ext cx="8001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32012" y="3635441"/>
            <a:ext cx="8001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>
                <a:solidFill>
                  <a:schemeClr val="bg1"/>
                </a:solidFill>
              </a:rPr>
              <a:t>&lt;addresses&gt;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"Bulgaria"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Sofia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"Spain"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Barcelona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>
                <a:solidFill>
                  <a:schemeClr val="bg1"/>
                </a:solidFill>
              </a:rPr>
              <a:t>&lt;/addresses&gt;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88922" y="1925721"/>
            <a:ext cx="6784666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AddressesDto addressDtos = new AddressesDto();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788922" y="1352130"/>
            <a:ext cx="6786391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XMLParser.java</a:t>
            </a:r>
          </a:p>
        </p:txBody>
      </p:sp>
    </p:spTree>
    <p:extLst>
      <p:ext uri="{BB962C8B-B14F-4D97-AF65-F5344CB8AC3E}">
        <p14:creationId xmlns:p14="http://schemas.microsoft.com/office/powerpoint/2010/main" val="20714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Processing .</a:t>
            </a:r>
          </a:p>
          <a:p>
            <a:r>
              <a:rPr lang="en-US" dirty="0"/>
              <a:t>JAXB</a:t>
            </a:r>
            <a:r>
              <a:rPr lang="bg-BG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4012" y="1714308"/>
            <a:ext cx="64851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1600" noProof="1"/>
              <a:t>public class AddressDto implements Serializable {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sz="1600" noProof="1"/>
              <a:t>    private String country;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sz="1600" noProof="1"/>
              <a:t>    private String city;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4012" y="1219200"/>
            <a:ext cx="64851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AddressDto.java</a:t>
            </a:r>
            <a:endParaRPr lang="en-US" sz="20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47029" y="5010163"/>
            <a:ext cx="89916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JAXBContext jaxbContext = JAXBContext.newInstance(</a:t>
            </a:r>
            <a:r>
              <a:rPr lang="en-US" noProof="1">
                <a:solidFill>
                  <a:schemeClr val="bg1"/>
                </a:solidFill>
              </a:rPr>
              <a:t>AddressDto.class</a:t>
            </a:r>
            <a:r>
              <a:rPr lang="en-US" noProof="1"/>
              <a:t>);</a:t>
            </a:r>
          </a:p>
          <a:p>
            <a:r>
              <a:rPr lang="en-US" noProof="1"/>
              <a:t>InputStream inputStream = getClass().getResourceAsStream("</a:t>
            </a:r>
            <a:r>
              <a:rPr lang="en-US" noProof="1">
                <a:solidFill>
                  <a:schemeClr val="bg1"/>
                </a:solidFill>
              </a:rPr>
              <a:t>/files/input/xml/</a:t>
            </a:r>
            <a:r>
              <a:rPr lang="en-US" noProof="1"/>
              <a:t/>
            </a:r>
            <a:br>
              <a:rPr lang="en-US" noProof="1"/>
            </a:br>
            <a:r>
              <a:rPr lang="en-US" noProof="1">
                <a:solidFill>
                  <a:schemeClr val="bg1"/>
                </a:solidFill>
              </a:rPr>
              <a:t>address.xml</a:t>
            </a:r>
            <a:r>
              <a:rPr lang="en-US" noProof="1"/>
              <a:t>");</a:t>
            </a:r>
          </a:p>
          <a:p>
            <a:r>
              <a:rPr lang="en-US" noProof="1"/>
              <a:t>BufferedReader bfr = new BufferedReader(new InputStreamReader(inputStream));</a:t>
            </a:r>
          </a:p>
          <a:p>
            <a:r>
              <a:rPr lang="en-US" noProof="1"/>
              <a:t>Unmarshaller unmarshaller = jaxbContext.</a:t>
            </a:r>
            <a:r>
              <a:rPr lang="en-US" noProof="1">
                <a:solidFill>
                  <a:schemeClr val="bg1"/>
                </a:solidFill>
              </a:rPr>
              <a:t>createUnmarshaller()</a:t>
            </a:r>
            <a:r>
              <a:rPr lang="en-US" noProof="1"/>
              <a:t>;</a:t>
            </a:r>
          </a:p>
          <a:p>
            <a:r>
              <a:rPr lang="en-US" noProof="1"/>
              <a:t>AddressDto addressDto = (AddressDto)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7029" y="4513893"/>
            <a:ext cx="89916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18612" y="6143626"/>
            <a:ext cx="2133600" cy="380999"/>
          </a:xfrm>
          <a:prstGeom prst="wedgeRoundRectCallout">
            <a:avLst>
              <a:gd name="adj1" fmla="val -58762"/>
              <a:gd name="adj2" fmla="val -181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Object</a:t>
            </a:r>
          </a:p>
        </p:txBody>
      </p:sp>
    </p:spTree>
    <p:extLst>
      <p:ext uri="{BB962C8B-B14F-4D97-AF65-F5344CB8AC3E}">
        <p14:creationId xmlns:p14="http://schemas.microsoft.com/office/powerpoint/2010/main" val="201178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4478" y="2605436"/>
            <a:ext cx="6274476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AddressDto implements </a:t>
            </a:r>
            <a:br>
              <a:rPr lang="en-US" sz="2000" noProof="1">
                <a:solidFill>
                  <a:schemeClr val="tx1"/>
                </a:solidFill>
              </a:rPr>
            </a:br>
            <a:r>
              <a:rPr lang="en-US" sz="2000" noProof="1">
                <a:solidFill>
                  <a:schemeClr val="tx1"/>
                </a:solidFill>
              </a:rPr>
              <a:t>Serializable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@XmlAttribute(name = "country")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"city")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4478" y="2017995"/>
            <a:ext cx="627447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AddressDto.java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89812" y="3276600"/>
            <a:ext cx="4451406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noProof="1">
                <a:solidFill>
                  <a:schemeClr val="tx1"/>
                </a:solidFill>
              </a:rPr>
              <a:t>&lt;address country="Bulgaria"&gt;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&lt;city&gt;Sofia&lt;/city&gt;</a:t>
            </a:r>
          </a:p>
          <a:p>
            <a:r>
              <a:rPr lang="en-US" noProof="1">
                <a:solidFill>
                  <a:schemeClr val="tx1"/>
                </a:solidFill>
              </a:rPr>
              <a:t>&lt;/address&gt;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89812" y="2689159"/>
            <a:ext cx="44514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94212" y="4155096"/>
            <a:ext cx="2895600" cy="645504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3212" y="4495800"/>
            <a:ext cx="3886200" cy="12192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6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Objects to XML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1412" y="1745086"/>
            <a:ext cx="11720400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JAXBContext jaxbContext = JAXBContext.newInstance(</a:t>
            </a:r>
            <a:r>
              <a:rPr lang="en-US" sz="1800" noProof="1">
                <a:solidFill>
                  <a:schemeClr val="bg1"/>
                </a:solidFill>
              </a:rPr>
              <a:t>AddressesDto.class</a:t>
            </a:r>
            <a:r>
              <a:rPr lang="en-US" sz="1800" noProof="1"/>
              <a:t>);</a:t>
            </a:r>
          </a:p>
          <a:p>
            <a:r>
              <a:rPr lang="en-US" sz="1800" noProof="1"/>
              <a:t>InputStream 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 = getClass().getResourceAsStream("</a:t>
            </a:r>
            <a:r>
              <a:rPr lang="en-US" sz="1800" noProof="1">
                <a:solidFill>
                  <a:schemeClr val="bg1"/>
                </a:solidFill>
              </a:rPr>
              <a:t>/files/input/xml/addresses.xml</a:t>
            </a:r>
            <a:r>
              <a:rPr lang="en-US" sz="1800" noProof="1"/>
              <a:t>");</a:t>
            </a:r>
          </a:p>
          <a:p>
            <a:r>
              <a:rPr lang="en-US" sz="1800" noProof="1"/>
              <a:t>BufferedReader bfr = new BufferedReader(new InputStreamReader(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));</a:t>
            </a:r>
          </a:p>
          <a:p>
            <a:r>
              <a:rPr lang="en-US" sz="1800" noProof="1"/>
              <a:t>Unmarshaller unmarshaller = jaxbContext.createUnmarshaller();</a:t>
            </a:r>
          </a:p>
          <a:p>
            <a:r>
              <a:rPr lang="en-US" sz="1800" noProof="1"/>
              <a:t>AddressesDto addressesDto = (AddressesDto)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1412" y="1219200"/>
            <a:ext cx="117203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XMLParser.java</a:t>
            </a:r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11553" y="3505200"/>
            <a:ext cx="72327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addresses.xml</a:t>
            </a:r>
            <a:endParaRPr lang="en-US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11553" y="4031086"/>
            <a:ext cx="7232762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/>
              <a:t>&lt;addresses&gt;</a:t>
            </a:r>
          </a:p>
          <a:p>
            <a:r>
              <a:rPr lang="en-US" noProof="1"/>
              <a:t>    &lt;address country="Bulgaria"&gt;</a:t>
            </a:r>
          </a:p>
          <a:p>
            <a:r>
              <a:rPr lang="en-US" noProof="1"/>
              <a:t>        &lt;city&gt;Sofia&lt;/city&gt;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    &lt;address country="Spain"&gt;</a:t>
            </a:r>
          </a:p>
          <a:p>
            <a:r>
              <a:rPr lang="en-US" noProof="1"/>
              <a:t>        &lt;city&gt;Barcelona&lt;/city&gt;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&lt;/addresses&gt;</a:t>
            </a:r>
          </a:p>
        </p:txBody>
      </p:sp>
    </p:spTree>
    <p:extLst>
      <p:ext uri="{BB962C8B-B14F-4D97-AF65-F5344CB8AC3E}">
        <p14:creationId xmlns:p14="http://schemas.microsoft.com/office/powerpoint/2010/main" val="372741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is another way to transfer data besides JSON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document's format consists of </a:t>
            </a:r>
            <a:r>
              <a:rPr lang="en-GB" sz="3200" b="1" dirty="0">
                <a:solidFill>
                  <a:schemeClr val="bg1"/>
                </a:solidFill>
              </a:rPr>
              <a:t>mark-up</a:t>
            </a:r>
            <a:r>
              <a:rPr lang="en-GB" sz="3200" dirty="0">
                <a:solidFill>
                  <a:schemeClr val="bg2"/>
                </a:solidFill>
              </a:rPr>
              <a:t> and </a:t>
            </a:r>
            <a:r>
              <a:rPr lang="en-GB" sz="3200" b="1" dirty="0">
                <a:solidFill>
                  <a:schemeClr val="bg1"/>
                </a:solidFill>
              </a:rPr>
              <a:t>content</a:t>
            </a:r>
            <a:r>
              <a:rPr lang="en-GB" sz="3200" dirty="0">
                <a:solidFill>
                  <a:schemeClr val="bg2"/>
                </a:solidFill>
              </a:rPr>
              <a:t> elements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JAXB is a library which helps us to read XML files and parse them to Java objects</a:t>
            </a:r>
          </a:p>
        </p:txBody>
      </p:sp>
    </p:spTree>
    <p:extLst>
      <p:ext uri="{BB962C8B-B14F-4D97-AF65-F5344CB8AC3E}">
        <p14:creationId xmlns:p14="http://schemas.microsoft.com/office/powerpoint/2010/main" val="23144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0576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433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err="1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XML Processing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Exporting and Importing Data From XML Format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660A2ED-DB24-4636-88CB-5951CA4A865A}"/>
              </a:ext>
            </a:extLst>
          </p:cNvPr>
          <p:cNvSpPr txBox="1">
            <a:spLocks/>
          </p:cNvSpPr>
          <p:nvPr/>
        </p:nvSpPr>
        <p:spPr>
          <a:xfrm>
            <a:off x="4113213" y="4757691"/>
            <a:ext cx="35814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1743A710-23DC-4D18-BA8D-976554002763}"/>
              </a:ext>
            </a:extLst>
          </p:cNvPr>
          <p:cNvSpPr txBox="1">
            <a:spLocks/>
          </p:cNvSpPr>
          <p:nvPr/>
        </p:nvSpPr>
        <p:spPr>
          <a:xfrm>
            <a:off x="1162374" y="5519691"/>
            <a:ext cx="9753600" cy="9573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pc="200" dirty="0">
              <a:solidFill>
                <a:schemeClr val="accent1"/>
              </a:solidFill>
            </a:endParaRP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0A735747-CBFB-483C-8DE2-DDC34C62DD32}"/>
              </a:ext>
            </a:extLst>
          </p:cNvPr>
          <p:cNvGrpSpPr/>
          <p:nvPr/>
        </p:nvGrpSpPr>
        <p:grpSpPr>
          <a:xfrm>
            <a:off x="4494212" y="1981200"/>
            <a:ext cx="3048000" cy="1345096"/>
            <a:chOff x="2545196" y="1534798"/>
            <a:chExt cx="6754868" cy="2772502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017FB46-011C-46FE-819A-E50B0C14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196" y="1868900"/>
              <a:ext cx="2438400" cy="2438400"/>
            </a:xfrm>
            <a:prstGeom prst="rect">
              <a:avLst/>
            </a:prstGeom>
          </p:spPr>
        </p:pic>
        <p:pic>
          <p:nvPicPr>
            <p:cNvPr id="13" name="Картина 12">
              <a:extLst>
                <a:ext uri="{FF2B5EF4-FFF2-40B4-BE49-F238E27FC236}">
                  <a16:creationId xmlns:a16="http://schemas.microsoft.com/office/drawing/2014/main" id="{750D4B99-E5EF-4A22-8091-1E8C34C4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664" y="1534798"/>
              <a:ext cx="2819400" cy="2586800"/>
            </a:xfrm>
            <a:prstGeom prst="rect">
              <a:avLst/>
            </a:prstGeom>
          </p:spPr>
        </p:pic>
        <p:sp>
          <p:nvSpPr>
            <p:cNvPr id="14" name="Стрелка надясно 13">
              <a:extLst>
                <a:ext uri="{FF2B5EF4-FFF2-40B4-BE49-F238E27FC236}">
                  <a16:creationId xmlns:a16="http://schemas.microsoft.com/office/drawing/2014/main" id="{3C82AE97-21F4-46D2-95E5-A907AE352D2C}"/>
                </a:ext>
              </a:extLst>
            </p:cNvPr>
            <p:cNvSpPr/>
            <p:nvPr/>
          </p:nvSpPr>
          <p:spPr>
            <a:xfrm>
              <a:off x="5333885" y="26043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Стрелка надясно 17">
              <a:extLst>
                <a:ext uri="{FF2B5EF4-FFF2-40B4-BE49-F238E27FC236}">
                  <a16:creationId xmlns:a16="http://schemas.microsoft.com/office/drawing/2014/main" id="{D11E0D23-5F89-47B7-B74A-29FB2FAF8E60}"/>
                </a:ext>
              </a:extLst>
            </p:cNvPr>
            <p:cNvSpPr/>
            <p:nvPr/>
          </p:nvSpPr>
          <p:spPr>
            <a:xfrm flipH="1">
              <a:off x="5264449" y="31377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201340"/>
            <a:ext cx="11804650" cy="5570537"/>
          </a:xfrm>
        </p:spPr>
        <p:txBody>
          <a:bodyPr/>
          <a:lstStyle/>
          <a:p>
            <a:r>
              <a:rPr lang="en-GB" noProof="1"/>
              <a:t>E</a:t>
            </a:r>
            <a:r>
              <a:rPr lang="en-GB" b="1" noProof="1">
                <a:solidFill>
                  <a:schemeClr val="bg1"/>
                </a:solidFill>
              </a:rPr>
              <a:t>X</a:t>
            </a:r>
            <a:r>
              <a:rPr lang="en-GB" noProof="1"/>
              <a:t>tensible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M</a:t>
            </a:r>
            <a:r>
              <a:rPr lang="en-GB" dirty="0"/>
              <a:t>ark-up </a:t>
            </a:r>
            <a:r>
              <a:rPr lang="en-GB" b="1" dirty="0">
                <a:solidFill>
                  <a:schemeClr val="bg1"/>
                </a:solidFill>
              </a:rPr>
              <a:t>L</a:t>
            </a:r>
            <a:r>
              <a:rPr lang="en-GB" dirty="0"/>
              <a:t>anguage</a:t>
            </a:r>
          </a:p>
          <a:p>
            <a:pPr lvl="1"/>
            <a:r>
              <a:rPr lang="en-GB" dirty="0"/>
              <a:t>L</a:t>
            </a:r>
            <a:r>
              <a:rPr lang="en-US" noProof="1"/>
              <a:t>ightweight</a:t>
            </a:r>
            <a:r>
              <a:rPr lang="en-US" dirty="0"/>
              <a:t> format that is used for </a:t>
            </a:r>
            <a:r>
              <a:rPr lang="en-US" b="1" dirty="0">
                <a:solidFill>
                  <a:schemeClr val="bg1"/>
                </a:solidFill>
              </a:rPr>
              <a:t>data interchanging</a:t>
            </a:r>
          </a:p>
          <a:p>
            <a:pPr lvl="1"/>
            <a:r>
              <a:rPr lang="en-US" dirty="0"/>
              <a:t>XML</a:t>
            </a:r>
            <a:r>
              <a:rPr lang="en-GB" dirty="0"/>
              <a:t> is language independent</a:t>
            </a:r>
          </a:p>
          <a:p>
            <a:r>
              <a:rPr lang="en-US" dirty="0"/>
              <a:t>Primarily used to transmit data between a server and web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6" name="Групиране 25">
            <a:extLst>
              <a:ext uri="{FF2B5EF4-FFF2-40B4-BE49-F238E27FC236}">
                <a16:creationId xmlns:a16="http://schemas.microsoft.com/office/drawing/2014/main" id="{59B3138E-5228-43EF-8B11-F9CCB9A2340E}"/>
              </a:ext>
            </a:extLst>
          </p:cNvPr>
          <p:cNvGrpSpPr/>
          <p:nvPr/>
        </p:nvGrpSpPr>
        <p:grpSpPr>
          <a:xfrm>
            <a:off x="3787091" y="4576930"/>
            <a:ext cx="1587938" cy="1905000"/>
            <a:chOff x="1382275" y="2590800"/>
            <a:chExt cx="1587938" cy="1905000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81DBE07-A5B3-42D8-BA58-A852824AED36}"/>
                </a:ext>
              </a:extLst>
            </p:cNvPr>
            <p:cNvSpPr/>
            <p:nvPr/>
          </p:nvSpPr>
          <p:spPr>
            <a:xfrm>
              <a:off x="1382275" y="2590800"/>
              <a:ext cx="1587938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Client</a:t>
              </a:r>
              <a:endParaRPr lang="bg-BG" sz="2000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52EF96F9-5422-49D2-911D-9178AD0A9465}"/>
                </a:ext>
              </a:extLst>
            </p:cNvPr>
            <p:cNvSpPr/>
            <p:nvPr/>
          </p:nvSpPr>
          <p:spPr>
            <a:xfrm>
              <a:off x="1486141" y="3158987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D33A44A7-C196-4039-80A6-BB38A946943B}"/>
                </a:ext>
              </a:extLst>
            </p:cNvPr>
            <p:cNvSpPr/>
            <p:nvPr/>
          </p:nvSpPr>
          <p:spPr>
            <a:xfrm>
              <a:off x="1486141" y="3810000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иране 29">
            <a:extLst>
              <a:ext uri="{FF2B5EF4-FFF2-40B4-BE49-F238E27FC236}">
                <a16:creationId xmlns:a16="http://schemas.microsoft.com/office/drawing/2014/main" id="{64572B67-6BFD-4959-A536-3B1E384EB725}"/>
              </a:ext>
            </a:extLst>
          </p:cNvPr>
          <p:cNvGrpSpPr/>
          <p:nvPr/>
        </p:nvGrpSpPr>
        <p:grpSpPr>
          <a:xfrm>
            <a:off x="7599351" y="4576930"/>
            <a:ext cx="3206438" cy="1931504"/>
            <a:chOff x="7947508" y="2595770"/>
            <a:chExt cx="3206438" cy="1931504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045498C7-8D6B-458C-9C98-6858CCD2CFCC}"/>
                </a:ext>
              </a:extLst>
            </p:cNvPr>
            <p:cNvSpPr/>
            <p:nvPr/>
          </p:nvSpPr>
          <p:spPr>
            <a:xfrm>
              <a:off x="7947508" y="2595770"/>
              <a:ext cx="3206438" cy="193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Server</a:t>
              </a:r>
              <a:endParaRPr lang="bg-BG" sz="2000" dirty="0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8FE91B80-EB43-4030-8759-974C3B0895CA}"/>
                </a:ext>
              </a:extLst>
            </p:cNvPr>
            <p:cNvSpPr/>
            <p:nvPr/>
          </p:nvSpPr>
          <p:spPr>
            <a:xfrm>
              <a:off x="8113712" y="3062043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CFD7BCC-09CA-4638-80A7-BC61A32B9105}"/>
                </a:ext>
              </a:extLst>
            </p:cNvPr>
            <p:cNvSpPr/>
            <p:nvPr/>
          </p:nvSpPr>
          <p:spPr>
            <a:xfrm>
              <a:off x="8113712" y="3771900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AutoShape 7">
            <a:extLst>
              <a:ext uri="{FF2B5EF4-FFF2-40B4-BE49-F238E27FC236}">
                <a16:creationId xmlns:a16="http://schemas.microsoft.com/office/drawing/2014/main" id="{00ED32F1-2B56-49CD-B834-5D981FF2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466" y="3995444"/>
            <a:ext cx="1566367" cy="472518"/>
          </a:xfrm>
          <a:prstGeom prst="wedgeRoundRectCallout">
            <a:avLst>
              <a:gd name="adj1" fmla="val -317"/>
              <a:gd name="adj2" fmla="val 756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302DB24E-60D4-49F3-8B22-1F71A4E9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628" y="3927955"/>
            <a:ext cx="1931862" cy="472518"/>
          </a:xfrm>
          <a:prstGeom prst="wedgeRoundRectCallout">
            <a:avLst>
              <a:gd name="adj1" fmla="val -35371"/>
              <a:gd name="adj2" fmla="val 742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 PHP, C#</a:t>
            </a:r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C042635B-E47E-420E-85D9-B8DA1B4C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224" y="4021791"/>
            <a:ext cx="1808252" cy="443948"/>
          </a:xfrm>
          <a:prstGeom prst="wedgeRoundRectCallout">
            <a:avLst>
              <a:gd name="adj1" fmla="val -36819"/>
              <a:gd name="adj2" fmla="val 797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format</a:t>
            </a:r>
          </a:p>
        </p:txBody>
      </p:sp>
      <p:grpSp>
        <p:nvGrpSpPr>
          <p:cNvPr id="37" name="Групиране 36">
            <a:extLst>
              <a:ext uri="{FF2B5EF4-FFF2-40B4-BE49-F238E27FC236}">
                <a16:creationId xmlns:a16="http://schemas.microsoft.com/office/drawing/2014/main" id="{954B25D6-1F16-42DB-BBC1-176B0E7CCBF7}"/>
              </a:ext>
            </a:extLst>
          </p:cNvPr>
          <p:cNvGrpSpPr/>
          <p:nvPr/>
        </p:nvGrpSpPr>
        <p:grpSpPr>
          <a:xfrm>
            <a:off x="5698395" y="5057322"/>
            <a:ext cx="1650200" cy="1089990"/>
            <a:chOff x="4977612" y="3147392"/>
            <a:chExt cx="1650200" cy="1089990"/>
          </a:xfrm>
          <a:solidFill>
            <a:schemeClr val="accent6">
              <a:lumMod val="90000"/>
            </a:schemeClr>
          </a:solidFill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1E0BA711-D6E5-4945-8399-0A1EA4125522}"/>
                </a:ext>
              </a:extLst>
            </p:cNvPr>
            <p:cNvSpPr/>
            <p:nvPr/>
          </p:nvSpPr>
          <p:spPr>
            <a:xfrm>
              <a:off x="4977613" y="3147392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FFA4890A-E5C5-4AC4-A9C8-A986FF981171}"/>
                </a:ext>
              </a:extLst>
            </p:cNvPr>
            <p:cNvSpPr/>
            <p:nvPr/>
          </p:nvSpPr>
          <p:spPr>
            <a:xfrm>
              <a:off x="4977612" y="3756991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Стрелка надясно 39">
            <a:extLst>
              <a:ext uri="{FF2B5EF4-FFF2-40B4-BE49-F238E27FC236}">
                <a16:creationId xmlns:a16="http://schemas.microsoft.com/office/drawing/2014/main" id="{1AC23D70-3525-4D92-8B55-AB4A9895793B}"/>
              </a:ext>
            </a:extLst>
          </p:cNvPr>
          <p:cNvSpPr/>
          <p:nvPr/>
        </p:nvSpPr>
        <p:spPr>
          <a:xfrm>
            <a:off x="6153060" y="4642403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Стрелка надясно 40">
            <a:extLst>
              <a:ext uri="{FF2B5EF4-FFF2-40B4-BE49-F238E27FC236}">
                <a16:creationId xmlns:a16="http://schemas.microsoft.com/office/drawing/2014/main" id="{97C94B0D-056A-4133-A909-E56CDD84F6C8}"/>
              </a:ext>
            </a:extLst>
          </p:cNvPr>
          <p:cNvSpPr/>
          <p:nvPr/>
        </p:nvSpPr>
        <p:spPr>
          <a:xfrm flipH="1">
            <a:off x="6142494" y="6204502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0242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Markup and Content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0A39F5-60B3-4D67-9E98-85A57013E6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501" y="1150938"/>
            <a:ext cx="11847512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An XML document consists of strings that: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Constitute </a:t>
            </a:r>
            <a:r>
              <a:rPr lang="en-US" b="1" dirty="0">
                <a:solidFill>
                  <a:schemeClr val="bg1"/>
                </a:solidFill>
              </a:rPr>
              <a:t>markup</a:t>
            </a:r>
            <a:r>
              <a:rPr lang="en-US" dirty="0"/>
              <a:t> – usually begin with </a:t>
            </a:r>
            <a:r>
              <a:rPr lang="en-US" sz="4000" b="1" dirty="0">
                <a:solidFill>
                  <a:schemeClr val="bg1"/>
                </a:solidFill>
              </a:rPr>
              <a:t>&lt;</a:t>
            </a:r>
            <a:r>
              <a:rPr lang="en-US" dirty="0"/>
              <a:t> and end with </a:t>
            </a:r>
            <a:r>
              <a:rPr lang="en-US" sz="4000" b="1" dirty="0">
                <a:solidFill>
                  <a:schemeClr val="bg1"/>
                </a:solidFill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– placed between markup(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E.g.: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30645" y="4549370"/>
            <a:ext cx="653581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encoding="UTF-8"&gt;</a:t>
            </a:r>
          </a:p>
          <a:p>
            <a:r>
              <a:rPr lang="en-US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&lt;firstName&gt;</a:t>
            </a:r>
            <a:r>
              <a:rPr lang="en-US" noProof="1"/>
              <a:t>Teodor</a:t>
            </a:r>
            <a:r>
              <a:rPr lang="en-US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30644" y="3931151"/>
            <a:ext cx="65358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person.xml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70421" y="4880967"/>
            <a:ext cx="1909412" cy="1032241"/>
          </a:xfrm>
          <a:prstGeom prst="wedgeRoundRectCallout">
            <a:avLst>
              <a:gd name="adj1" fmla="val 60965"/>
              <a:gd name="adj2" fmla="val -886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tags for Person Object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3412" y="5841943"/>
            <a:ext cx="2233303" cy="805727"/>
          </a:xfrm>
          <a:prstGeom prst="wedgeRoundRectCallout">
            <a:avLst>
              <a:gd name="adj1" fmla="val -34432"/>
              <a:gd name="adj2" fmla="val -6235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(Person Name)</a:t>
            </a:r>
          </a:p>
        </p:txBody>
      </p:sp>
    </p:spTree>
    <p:extLst>
      <p:ext uri="{BB962C8B-B14F-4D97-AF65-F5344CB8AC3E}">
        <p14:creationId xmlns:p14="http://schemas.microsoft.com/office/powerpoint/2010/main" val="3996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0355" y="1232701"/>
            <a:ext cx="11804650" cy="23129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XML documents are formed as </a:t>
            </a:r>
            <a:r>
              <a:rPr lang="en-US" b="1" dirty="0">
                <a:solidFill>
                  <a:schemeClr val="bg1"/>
                </a:solidFill>
              </a:rPr>
              <a:t>element trees</a:t>
            </a:r>
          </a:p>
          <a:p>
            <a:r>
              <a:rPr lang="en-US" dirty="0"/>
              <a:t>An XML tree starts at a </a:t>
            </a:r>
            <a:r>
              <a:rPr lang="en-US" b="1" dirty="0">
                <a:solidFill>
                  <a:schemeClr val="bg1"/>
                </a:solidFill>
              </a:rPr>
              <a:t>root element </a:t>
            </a:r>
            <a:r>
              <a:rPr lang="en-US" dirty="0"/>
              <a:t>and branches from the root to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sub elements</a:t>
            </a:r>
          </a:p>
          <a:p>
            <a:pPr lvl="1"/>
            <a:r>
              <a:rPr lang="en-US" dirty="0"/>
              <a:t>All elements can have child ones: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20101" y="4003946"/>
            <a:ext cx="54864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&lt;?xml version="1.0" encoding="UTF-8"&gt;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&lt;firstName&gt;</a:t>
            </a:r>
            <a:r>
              <a:rPr lang="en-US" sz="2000" noProof="1"/>
              <a:t>Teodor</a:t>
            </a:r>
            <a:r>
              <a:rPr lang="en-US" sz="2000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&lt;address&gt;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&lt;country&gt;</a:t>
            </a:r>
            <a:r>
              <a:rPr lang="en-US" sz="2000" noProof="1"/>
              <a:t>Bulgaria</a:t>
            </a:r>
            <a:r>
              <a:rPr lang="en-US" sz="2000" noProof="1">
                <a:solidFill>
                  <a:schemeClr val="bg1"/>
                </a:solidFill>
              </a:rPr>
              <a:t>&lt;/country&gt;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&lt;city&gt;</a:t>
            </a:r>
            <a:r>
              <a:rPr lang="en-US" sz="2000" noProof="1"/>
              <a:t>Stara Zagora</a:t>
            </a:r>
            <a:r>
              <a:rPr lang="en-US" sz="2000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18562" y="3447282"/>
            <a:ext cx="548947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person.xml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284412" y="4297441"/>
            <a:ext cx="1000174" cy="392272"/>
          </a:xfrm>
          <a:prstGeom prst="wedgeRoundRectCallout">
            <a:avLst>
              <a:gd name="adj1" fmla="val 60268"/>
              <a:gd name="adj2" fmla="val 857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75612" y="4671899"/>
            <a:ext cx="2052488" cy="334762"/>
          </a:xfrm>
          <a:prstGeom prst="wedgeRoundRectCallout">
            <a:avLst>
              <a:gd name="adj1" fmla="val -55275"/>
              <a:gd name="adj2" fmla="val -32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Element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667778" y="3985010"/>
            <a:ext cx="1098634" cy="396013"/>
          </a:xfrm>
          <a:prstGeom prst="wedgeRoundRectCallout">
            <a:avLst>
              <a:gd name="adj1" fmla="val -62103"/>
              <a:gd name="adj2" fmla="val 3352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424267" y="5421210"/>
            <a:ext cx="978091" cy="383492"/>
          </a:xfrm>
          <a:prstGeom prst="wedgeRoundRectCallout">
            <a:avLst>
              <a:gd name="adj1" fmla="val 40286"/>
              <a:gd name="adj2" fmla="val -833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46850" y="5745372"/>
            <a:ext cx="1710011" cy="387500"/>
          </a:xfrm>
          <a:prstGeom prst="wedgeRoundRectCallout">
            <a:avLst>
              <a:gd name="adj1" fmla="val -60047"/>
              <a:gd name="adj2" fmla="val -258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970212" y="4809138"/>
            <a:ext cx="772139" cy="456126"/>
          </a:xfrm>
          <a:prstGeom prst="wedgeRoundRectCallout">
            <a:avLst>
              <a:gd name="adj1" fmla="val 66598"/>
              <a:gd name="adj2" fmla="val -296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815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517071" y="2172997"/>
            <a:ext cx="723092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&lt;?xml version="1.0" encoding="UTF-8"&gt;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&lt;person&gt;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&lt;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&lt;number&gt;08983248798&lt;/number&gt;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&lt;number&gt;08983243143&lt;/number&gt;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&lt;/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&lt;/person&gt;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513012" y="1524000"/>
            <a:ext cx="723498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person.xml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130503" y="2926431"/>
            <a:ext cx="1447800" cy="394706"/>
          </a:xfrm>
          <a:prstGeom prst="wedgeRoundRectCallout">
            <a:avLst>
              <a:gd name="adj1" fmla="val -61008"/>
              <a:gd name="adj2" fmla="val 2207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</a:t>
            </a:r>
          </a:p>
        </p:txBody>
      </p:sp>
    </p:spTree>
    <p:extLst>
      <p:ext uri="{BB962C8B-B14F-4D97-AF65-F5344CB8AC3E}">
        <p14:creationId xmlns:p14="http://schemas.microsoft.com/office/powerpoint/2010/main" val="99151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JAXB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Parsing XML to Java Objects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EFF209A-8DDC-4D35-A176-0D751D983E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68EECB4B-CAEB-48DA-ADBD-3B0BD8CB73D9}"/>
              </a:ext>
            </a:extLst>
          </p:cNvPr>
          <p:cNvGrpSpPr/>
          <p:nvPr/>
        </p:nvGrpSpPr>
        <p:grpSpPr>
          <a:xfrm>
            <a:off x="4469606" y="1828800"/>
            <a:ext cx="3352800" cy="1574393"/>
            <a:chOff x="2741612" y="1752600"/>
            <a:chExt cx="6184493" cy="3098393"/>
          </a:xfrm>
        </p:grpSpPr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573134CD-618E-4615-B618-AD4F95380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612" y="2241633"/>
              <a:ext cx="2518129" cy="2310383"/>
            </a:xfrm>
            <a:prstGeom prst="rect">
              <a:avLst/>
            </a:prstGeom>
          </p:spPr>
        </p:pic>
        <p:sp>
          <p:nvSpPr>
            <p:cNvPr id="9" name="Стрелка надясно 8">
              <a:extLst>
                <a:ext uri="{FF2B5EF4-FFF2-40B4-BE49-F238E27FC236}">
                  <a16:creationId xmlns:a16="http://schemas.microsoft.com/office/drawing/2014/main" id="{837A4442-AEE6-4001-8580-27FE3D0FAB87}"/>
                </a:ext>
              </a:extLst>
            </p:cNvPr>
            <p:cNvSpPr/>
            <p:nvPr/>
          </p:nvSpPr>
          <p:spPr>
            <a:xfrm>
              <a:off x="5522912" y="3200400"/>
              <a:ext cx="609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066C6BB3-21B2-4BE9-B9FA-FEFE67987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752600"/>
              <a:ext cx="3098393" cy="3098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3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1322</Words>
  <Application>Microsoft Office PowerPoint</Application>
  <PresentationFormat>Custom</PresentationFormat>
  <Paragraphs>337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Malgun Gothic</vt:lpstr>
      <vt:lpstr>Arial</vt:lpstr>
      <vt:lpstr>Calibri</vt:lpstr>
      <vt:lpstr>Consolas</vt:lpstr>
      <vt:lpstr>Wingdings</vt:lpstr>
      <vt:lpstr>Wingdings 2</vt:lpstr>
      <vt:lpstr>SoftUni3_1</vt:lpstr>
      <vt:lpstr>XML Processing </vt:lpstr>
      <vt:lpstr>Table of Content</vt:lpstr>
      <vt:lpstr>Questions</vt:lpstr>
      <vt:lpstr>PowerPoint Presentation</vt:lpstr>
      <vt:lpstr>XML Specifics</vt:lpstr>
      <vt:lpstr>XML Markup and Content</vt:lpstr>
      <vt:lpstr>XML Structure</vt:lpstr>
      <vt:lpstr>XML Structure (2)</vt:lpstr>
      <vt:lpstr>PowerPoint Presentation</vt:lpstr>
      <vt:lpstr>JAXB</vt:lpstr>
      <vt:lpstr>JAXB</vt:lpstr>
      <vt:lpstr>JAXB Basics</vt:lpstr>
      <vt:lpstr>JAXB Annotations</vt:lpstr>
      <vt:lpstr>JAXB Initialization</vt:lpstr>
      <vt:lpstr>Export Single Object to XML - Example</vt:lpstr>
      <vt:lpstr>Export Single Object to XML – Example 2</vt:lpstr>
      <vt:lpstr>Export Single Object to XML</vt:lpstr>
      <vt:lpstr>Export Multiple Objects to XML</vt:lpstr>
      <vt:lpstr>Export Multiple Objects to XML (2)</vt:lpstr>
      <vt:lpstr>Import Single Object from XML</vt:lpstr>
      <vt:lpstr>Import Single Object from XML</vt:lpstr>
      <vt:lpstr>Import Multiple Objects to XML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2019-07-08T13:22:33Z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