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2"/>
  </p:sldMasterIdLst>
  <p:notesMasterIdLst>
    <p:notesMasterId r:id="rId36"/>
  </p:notesMasterIdLst>
  <p:handoutMasterIdLst>
    <p:handoutMasterId r:id="rId37"/>
  </p:handoutMasterIdLst>
  <p:sldIdLst>
    <p:sldId id="582" r:id="rId3"/>
    <p:sldId id="466" r:id="rId4"/>
    <p:sldId id="575" r:id="rId5"/>
    <p:sldId id="583" r:id="rId6"/>
    <p:sldId id="546" r:id="rId7"/>
    <p:sldId id="554" r:id="rId8"/>
    <p:sldId id="549" r:id="rId9"/>
    <p:sldId id="556" r:id="rId10"/>
    <p:sldId id="557" r:id="rId11"/>
    <p:sldId id="555" r:id="rId12"/>
    <p:sldId id="588" r:id="rId13"/>
    <p:sldId id="584" r:id="rId14"/>
    <p:sldId id="547" r:id="rId15"/>
    <p:sldId id="585" r:id="rId16"/>
    <p:sldId id="548" r:id="rId17"/>
    <p:sldId id="562" r:id="rId18"/>
    <p:sldId id="564" r:id="rId19"/>
    <p:sldId id="565" r:id="rId20"/>
    <p:sldId id="566" r:id="rId21"/>
    <p:sldId id="567" r:id="rId22"/>
    <p:sldId id="568" r:id="rId23"/>
    <p:sldId id="571" r:id="rId24"/>
    <p:sldId id="570" r:id="rId25"/>
    <p:sldId id="574" r:id="rId26"/>
    <p:sldId id="569" r:id="rId27"/>
    <p:sldId id="587" r:id="rId28"/>
    <p:sldId id="586" r:id="rId29"/>
    <p:sldId id="576" r:id="rId30"/>
    <p:sldId id="577" r:id="rId31"/>
    <p:sldId id="578" r:id="rId32"/>
    <p:sldId id="579" r:id="rId33"/>
    <p:sldId id="580" r:id="rId34"/>
    <p:sldId id="581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DEBC6D0-49EA-420F-AAB6-62838FA1EA30}">
          <p14:sldIdLst>
            <p14:sldId id="582"/>
            <p14:sldId id="466"/>
            <p14:sldId id="575"/>
          </p14:sldIdLst>
        </p14:section>
        <p14:section name="Concepts" id="{875F9050-992B-4694-9D3F-064F69B70D23}">
          <p14:sldIdLst>
            <p14:sldId id="583"/>
            <p14:sldId id="546"/>
            <p14:sldId id="554"/>
            <p14:sldId id="549"/>
            <p14:sldId id="556"/>
            <p14:sldId id="557"/>
            <p14:sldId id="555"/>
            <p14:sldId id="588"/>
          </p14:sldIdLst>
        </p14:section>
        <p14:section name="Templating Frameworks" id="{3ED118F8-F35B-4E9F-B316-C3DC9F80CC7E}">
          <p14:sldIdLst>
            <p14:sldId id="584"/>
            <p14:sldId id="547"/>
          </p14:sldIdLst>
        </p14:section>
        <p14:section name="Handlebars" id="{48FFB15E-5C96-4894-A85F-9A331A6D5278}">
          <p14:sldIdLst>
            <p14:sldId id="585"/>
            <p14:sldId id="548"/>
            <p14:sldId id="562"/>
            <p14:sldId id="564"/>
            <p14:sldId id="565"/>
            <p14:sldId id="566"/>
            <p14:sldId id="567"/>
            <p14:sldId id="568"/>
            <p14:sldId id="571"/>
            <p14:sldId id="570"/>
            <p14:sldId id="574"/>
            <p14:sldId id="569"/>
            <p14:sldId id="587"/>
          </p14:sldIdLst>
        </p14:section>
        <p14:section name="Conclusion" id="{43BD757C-5017-47D2-98A9-4D861095A3BB}">
          <p14:sldIdLst>
            <p14:sldId id="586"/>
            <p14:sldId id="576"/>
            <p14:sldId id="577"/>
            <p14:sldId id="578"/>
            <p14:sldId id="579"/>
            <p14:sldId id="580"/>
            <p14:sldId id="5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E85C0E"/>
    <a:srgbClr val="00B0F0"/>
    <a:srgbClr val="F8DC9E"/>
    <a:srgbClr val="FBEEC9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595" autoAdjust="0"/>
  </p:normalViewPr>
  <p:slideViewPr>
    <p:cSldViewPr>
      <p:cViewPr varScale="1">
        <p:scale>
          <a:sx n="71" d="100"/>
          <a:sy n="71" d="100"/>
        </p:scale>
        <p:origin x="84" y="14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0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13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1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327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8906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450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018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6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62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661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60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=""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=""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=""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=""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=""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=""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9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=""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=""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=""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=""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=""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=""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8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06361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7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8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733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2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0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8841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63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1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1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102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62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pugjs.org/" TargetMode="External"/><Relationship Id="rId13" Type="http://schemas.openxmlformats.org/officeDocument/2006/relationships/hyperlink" Target="http://handlebarsjs.com/" TargetMode="External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hyperlink" Target="http://mustache.github.io/" TargetMode="Externa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2.png"/><Relationship Id="rId11" Type="http://schemas.openxmlformats.org/officeDocument/2006/relationships/hyperlink" Target="http://underscorejs.org/#template" TargetMode="External"/><Relationship Id="rId5" Type="http://schemas.openxmlformats.org/officeDocument/2006/relationships/image" Target="../media/image61.png"/><Relationship Id="rId10" Type="http://schemas.openxmlformats.org/officeDocument/2006/relationships/hyperlink" Target="https://plugins.jquery.com/loadTemplate/" TargetMode="External"/><Relationship Id="rId4" Type="http://schemas.openxmlformats.org/officeDocument/2006/relationships/image" Target="../media/image60.png"/><Relationship Id="rId9" Type="http://schemas.openxmlformats.org/officeDocument/2006/relationships/hyperlink" Target="https://vuejs.org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handlebarsjs.com/installation.html" TargetMode="Externa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081/js-advanced-october-201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71.png"/><Relationship Id="rId26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69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0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7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7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75.png"/><Relationship Id="rId10" Type="http://schemas.openxmlformats.org/officeDocument/2006/relationships/image" Target="../media/image68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66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73.png"/><Relationship Id="rId27" Type="http://schemas.openxmlformats.org/officeDocument/2006/relationships/hyperlink" Target="http://smartit.bg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76.jpe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80.gif"/><Relationship Id="rId5" Type="http://schemas.openxmlformats.org/officeDocument/2006/relationships/image" Target="../media/image77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79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7420" y="1303142"/>
            <a:ext cx="11784391" cy="836973"/>
          </a:xfrm>
        </p:spPr>
        <p:txBody>
          <a:bodyPr>
            <a:noAutofit/>
          </a:bodyPr>
          <a:lstStyle/>
          <a:p>
            <a:r>
              <a:rPr lang="en-US" sz="3600" dirty="0"/>
              <a:t>Creating UI </a:t>
            </a:r>
            <a:r>
              <a:rPr lang="en-US" sz="3600" dirty="0" smtClean="0"/>
              <a:t>elements</a:t>
            </a:r>
            <a:r>
              <a:rPr lang="bg-BG" sz="3600" dirty="0" smtClean="0"/>
              <a:t> </a:t>
            </a:r>
            <a:r>
              <a:rPr lang="en-US" sz="3600" dirty="0" smtClean="0"/>
              <a:t>with </a:t>
            </a:r>
            <a:r>
              <a:rPr lang="en-US" sz="3600" dirty="0"/>
              <a:t>Handlebars</a:t>
            </a:r>
            <a:endParaRPr lang="en-US" sz="3600" noProof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Templating</a:t>
            </a:r>
            <a:endParaRPr lang="en-US" dirty="0"/>
          </a:p>
        </p:txBody>
      </p:sp>
      <p:sp>
        <p:nvSpPr>
          <p:cNvPr id="18" name="Text Placeholder 7"/>
          <p:cNvSpPr txBox="1">
            <a:spLocks/>
          </p:cNvSpPr>
          <p:nvPr/>
        </p:nvSpPr>
        <p:spPr bwMode="auto">
          <a:xfrm>
            <a:off x="671147" y="5368869"/>
            <a:ext cx="2951518" cy="444536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Technical Trainers</a:t>
            </a:r>
            <a:endParaRPr lang="en-GB" dirty="0"/>
          </a:p>
        </p:txBody>
      </p:sp>
      <p:sp>
        <p:nvSpPr>
          <p:cNvPr id="20" name="Text Placeholder 5"/>
          <p:cNvSpPr txBox="1">
            <a:spLocks/>
          </p:cNvSpPr>
          <p:nvPr/>
        </p:nvSpPr>
        <p:spPr bwMode="auto">
          <a:xfrm>
            <a:off x="8643853" y="6334380"/>
            <a:ext cx="2951518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r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smtClean="0">
                <a:hlinkClick r:id="rId3"/>
              </a:rPr>
              <a:t>http</a:t>
            </a:r>
            <a:r>
              <a:rPr lang="en-GB" sz="1800" dirty="0" smtClean="0">
                <a:solidFill>
                  <a:schemeClr val="bg1"/>
                </a:solidFill>
                <a:hlinkClick r:id="rId3"/>
              </a:rPr>
              <a:t>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671916" y="5029200"/>
            <a:ext cx="2950749" cy="444793"/>
          </a:xfrm>
        </p:spPr>
        <p:txBody>
          <a:bodyPr/>
          <a:lstStyle/>
          <a:p>
            <a:r>
              <a:rPr lang="en-US" sz="2400" dirty="0" err="1"/>
              <a:t>SoftUni</a:t>
            </a:r>
            <a:r>
              <a:rPr lang="en-US" sz="2400" dirty="0"/>
              <a:t> Team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8628313" y="5971295"/>
            <a:ext cx="2950749" cy="382403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23" y="1050905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7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Folded Corner 29"/>
          <p:cNvSpPr/>
          <p:nvPr/>
        </p:nvSpPr>
        <p:spPr>
          <a:xfrm rot="10800000">
            <a:off x="1368935" y="4286313"/>
            <a:ext cx="535554" cy="686398"/>
          </a:xfrm>
          <a:prstGeom prst="foldedCorner">
            <a:avLst>
              <a:gd name="adj" fmla="val 4251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989012" y="38862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Template</a:t>
            </a:r>
          </a:p>
        </p:txBody>
      </p:sp>
      <p:sp>
        <p:nvSpPr>
          <p:cNvPr id="32" name="Rectangle: Folded Corner 31"/>
          <p:cNvSpPr/>
          <p:nvPr/>
        </p:nvSpPr>
        <p:spPr>
          <a:xfrm rot="10800000">
            <a:off x="1368935" y="5429313"/>
            <a:ext cx="535554" cy="686398"/>
          </a:xfrm>
          <a:prstGeom prst="foldedCorner">
            <a:avLst>
              <a:gd name="adj" fmla="val 4251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989012" y="50292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Content</a:t>
            </a:r>
          </a:p>
        </p:txBody>
      </p:sp>
      <p:sp>
        <p:nvSpPr>
          <p:cNvPr id="34" name="Rectangle: Folded Corner 33"/>
          <p:cNvSpPr/>
          <p:nvPr/>
        </p:nvSpPr>
        <p:spPr>
          <a:xfrm rot="10800000">
            <a:off x="670937" y="5429313"/>
            <a:ext cx="535554" cy="686398"/>
          </a:xfrm>
          <a:prstGeom prst="foldedCorner">
            <a:avLst>
              <a:gd name="adj" fmla="val 4251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5" name="Rectangle: Folded Corner 34"/>
          <p:cNvSpPr/>
          <p:nvPr/>
        </p:nvSpPr>
        <p:spPr>
          <a:xfrm rot="10800000">
            <a:off x="2066579" y="5429313"/>
            <a:ext cx="535554" cy="686398"/>
          </a:xfrm>
          <a:prstGeom prst="foldedCorner">
            <a:avLst>
              <a:gd name="adj" fmla="val 4251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Display articles in a blog</a:t>
            </a:r>
          </a:p>
          <a:p>
            <a:r>
              <a:rPr lang="en-US" sz="3200" dirty="0"/>
              <a:t>Display a gallery of photos</a:t>
            </a:r>
          </a:p>
          <a:p>
            <a:r>
              <a:rPr lang="en-US" sz="3200" dirty="0"/>
              <a:t>Visualize user profiles</a:t>
            </a:r>
          </a:p>
          <a:p>
            <a:r>
              <a:rPr lang="en-US" sz="3200" dirty="0"/>
              <a:t>Show items in a catalog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6192860" y="1295400"/>
            <a:ext cx="4854552" cy="4876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246" y="4545920"/>
            <a:ext cx="1391674" cy="13916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3" y="5130346"/>
            <a:ext cx="1178469" cy="117846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817696" y="4825605"/>
            <a:ext cx="247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Templating Engine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28659" y="1524000"/>
            <a:ext cx="1331093" cy="1602839"/>
            <a:chOff x="6515919" y="1524000"/>
            <a:chExt cx="1331093" cy="1602839"/>
          </a:xfrm>
        </p:grpSpPr>
        <p:sp>
          <p:nvSpPr>
            <p:cNvPr id="22" name="Rectangle 21"/>
            <p:cNvSpPr/>
            <p:nvPr/>
          </p:nvSpPr>
          <p:spPr>
            <a:xfrm>
              <a:off x="6515919" y="1524000"/>
              <a:ext cx="1331093" cy="1316923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15919" y="2843565"/>
              <a:ext cx="1331093" cy="28327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0" name="Rectangle: Rounded Corners 39"/>
            <p:cNvSpPr/>
            <p:nvPr/>
          </p:nvSpPr>
          <p:spPr>
            <a:xfrm>
              <a:off x="6914765" y="2906363"/>
              <a:ext cx="533400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" name="Teardrop 4"/>
            <p:cNvSpPr/>
            <p:nvPr/>
          </p:nvSpPr>
          <p:spPr>
            <a:xfrm>
              <a:off x="6914765" y="1915761"/>
              <a:ext cx="533400" cy="533400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7212" y="1524000"/>
            <a:ext cx="1329043" cy="1603387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5614" y="1524000"/>
            <a:ext cx="1329043" cy="1603387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540" y="3369324"/>
            <a:ext cx="1329043" cy="1603387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5614" y="3369324"/>
            <a:ext cx="1329043" cy="1603387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7211" y="3369324"/>
            <a:ext cx="1329043" cy="1603387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 rotWithShape="1">
          <a:blip r:embed="rId4"/>
          <a:srcRect b="40313"/>
          <a:stretch/>
        </p:blipFill>
        <p:spPr>
          <a:xfrm>
            <a:off x="6425540" y="5215197"/>
            <a:ext cx="1329043" cy="957004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 rotWithShape="1">
          <a:blip r:embed="rId4"/>
          <a:srcRect b="40313"/>
          <a:stretch/>
        </p:blipFill>
        <p:spPr>
          <a:xfrm>
            <a:off x="7956482" y="5215197"/>
            <a:ext cx="1329043" cy="957004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 rotWithShape="1">
          <a:blip r:embed="rId4"/>
          <a:srcRect b="40313"/>
          <a:stretch/>
        </p:blipFill>
        <p:spPr>
          <a:xfrm>
            <a:off x="9451037" y="5215197"/>
            <a:ext cx="1329043" cy="95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9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8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9646E-7 -3.33333E-6 L 0.19836 0.1798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11" y="898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9646E-7 0 L 0.19979 0.0152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90" y="76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701E-6 3.33333E-6 L 0.2571 -0.06389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55" y="-319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9646E-7 3.33333E-6 L 0.19588 -0.06389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4" y="-31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9164E-6 3.33333E-6 L 0.1387 -0.06389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9" y="-319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9646E-7 1.11022E-16 L 0.19588 0.1027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4" y="5139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0" grpId="2" animBg="1"/>
      <p:bldP spid="31" grpId="0"/>
      <p:bldP spid="31" grpId="1"/>
      <p:bldP spid="31" grpId="2"/>
      <p:bldP spid="32" grpId="0" animBg="1"/>
      <p:bldP spid="32" grpId="1" animBg="1"/>
      <p:bldP spid="32" grpId="2" animBg="1"/>
      <p:bldP spid="33" grpId="0"/>
      <p:bldP spid="33" grpId="1"/>
      <p:bldP spid="33" grpId="2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Simple HTML Templating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169" y="1363365"/>
            <a:ext cx="3900488" cy="222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Templating Engines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 of Popular JS Libraries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3" y="1066800"/>
            <a:ext cx="2133599" cy="331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2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Engines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514" y="1507840"/>
            <a:ext cx="2703683" cy="17310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678" y="1556308"/>
            <a:ext cx="1676398" cy="16763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82" t="-12122" r="-6253" b="-9092"/>
          <a:stretch/>
        </p:blipFill>
        <p:spPr>
          <a:xfrm>
            <a:off x="8492124" y="1947121"/>
            <a:ext cx="2700000" cy="794118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25" t="-78499" r="-2885" b="-29644"/>
          <a:stretch/>
        </p:blipFill>
        <p:spPr>
          <a:xfrm>
            <a:off x="973929" y="4527273"/>
            <a:ext cx="2700000" cy="923685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035" t="-6176" r="-27503" b="-4686"/>
          <a:stretch/>
        </p:blipFill>
        <p:spPr>
          <a:xfrm>
            <a:off x="8514896" y="4263230"/>
            <a:ext cx="2700000" cy="1451770"/>
          </a:xfrm>
          <a:prstGeom prst="roundRect">
            <a:avLst>
              <a:gd name="adj" fmla="val 6979"/>
            </a:avLst>
          </a:prstGeom>
          <a:solidFill>
            <a:schemeClr val="accent1">
              <a:lumMod val="75000"/>
            </a:schemeClr>
          </a:solidFill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7"/>
          <a:srcRect l="40080" t="23762" r="38427" b="30918"/>
          <a:stretch/>
        </p:blipFill>
        <p:spPr>
          <a:xfrm rot="16200000">
            <a:off x="5632571" y="3639116"/>
            <a:ext cx="923684" cy="2700000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</p:pic>
      <p:sp>
        <p:nvSpPr>
          <p:cNvPr id="20" name="TextBox 19"/>
          <p:cNvSpPr txBox="1"/>
          <p:nvPr/>
        </p:nvSpPr>
        <p:spPr>
          <a:xfrm>
            <a:off x="1219029" y="3111787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linkClick r:id="rId8"/>
              </a:rPr>
              <a:t>Pug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89513" y="3053645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linkClick r:id="rId9"/>
              </a:rPr>
              <a:t>Vue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996581" y="3053644"/>
            <a:ext cx="3736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linkClick r:id="rId10"/>
              </a:rPr>
              <a:t>jQuery Templates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151154" y="5793911"/>
            <a:ext cx="4950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linkClick r:id="rId11"/>
              </a:rPr>
              <a:t>Underscore Templates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6614" y="5793911"/>
            <a:ext cx="2895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linkClick r:id="rId12"/>
              </a:rPr>
              <a:t>Mustache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17097" y="5793911"/>
            <a:ext cx="2895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linkClick r:id="rId13"/>
              </a:rPr>
              <a:t>Handlebars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12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Templating with Handlebars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Syntax and Examples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1676400"/>
            <a:ext cx="3152774" cy="23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Based on the Mustache specification</a:t>
            </a:r>
          </a:p>
          <a:p>
            <a:r>
              <a:rPr lang="en-US" sz="3200" dirty="0">
                <a:latin typeface="+mj-lt"/>
              </a:rPr>
              <a:t>Adds helper functions and nested context paths</a:t>
            </a:r>
          </a:p>
          <a:p>
            <a:r>
              <a:rPr lang="en-US" sz="3200" dirty="0">
                <a:latin typeface="+mj-lt"/>
              </a:rPr>
              <a:t>Uses double curly brace notation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{{ }}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10972" y="3657600"/>
            <a:ext cx="5072064" cy="243410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&lt;div class="entry"&gt;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&lt;h1&gt;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 title }}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&lt;div class="body"&gt;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 body 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513231" y="3657600"/>
            <a:ext cx="5050169" cy="243410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&lt;div class="entry"&gt;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&lt;h1&gt;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 New Post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&lt;div class="body"&gt;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 is my first post!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5736324" y="4606875"/>
            <a:ext cx="723619" cy="53555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0364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8011" y="3794273"/>
            <a:ext cx="10977283" cy="280343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let source = $("#entry-template").html();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Handlebars.compile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(source);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let context =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: "My New Post",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: "This is my first post!"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let html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(context);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08011" y="1230833"/>
            <a:ext cx="10977283" cy="243410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&lt;script id="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entry-template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 type="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text/x-handlebars-template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&lt;div class="entry"&gt;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&lt;h1&gt;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{{title}}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&lt;div class="body"&gt;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{{body}}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6952951" y="4699936"/>
            <a:ext cx="3420495" cy="919401"/>
          </a:xfrm>
          <a:prstGeom prst="wedgeRoundRectCallout">
            <a:avLst>
              <a:gd name="adj1" fmla="val -73714"/>
              <a:gd name="adj2" fmla="val -4668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chemeClr val="bg1"/>
                </a:solidFill>
              </a:rPr>
              <a:t>Compile</a:t>
            </a:r>
            <a:r>
              <a:rPr lang="en-US" b="1" noProof="1">
                <a:solidFill>
                  <a:srgbClr val="FFFFFF"/>
                </a:solidFill>
              </a:rPr>
              <a:t> the template</a:t>
            </a:r>
          </a:p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from a string</a:t>
            </a: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6438498" y="5885707"/>
            <a:ext cx="3034560" cy="510778"/>
          </a:xfrm>
          <a:prstGeom prst="wedgeRoundRectCallout">
            <a:avLst>
              <a:gd name="adj1" fmla="val -69410"/>
              <a:gd name="adj2" fmla="val 2528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Populate with data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012" y="1952856"/>
            <a:ext cx="39528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8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latin typeface="+mj-lt"/>
              </a:rPr>
              <a:t>Download </a:t>
            </a:r>
            <a:r>
              <a:rPr lang="en-US" sz="3200" noProof="1">
                <a:latin typeface="+mj-lt"/>
              </a:rPr>
              <a:t>Handlebars</a:t>
            </a:r>
            <a:r>
              <a:rPr lang="en-US" sz="3200" dirty="0">
                <a:latin typeface="+mj-lt"/>
              </a:rPr>
              <a:t> using WebStorm's terminal</a:t>
            </a:r>
          </a:p>
          <a:p>
            <a:pPr>
              <a:lnSpc>
                <a:spcPct val="90000"/>
              </a:lnSpc>
              <a:spcBef>
                <a:spcPts val="6000"/>
              </a:spcBef>
            </a:pPr>
            <a:r>
              <a:rPr lang="en-US" sz="3200" dirty="0">
                <a:latin typeface="+mj-lt"/>
              </a:rPr>
              <a:t>Or download from </a:t>
            </a:r>
            <a:r>
              <a:rPr lang="en-US" sz="3200" b="1" dirty="0">
                <a:latin typeface="+mj-lt"/>
                <a:hlinkClick r:id="rId2"/>
              </a:rPr>
              <a:t>handlebarsjs.com</a:t>
            </a:r>
            <a:endParaRPr lang="en-US" sz="3200" b="1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3200" dirty="0">
                <a:latin typeface="+mj-lt"/>
              </a:rPr>
              <a:t>Browser builds will be located in</a:t>
            </a:r>
          </a:p>
          <a:p>
            <a:pPr>
              <a:lnSpc>
                <a:spcPct val="90000"/>
              </a:lnSpc>
              <a:spcBef>
                <a:spcPts val="6000"/>
              </a:spcBef>
            </a:pPr>
            <a:r>
              <a:rPr lang="en-US" sz="3200" dirty="0">
                <a:latin typeface="+mj-lt"/>
              </a:rPr>
              <a:t>Use handlebars from an online CDN: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55612" y="1786969"/>
            <a:ext cx="112776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noProof="1"/>
              <a:t>npm install --save handlebars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7236" y="5943600"/>
            <a:ext cx="10671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noProof="1">
                <a:latin typeface="+mj-lt"/>
              </a:rPr>
              <a:t>Note: It's best if your project has a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package.json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200" noProof="1">
                <a:latin typeface="+mj-lt"/>
              </a:rPr>
              <a:t>file</a:t>
            </a: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455612" y="3570187"/>
            <a:ext cx="112776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noProof="1"/>
              <a:t>node_modules/handlebars/dist/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454024" y="4875018"/>
            <a:ext cx="11277600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noProof="1"/>
              <a:t>https://</a:t>
            </a:r>
            <a:r>
              <a:rPr lang="en-US" noProof="1"/>
              <a:t>cdnjs.cloudflare.com/ajax/libs/handlebars.js/4.0.10</a:t>
            </a:r>
            <a:r>
              <a:rPr lang="en-US" noProof="1" smtClean="0"/>
              <a:t>/</a:t>
            </a:r>
          </a:p>
          <a:p>
            <a:r>
              <a:rPr lang="en-US" noProof="1" smtClean="0"/>
              <a:t>handlebars.min.js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974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Handlebars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86117" y="1300623"/>
            <a:ext cx="10977283" cy="520409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&lt;meta charset="UTF-8"&gt;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&lt;title&gt;Hello Handlebars&lt;/title&gt;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&lt;!-- Include Handlebars distribution --&gt;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&lt;div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id="app"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&gt;&lt;/div&gt;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Handlebars.compile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('&lt;h1&gt;Hello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{{name}}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&lt;/h1&gt;');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let container = document.getElementById('app');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container.innerHTML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({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: 'Handlebars' });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&lt;/script&gt;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086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You can place your templates in a script element</a:t>
            </a:r>
          </a:p>
          <a:p>
            <a:pPr lvl="1"/>
            <a:r>
              <a:rPr lang="en-US" sz="3200" dirty="0">
                <a:latin typeface="+mj-lt"/>
              </a:rPr>
              <a:t>Use type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text/x-handlebars-template</a:t>
            </a:r>
          </a:p>
          <a:p>
            <a:pPr lvl="1"/>
            <a:r>
              <a:rPr lang="en-US" sz="3200" dirty="0">
                <a:latin typeface="+mj-lt"/>
              </a:rPr>
              <a:t>Give the element an ID for easier use</a:t>
            </a:r>
          </a:p>
          <a:p>
            <a:r>
              <a:rPr lang="en-US" sz="3200" dirty="0">
                <a:latin typeface="+mj-lt"/>
              </a:rPr>
              <a:t>Anything inside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double curly braces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{{ }}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will be evaluated</a:t>
            </a:r>
          </a:p>
          <a:p>
            <a:r>
              <a:rPr lang="en-US" sz="3200" dirty="0">
                <a:latin typeface="+mj-lt"/>
              </a:rPr>
              <a:t>Set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context</a:t>
            </a:r>
            <a:r>
              <a:rPr lang="en-US" sz="3200" dirty="0">
                <a:latin typeface="+mj-lt"/>
              </a:rPr>
              <a:t> by executing the template with an object</a:t>
            </a:r>
          </a:p>
          <a:p>
            <a:r>
              <a:rPr lang="en-US" sz="3200" dirty="0">
                <a:latin typeface="+mj-lt"/>
              </a:rPr>
              <a:t>Named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identifiers</a:t>
            </a:r>
            <a:r>
              <a:rPr lang="en-US" sz="3200" dirty="0">
                <a:latin typeface="+mj-lt"/>
              </a:rPr>
              <a:t> will be looked up in the object's properties</a:t>
            </a:r>
          </a:p>
          <a:p>
            <a:r>
              <a:rPr lang="en-US" sz="3200" dirty="0">
                <a:latin typeface="+mj-lt"/>
              </a:rPr>
              <a:t>Handlebars supports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conditional statements </a:t>
            </a:r>
            <a:r>
              <a:rPr lang="en-US" sz="3200" dirty="0">
                <a:latin typeface="+mj-lt"/>
              </a:rPr>
              <a:t>and other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helpers</a:t>
            </a:r>
          </a:p>
          <a:p>
            <a:endParaRPr lang="en-US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69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Templating 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Simple Templating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Templating Engines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Handlebars Overview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Examples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Identifiers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43654" y="1295400"/>
            <a:ext cx="9901516" cy="501942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&lt;script id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contact-template"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    type="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text/x-handlebars-template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&lt;article&gt;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&lt;div class="title"&gt;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{{name}}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&lt;button&gt;&amp;#8505;&lt;/button&gt;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&lt;div class="info"&gt;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&lt;span&gt;&amp;phone;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{{phone}}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&lt;/span&gt;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&lt;span&gt;&amp;#9993;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{{email}}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&lt;/span&gt;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&lt;/article&gt;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58849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Once loaded, a template must be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compiled</a:t>
            </a:r>
          </a:p>
          <a:p>
            <a:pPr>
              <a:spcBef>
                <a:spcPts val="8400"/>
              </a:spcBef>
            </a:pPr>
            <a:r>
              <a:rPr lang="en-US" sz="3200" dirty="0"/>
              <a:t>Compiled templates are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functions</a:t>
            </a:r>
            <a:r>
              <a:rPr lang="en-US" sz="3200" dirty="0"/>
              <a:t>, that can be executed with whatever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variables</a:t>
            </a:r>
            <a:r>
              <a:rPr lang="en-US" sz="3200" dirty="0"/>
              <a:t> we need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Compilation and Execution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07893" y="3963090"/>
            <a:ext cx="8377520" cy="243410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'Ivan Ivanov'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phone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: '0888 123 456',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email: 'i.ivanov@gmail.com'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let html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907893" y="1873519"/>
            <a:ext cx="8377520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let source = $("#contact-template").html();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Handlebars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compile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(source);</a:t>
            </a:r>
          </a:p>
        </p:txBody>
      </p:sp>
    </p:spTree>
    <p:extLst>
      <p:ext uri="{BB962C8B-B14F-4D97-AF65-F5344CB8AC3E}">
        <p14:creationId xmlns:p14="http://schemas.microsoft.com/office/powerpoint/2010/main" val="294113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template can be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repeated</a:t>
            </a:r>
            <a:r>
              <a:rPr lang="en-US" sz="3200" dirty="0"/>
              <a:t> for every entry in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14339" y="4395928"/>
            <a:ext cx="9760146" cy="206476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&lt;ul id="contacts"&gt;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#each contacts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&lt;li&gt;{{name}}: {{email}}&lt;/li&gt;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/each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14339" y="1797591"/>
            <a:ext cx="9760146" cy="243410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let context =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contacts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: [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{ name: 'Ivan Ivanov', email: 'i.ivanov@gmail.com'},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{ name: 'Maria Petrova', email: 'mar4eto@abv.bg'},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{ name: 'Jordan Kirov', email: 'jordk@gmail.com'}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]};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7098079" y="4868575"/>
            <a:ext cx="3451034" cy="1328023"/>
          </a:xfrm>
          <a:prstGeom prst="wedgeRoundRectCallout">
            <a:avLst>
              <a:gd name="adj1" fmla="val -88418"/>
              <a:gd name="adj2" fmla="val 553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The expression inside</a:t>
            </a:r>
          </a:p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the loop uses each</a:t>
            </a:r>
          </a:p>
          <a:p>
            <a:pPr algn="ctr" defTabSz="914400"/>
            <a:r>
              <a:rPr lang="en-US" b="1" noProof="1">
                <a:solidFill>
                  <a:schemeClr val="bg1"/>
                </a:solidFill>
              </a:rPr>
              <a:t>entry as context</a:t>
            </a:r>
          </a:p>
        </p:txBody>
      </p:sp>
    </p:spTree>
    <p:extLst>
      <p:ext uri="{BB962C8B-B14F-4D97-AF65-F5344CB8AC3E}">
        <p14:creationId xmlns:p14="http://schemas.microsoft.com/office/powerpoint/2010/main" val="345808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60612" y="1250017"/>
            <a:ext cx="7467600" cy="206476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#if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sunny}}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The sky is clear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The sky is overcast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/if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6174751" y="1058703"/>
            <a:ext cx="2844343" cy="919401"/>
          </a:xfrm>
          <a:prstGeom prst="wedgeRoundRectCallout">
            <a:avLst>
              <a:gd name="adj1" fmla="val -88940"/>
              <a:gd name="adj2" fmla="val -1241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Variable to check</a:t>
            </a:r>
          </a:p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for </a:t>
            </a:r>
            <a:r>
              <a:rPr lang="en-US" b="1" noProof="1">
                <a:solidFill>
                  <a:schemeClr val="bg1"/>
                </a:solidFill>
              </a:rPr>
              <a:t>truthiness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60612" y="3581400"/>
            <a:ext cx="7467600" cy="280343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&lt;ul id="contacts"&gt;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#each contacts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&lt;li&gt;{{name}}: {{email}}&lt;/li&gt;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&lt;i&gt;(empty)&lt;i&gt;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/each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6395470" y="5184695"/>
            <a:ext cx="2978020" cy="919401"/>
          </a:xfrm>
          <a:prstGeom prst="wedgeRoundRectCallout">
            <a:avLst>
              <a:gd name="adj1" fmla="val -72995"/>
              <a:gd name="adj2" fmla="val -3270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Will be shown if</a:t>
            </a:r>
          </a:p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the array is </a:t>
            </a:r>
            <a:r>
              <a:rPr lang="en-US" b="1" noProof="1">
                <a:solidFill>
                  <a:schemeClr val="bg1"/>
                </a:solidFill>
              </a:rPr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130284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Partials are templates that can be inserted into other templates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07893" y="1873519"/>
            <a:ext cx="8377520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let source = $("#contact-template").html();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Handlebars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registerPartial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('contact', source);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4833074" y="3082052"/>
            <a:ext cx="2245251" cy="510778"/>
          </a:xfrm>
          <a:prstGeom prst="wedgeRoundRectCallout">
            <a:avLst>
              <a:gd name="adj1" fmla="val 52379"/>
              <a:gd name="adj2" fmla="val -11914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Partial name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8009672" y="3082052"/>
            <a:ext cx="2926120" cy="510778"/>
          </a:xfrm>
          <a:prstGeom prst="wedgeRoundRectCallout">
            <a:avLst>
              <a:gd name="adj1" fmla="val -18231"/>
              <a:gd name="adj2" fmla="val -12056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Template as </a:t>
            </a:r>
            <a:r>
              <a:rPr lang="en-US" b="1" noProof="1">
                <a:solidFill>
                  <a:schemeClr val="bg1"/>
                </a:solidFill>
              </a:rPr>
              <a:t>string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907893" y="3719638"/>
            <a:ext cx="8377520" cy="280343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&lt;div id="contacts"&gt;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#each contacts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contact}}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&lt;i&gt;(empty)&lt;i&gt;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/each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246812" y="4482176"/>
            <a:ext cx="3018333" cy="919401"/>
          </a:xfrm>
          <a:prstGeom prst="wedgeRoundRectCallout">
            <a:avLst>
              <a:gd name="adj1" fmla="val -83611"/>
              <a:gd name="adj2" fmla="val -2159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Partials are</a:t>
            </a:r>
          </a:p>
          <a:p>
            <a:pPr algn="ctr" defTabSz="914400"/>
            <a:r>
              <a:rPr lang="en-US" b="1" noProof="1">
                <a:solidFill>
                  <a:schemeClr val="bg1"/>
                </a:solidFill>
              </a:rPr>
              <a:t>globally</a:t>
            </a:r>
            <a:r>
              <a:rPr lang="en-US" b="1" noProof="1">
                <a:solidFill>
                  <a:srgbClr val="FFFFFF"/>
                </a:solidFill>
              </a:rPr>
              <a:t> accessible</a:t>
            </a:r>
          </a:p>
        </p:txBody>
      </p:sp>
    </p:spTree>
    <p:extLst>
      <p:ext uri="{BB962C8B-B14F-4D97-AF65-F5344CB8AC3E}">
        <p14:creationId xmlns:p14="http://schemas.microsoft.com/office/powerpoint/2010/main" val="84093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By default, any strings that are evaluated will be HTML-escaped</a:t>
            </a:r>
          </a:p>
          <a:p>
            <a:r>
              <a:rPr lang="en-US" sz="3200" dirty="0"/>
              <a:t>To prevent this, use the "triple-stash"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Escaping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03771" y="3803738"/>
            <a:ext cx="3689104" cy="243410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&lt;div class="entry"&gt;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&lt;h1&gt;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title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}}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&lt;div class="body"&gt;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{{{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body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03213" y="2415359"/>
            <a:ext cx="11687968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title: "All about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Tags"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body: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This is a post about &amp;lt;p&amp;gt; tags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867175" y="3464763"/>
            <a:ext cx="7124006" cy="31727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&lt;div class="entry"&gt;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&lt;h1&gt;All About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&amp;lt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;p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&amp;gt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 Tags&lt;/h1&gt;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&lt;div class="body"&gt;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This is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post</a:t>
            </a:r>
            <a:r>
              <a:rPr lang="bg-BG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about&amp;lt;p&amp;gt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 tags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9" name="Arrow: Right 13"/>
          <p:cNvSpPr/>
          <p:nvPr/>
        </p:nvSpPr>
        <p:spPr>
          <a:xfrm>
            <a:off x="4068215" y="4783370"/>
            <a:ext cx="723619" cy="53555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1936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5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Templating with Handlebars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169" y="1363365"/>
            <a:ext cx="3900488" cy="222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Practice: Templating</a:t>
            </a:r>
            <a:endParaRPr lang="bg-B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2" y="15240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2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2933" y="1626680"/>
            <a:ext cx="7761279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2"/>
                </a:solidFill>
              </a:rPr>
              <a:t>Templates speed up and simplify the </a:t>
            </a:r>
            <a:endParaRPr lang="bg-BG" sz="32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bg-BG" sz="3200" dirty="0" smtClean="0">
                <a:solidFill>
                  <a:schemeClr val="bg2"/>
                </a:solidFill>
              </a:rPr>
              <a:t>    </a:t>
            </a:r>
            <a:r>
              <a:rPr lang="en-US" sz="3200" dirty="0" smtClean="0">
                <a:solidFill>
                  <a:schemeClr val="bg2"/>
                </a:solidFill>
              </a:rPr>
              <a:t>development </a:t>
            </a:r>
            <a:r>
              <a:rPr lang="en-US" sz="3200" dirty="0">
                <a:solidFill>
                  <a:schemeClr val="bg2"/>
                </a:solidFill>
              </a:rPr>
              <a:t>process</a:t>
            </a:r>
          </a:p>
          <a:p>
            <a:r>
              <a:rPr lang="en-US" sz="3200" dirty="0">
                <a:solidFill>
                  <a:schemeClr val="bg2"/>
                </a:solidFill>
              </a:rPr>
              <a:t>Handlebars offers effective templates and simple helper functions</a:t>
            </a:r>
          </a:p>
          <a:p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610950" y="4217399"/>
            <a:ext cx="3426040" cy="206476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&lt;div class="entry"&gt;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&lt;h1&gt;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 title }}</a:t>
            </a: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&lt;div class="body"&gt;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 body 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4830972" y="4217399"/>
            <a:ext cx="3881048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&lt;div class="entry"&gt;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&lt;h1&gt;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 New Post</a:t>
            </a:r>
            <a:r>
              <a:rPr lang="en-US" sz="2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&lt;div class="body"&gt;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 is my first post!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18" name="Arrow: Right 13"/>
          <p:cNvSpPr/>
          <p:nvPr/>
        </p:nvSpPr>
        <p:spPr>
          <a:xfrm>
            <a:off x="4135289" y="4945657"/>
            <a:ext cx="625565" cy="53555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7677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softuni.bg/trainings/20</a:t>
            </a:r>
            <a:r>
              <a:rPr lang="bg-BG" dirty="0" smtClean="0">
                <a:solidFill>
                  <a:schemeClr val="bg1"/>
                </a:solidFill>
                <a:hlinkClick r:id="rId3"/>
              </a:rPr>
              <a:t>81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/js-advanced-october-2018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0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 smtClean="0"/>
          </a:p>
          <a:p>
            <a:pPr marL="0" indent="0" algn="ctr">
              <a:buNone/>
            </a:pPr>
            <a:r>
              <a:rPr lang="en-US" sz="8797" b="1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 smtClean="0"/>
              <a:t>#JSCORE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3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25698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28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61755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7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66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Templating Concepts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Definition and Uses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066800"/>
            <a:ext cx="2840354" cy="294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0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373047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Templates allow similar content to be </a:t>
            </a:r>
            <a:r>
              <a:rPr lang="en-US" sz="3200" b="1" dirty="0">
                <a:solidFill>
                  <a:schemeClr val="bg1"/>
                </a:solidFill>
              </a:rPr>
              <a:t>replicated</a:t>
            </a:r>
            <a:r>
              <a:rPr lang="en-US" sz="3200" dirty="0"/>
              <a:t> in a web page, </a:t>
            </a:r>
            <a:r>
              <a:rPr lang="en-US" sz="3200" b="1" dirty="0">
                <a:solidFill>
                  <a:schemeClr val="bg1"/>
                </a:solidFill>
              </a:rPr>
              <a:t>without repeating </a:t>
            </a:r>
            <a:r>
              <a:rPr lang="en-US" sz="3200" dirty="0"/>
              <a:t>the corresponding markup everywhere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Templating?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17510" y="2514600"/>
            <a:ext cx="11148902" cy="4038600"/>
            <a:chOff x="417510" y="2451232"/>
            <a:chExt cx="11148902" cy="4101968"/>
          </a:xfrm>
        </p:grpSpPr>
        <p:sp>
          <p:nvSpPr>
            <p:cNvPr id="6" name="Rectangle: Folded Corner 5"/>
            <p:cNvSpPr/>
            <p:nvPr/>
          </p:nvSpPr>
          <p:spPr>
            <a:xfrm rot="10800000">
              <a:off x="1065213" y="3011226"/>
              <a:ext cx="1600199" cy="1371600"/>
            </a:xfrm>
            <a:prstGeom prst="foldedCorner">
              <a:avLst>
                <a:gd name="adj" fmla="val 252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31474" y="3289924"/>
              <a:ext cx="126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&lt;div&gt;</a:t>
              </a:r>
            </a:p>
            <a:p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&lt;span&gt;</a:t>
              </a:r>
            </a:p>
            <a:p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&lt;button&gt;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5212" y="2451232"/>
              <a:ext cx="1600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HTML</a:t>
              </a:r>
            </a:p>
          </p:txBody>
        </p:sp>
        <p:sp>
          <p:nvSpPr>
            <p:cNvPr id="9" name="Rectangle: Folded Corner 8"/>
            <p:cNvSpPr/>
            <p:nvPr/>
          </p:nvSpPr>
          <p:spPr>
            <a:xfrm rot="10800000">
              <a:off x="1065212" y="5181600"/>
              <a:ext cx="1600199" cy="1371600"/>
            </a:xfrm>
            <a:prstGeom prst="foldedCorner">
              <a:avLst>
                <a:gd name="adj" fmla="val 252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31473" y="5460298"/>
              <a:ext cx="126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Ivan,</a:t>
              </a:r>
            </a:p>
            <a:p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Maria,</a:t>
              </a:r>
            </a:p>
            <a:p>
              <a:r>
                <a:rPr lang="en-US" sz="20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Jordan, …</a:t>
              </a:r>
              <a:endPara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7510" y="4621606"/>
              <a:ext cx="32531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Dynamic Content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549146" y="3988133"/>
              <a:ext cx="2724150" cy="1859756"/>
              <a:chOff x="4549146" y="3835733"/>
              <a:chExt cx="2724150" cy="185975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519979">
                <a:off x="4549146" y="3835733"/>
                <a:ext cx="2724150" cy="1859756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4673721" y="4016066"/>
                <a:ext cx="2475000" cy="109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Templating Engine</a:t>
                </a:r>
              </a:p>
            </p:txBody>
          </p:sp>
        </p:grpSp>
        <p:cxnSp>
          <p:nvCxnSpPr>
            <p:cNvPr id="15" name="Connector: Elbow 14"/>
            <p:cNvCxnSpPr>
              <a:cxnSpLocks/>
            </p:cNvCxnSpPr>
            <p:nvPr/>
          </p:nvCxnSpPr>
          <p:spPr>
            <a:xfrm>
              <a:off x="2825612" y="3697026"/>
              <a:ext cx="1440000" cy="850349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/>
            <p:cNvCxnSpPr>
              <a:cxnSpLocks/>
            </p:cNvCxnSpPr>
            <p:nvPr/>
          </p:nvCxnSpPr>
          <p:spPr>
            <a:xfrm flipV="1">
              <a:off x="2825612" y="5029200"/>
              <a:ext cx="1440000" cy="850349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7965355" y="3466483"/>
              <a:ext cx="3601057" cy="2604294"/>
              <a:chOff x="4341812" y="1447800"/>
              <a:chExt cx="3601057" cy="2604294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 rotWithShape="1">
              <a:blip r:embed="rId3"/>
              <a:srcRect l="886" t="2351" r="823" b="2816"/>
              <a:stretch/>
            </p:blipFill>
            <p:spPr>
              <a:xfrm>
                <a:off x="4341812" y="1447800"/>
                <a:ext cx="2880000" cy="971446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 rotWithShape="1">
              <a:blip r:embed="rId4"/>
              <a:srcRect l="1088" t="3034" r="1334" b="3459"/>
              <a:stretch/>
            </p:blipFill>
            <p:spPr>
              <a:xfrm>
                <a:off x="4702340" y="2269948"/>
                <a:ext cx="2880000" cy="968104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5"/>
              <a:srcRect l="910" t="2669" r="1039" b="2809"/>
              <a:stretch/>
            </p:blipFill>
            <p:spPr>
              <a:xfrm>
                <a:off x="5062869" y="3088754"/>
                <a:ext cx="2880000" cy="963340"/>
              </a:xfrm>
              <a:prstGeom prst="rect">
                <a:avLst/>
              </a:prstGeom>
            </p:spPr>
          </p:pic>
        </p:grp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>
              <a:off x="7389812" y="4768630"/>
              <a:ext cx="762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878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static parts </a:t>
            </a:r>
            <a:r>
              <a:rPr lang="en-US" sz="3200" dirty="0"/>
              <a:t>of a webpage are stored as </a:t>
            </a:r>
            <a:r>
              <a:rPr lang="en-US" sz="3200" b="1" dirty="0">
                <a:solidFill>
                  <a:schemeClr val="bg1"/>
                </a:solidFill>
              </a:rPr>
              <a:t>templates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dynamic content </a:t>
            </a:r>
            <a:r>
              <a:rPr lang="en-US" sz="3200" dirty="0"/>
              <a:t>is kept separately (e.g. in a </a:t>
            </a:r>
            <a:r>
              <a:rPr lang="en-US" sz="3200" b="1" dirty="0">
                <a:solidFill>
                  <a:schemeClr val="bg1"/>
                </a:solidFill>
              </a:rPr>
              <a:t>database</a:t>
            </a:r>
            <a:r>
              <a:rPr lang="en-US" sz="3200" dirty="0"/>
              <a:t>)</a:t>
            </a:r>
          </a:p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templating engine </a:t>
            </a:r>
            <a:r>
              <a:rPr lang="en-US" sz="3200" dirty="0"/>
              <a:t>combines the two</a:t>
            </a:r>
          </a:p>
          <a:p>
            <a:r>
              <a:rPr lang="en-US" sz="3200" dirty="0"/>
              <a:t>Benefits: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Productivity</a:t>
            </a:r>
            <a:r>
              <a:rPr lang="en-US" sz="3200" dirty="0"/>
              <a:t> – avoid writing the same markup over and over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Save bandwidth </a:t>
            </a:r>
            <a:r>
              <a:rPr lang="en-US" sz="3200" dirty="0"/>
              <a:t>– send the HTML once, fill in any content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Composability</a:t>
            </a:r>
            <a:r>
              <a:rPr lang="en-US" sz="3200" dirty="0"/>
              <a:t> – a single element can be used on multiple pages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Concepts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: Folded Corner 125"/>
          <p:cNvSpPr/>
          <p:nvPr/>
        </p:nvSpPr>
        <p:spPr>
          <a:xfrm rot="10800000">
            <a:off x="1368935" y="4286313"/>
            <a:ext cx="535554" cy="686398"/>
          </a:xfrm>
          <a:prstGeom prst="foldedCorner">
            <a:avLst>
              <a:gd name="adj" fmla="val 4251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989012" y="38862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Template</a:t>
            </a:r>
          </a:p>
        </p:txBody>
      </p:sp>
      <p:sp>
        <p:nvSpPr>
          <p:cNvPr id="128" name="Rectangle: Folded Corner 127"/>
          <p:cNvSpPr/>
          <p:nvPr/>
        </p:nvSpPr>
        <p:spPr>
          <a:xfrm rot="10800000">
            <a:off x="1368935" y="5429313"/>
            <a:ext cx="535554" cy="686398"/>
          </a:xfrm>
          <a:prstGeom prst="foldedCorner">
            <a:avLst>
              <a:gd name="adj" fmla="val 4251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989012" y="50292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Content</a:t>
            </a:r>
          </a:p>
        </p:txBody>
      </p:sp>
      <p:sp>
        <p:nvSpPr>
          <p:cNvPr id="130" name="Rectangle: Folded Corner 129"/>
          <p:cNvSpPr/>
          <p:nvPr/>
        </p:nvSpPr>
        <p:spPr>
          <a:xfrm rot="10800000">
            <a:off x="670937" y="5429313"/>
            <a:ext cx="535554" cy="686398"/>
          </a:xfrm>
          <a:prstGeom prst="foldedCorner">
            <a:avLst>
              <a:gd name="adj" fmla="val 4251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1" name="Rectangle: Folded Corner 130"/>
          <p:cNvSpPr/>
          <p:nvPr/>
        </p:nvSpPr>
        <p:spPr>
          <a:xfrm rot="10800000">
            <a:off x="2066579" y="5429313"/>
            <a:ext cx="535554" cy="686398"/>
          </a:xfrm>
          <a:prstGeom prst="foldedCorner">
            <a:avLst>
              <a:gd name="adj" fmla="val 4251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Display articles in a blog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6192860" y="1295400"/>
            <a:ext cx="4854552" cy="4876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246" y="4545920"/>
            <a:ext cx="1391674" cy="13916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3" y="5130346"/>
            <a:ext cx="1178469" cy="117846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817696" y="4825605"/>
            <a:ext cx="247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Templating Engine</a:t>
            </a:r>
          </a:p>
        </p:txBody>
      </p:sp>
      <p:grpSp>
        <p:nvGrpSpPr>
          <p:cNvPr id="134" name="Group 133"/>
          <p:cNvGrpSpPr/>
          <p:nvPr/>
        </p:nvGrpSpPr>
        <p:grpSpPr>
          <a:xfrm>
            <a:off x="6515919" y="1371600"/>
            <a:ext cx="4208434" cy="1883477"/>
            <a:chOff x="6515919" y="1371600"/>
            <a:chExt cx="4208434" cy="1883477"/>
          </a:xfrm>
        </p:grpSpPr>
        <p:sp>
          <p:nvSpPr>
            <p:cNvPr id="22" name="Rectangle 21"/>
            <p:cNvSpPr/>
            <p:nvPr/>
          </p:nvSpPr>
          <p:spPr>
            <a:xfrm>
              <a:off x="6515919" y="1654877"/>
              <a:ext cx="4208434" cy="16002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15919" y="1371600"/>
              <a:ext cx="4208434" cy="28327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9792518" y="3026479"/>
              <a:ext cx="762000" cy="152400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65002" y="1437037"/>
              <a:ext cx="384317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6665002" y="1777112"/>
              <a:ext cx="308117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6665002" y="2051747"/>
              <a:ext cx="612917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8" name="Rectangle: Rounded Corners 27"/>
            <p:cNvSpPr/>
            <p:nvPr/>
          </p:nvSpPr>
          <p:spPr>
            <a:xfrm>
              <a:off x="6665002" y="2324803"/>
              <a:ext cx="155717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9" name="Rectangle: Rounded Corners 28"/>
            <p:cNvSpPr/>
            <p:nvPr/>
          </p:nvSpPr>
          <p:spPr>
            <a:xfrm>
              <a:off x="6665002" y="2597859"/>
              <a:ext cx="765317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0" name="Rectangle: Rounded Corners 39"/>
            <p:cNvSpPr/>
            <p:nvPr/>
          </p:nvSpPr>
          <p:spPr>
            <a:xfrm>
              <a:off x="7125519" y="1437037"/>
              <a:ext cx="533400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1" name="Rectangle: Rounded Corners 40"/>
            <p:cNvSpPr/>
            <p:nvPr/>
          </p:nvSpPr>
          <p:spPr>
            <a:xfrm>
              <a:off x="7731801" y="1437037"/>
              <a:ext cx="917717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2" name="Rectangle: Rounded Corners 41"/>
            <p:cNvSpPr/>
            <p:nvPr/>
          </p:nvSpPr>
          <p:spPr>
            <a:xfrm>
              <a:off x="7043208" y="1777112"/>
              <a:ext cx="615711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3" name="Rectangle: Rounded Corners 42"/>
            <p:cNvSpPr/>
            <p:nvPr/>
          </p:nvSpPr>
          <p:spPr>
            <a:xfrm>
              <a:off x="7729008" y="1777112"/>
              <a:ext cx="234711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4" name="Rectangle: Rounded Corners 43"/>
            <p:cNvSpPr/>
            <p:nvPr/>
          </p:nvSpPr>
          <p:spPr>
            <a:xfrm>
              <a:off x="8033808" y="1777112"/>
              <a:ext cx="996710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5" name="Rectangle: Rounded Corners 44"/>
            <p:cNvSpPr/>
            <p:nvPr/>
          </p:nvSpPr>
          <p:spPr>
            <a:xfrm>
              <a:off x="9100607" y="1777112"/>
              <a:ext cx="615712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6" name="Rectangle: Rounded Corners 45"/>
            <p:cNvSpPr/>
            <p:nvPr/>
          </p:nvSpPr>
          <p:spPr>
            <a:xfrm>
              <a:off x="9780056" y="1777112"/>
              <a:ext cx="719720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7" name="Rectangle: Rounded Corners 46"/>
            <p:cNvSpPr/>
            <p:nvPr/>
          </p:nvSpPr>
          <p:spPr>
            <a:xfrm>
              <a:off x="7335187" y="2051747"/>
              <a:ext cx="933332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8" name="Rectangle: Rounded Corners 47"/>
            <p:cNvSpPr/>
            <p:nvPr/>
          </p:nvSpPr>
          <p:spPr>
            <a:xfrm>
              <a:off x="8322850" y="2051747"/>
              <a:ext cx="268728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9" name="Rectangle: Rounded Corners 48"/>
            <p:cNvSpPr/>
            <p:nvPr/>
          </p:nvSpPr>
          <p:spPr>
            <a:xfrm>
              <a:off x="8660069" y="2051747"/>
              <a:ext cx="440538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0" name="Rectangle: Rounded Corners 49"/>
            <p:cNvSpPr/>
            <p:nvPr/>
          </p:nvSpPr>
          <p:spPr>
            <a:xfrm>
              <a:off x="9154766" y="2051747"/>
              <a:ext cx="841074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1" name="Rectangle: Rounded Corners 50"/>
            <p:cNvSpPr/>
            <p:nvPr/>
          </p:nvSpPr>
          <p:spPr>
            <a:xfrm>
              <a:off x="10049999" y="2051747"/>
              <a:ext cx="352120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2" name="Rectangle: Rounded Corners 51"/>
            <p:cNvSpPr/>
            <p:nvPr/>
          </p:nvSpPr>
          <p:spPr>
            <a:xfrm>
              <a:off x="6871615" y="2324803"/>
              <a:ext cx="330104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3" name="Rectangle: Rounded Corners 52"/>
            <p:cNvSpPr/>
            <p:nvPr/>
          </p:nvSpPr>
          <p:spPr>
            <a:xfrm>
              <a:off x="7252614" y="2324803"/>
              <a:ext cx="732561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4" name="Rectangle: Rounded Corners 53"/>
            <p:cNvSpPr/>
            <p:nvPr/>
          </p:nvSpPr>
          <p:spPr>
            <a:xfrm>
              <a:off x="8036072" y="2324803"/>
              <a:ext cx="156248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5" name="Rectangle: Rounded Corners 54"/>
            <p:cNvSpPr/>
            <p:nvPr/>
          </p:nvSpPr>
          <p:spPr>
            <a:xfrm>
              <a:off x="8243217" y="2324803"/>
              <a:ext cx="732560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6" name="Rectangle: Rounded Corners 55"/>
            <p:cNvSpPr/>
            <p:nvPr/>
          </p:nvSpPr>
          <p:spPr>
            <a:xfrm>
              <a:off x="9047495" y="2324803"/>
              <a:ext cx="821223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7" name="Rectangle: Rounded Corners 56"/>
            <p:cNvSpPr/>
            <p:nvPr/>
          </p:nvSpPr>
          <p:spPr>
            <a:xfrm>
              <a:off x="9928578" y="2324803"/>
              <a:ext cx="625942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8" name="Rectangle: Rounded Corners 57"/>
            <p:cNvSpPr/>
            <p:nvPr/>
          </p:nvSpPr>
          <p:spPr>
            <a:xfrm>
              <a:off x="7512798" y="2597859"/>
              <a:ext cx="146122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9" name="Rectangle: Rounded Corners 58"/>
            <p:cNvSpPr/>
            <p:nvPr/>
          </p:nvSpPr>
          <p:spPr>
            <a:xfrm>
              <a:off x="7729007" y="2597859"/>
              <a:ext cx="825145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6515919" y="3444881"/>
            <a:ext cx="4208434" cy="2117719"/>
            <a:chOff x="6515919" y="3444881"/>
            <a:chExt cx="4208434" cy="2117719"/>
          </a:xfrm>
        </p:grpSpPr>
        <p:sp>
          <p:nvSpPr>
            <p:cNvPr id="61" name="Rectangle 60"/>
            <p:cNvSpPr/>
            <p:nvPr/>
          </p:nvSpPr>
          <p:spPr>
            <a:xfrm>
              <a:off x="6515919" y="3728155"/>
              <a:ext cx="4208434" cy="183444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515919" y="3444881"/>
              <a:ext cx="4208434" cy="28327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63" name="Rectangle: Rounded Corners 62"/>
            <p:cNvSpPr/>
            <p:nvPr/>
          </p:nvSpPr>
          <p:spPr>
            <a:xfrm>
              <a:off x="9792518" y="5334002"/>
              <a:ext cx="762000" cy="152400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4" name="Rectangle: Rounded Corners 63"/>
            <p:cNvSpPr/>
            <p:nvPr/>
          </p:nvSpPr>
          <p:spPr>
            <a:xfrm>
              <a:off x="6665002" y="3510318"/>
              <a:ext cx="993916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5" name="Rectangle: Rounded Corners 64"/>
            <p:cNvSpPr/>
            <p:nvPr/>
          </p:nvSpPr>
          <p:spPr>
            <a:xfrm>
              <a:off x="7174856" y="3850393"/>
              <a:ext cx="175422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6" name="Rectangle: Rounded Corners 65"/>
            <p:cNvSpPr/>
            <p:nvPr/>
          </p:nvSpPr>
          <p:spPr>
            <a:xfrm>
              <a:off x="7046001" y="4671932"/>
              <a:ext cx="612917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7" name="Rectangle: Rounded Corners 66"/>
            <p:cNvSpPr/>
            <p:nvPr/>
          </p:nvSpPr>
          <p:spPr>
            <a:xfrm>
              <a:off x="7046001" y="4125820"/>
              <a:ext cx="155717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8" name="Rectangle: Rounded Corners 67"/>
            <p:cNvSpPr/>
            <p:nvPr/>
          </p:nvSpPr>
          <p:spPr>
            <a:xfrm>
              <a:off x="7046001" y="4398876"/>
              <a:ext cx="765317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0" name="Rectangle: Rounded Corners 69"/>
            <p:cNvSpPr/>
            <p:nvPr/>
          </p:nvSpPr>
          <p:spPr>
            <a:xfrm>
              <a:off x="7731801" y="3510318"/>
              <a:ext cx="917717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1" name="Rectangle: Rounded Corners 70"/>
            <p:cNvSpPr/>
            <p:nvPr/>
          </p:nvSpPr>
          <p:spPr>
            <a:xfrm>
              <a:off x="7424207" y="3850393"/>
              <a:ext cx="615711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2" name="Rectangle: Rounded Corners 71"/>
            <p:cNvSpPr/>
            <p:nvPr/>
          </p:nvSpPr>
          <p:spPr>
            <a:xfrm>
              <a:off x="8110007" y="3850393"/>
              <a:ext cx="234711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3" name="Rectangle: Rounded Corners 72"/>
            <p:cNvSpPr/>
            <p:nvPr/>
          </p:nvSpPr>
          <p:spPr>
            <a:xfrm>
              <a:off x="8414807" y="3850393"/>
              <a:ext cx="996710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4" name="Rectangle: Rounded Corners 73"/>
            <p:cNvSpPr/>
            <p:nvPr/>
          </p:nvSpPr>
          <p:spPr>
            <a:xfrm>
              <a:off x="9481606" y="3850393"/>
              <a:ext cx="615712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5" name="Rectangle: Rounded Corners 74"/>
            <p:cNvSpPr/>
            <p:nvPr/>
          </p:nvSpPr>
          <p:spPr>
            <a:xfrm>
              <a:off x="6660127" y="3850393"/>
              <a:ext cx="465392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6" name="Rectangle: Rounded Corners 75"/>
            <p:cNvSpPr/>
            <p:nvPr/>
          </p:nvSpPr>
          <p:spPr>
            <a:xfrm>
              <a:off x="7716186" y="4671932"/>
              <a:ext cx="933332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7" name="Rectangle: Rounded Corners 76"/>
            <p:cNvSpPr/>
            <p:nvPr/>
          </p:nvSpPr>
          <p:spPr>
            <a:xfrm>
              <a:off x="8703849" y="4671932"/>
              <a:ext cx="268728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8" name="Rectangle: Rounded Corners 77"/>
            <p:cNvSpPr/>
            <p:nvPr/>
          </p:nvSpPr>
          <p:spPr>
            <a:xfrm>
              <a:off x="9041068" y="4671932"/>
              <a:ext cx="440538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9" name="Rectangle: Rounded Corners 78"/>
            <p:cNvSpPr/>
            <p:nvPr/>
          </p:nvSpPr>
          <p:spPr>
            <a:xfrm>
              <a:off x="9535765" y="4671932"/>
              <a:ext cx="841074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0" name="Rectangle: Rounded Corners 79"/>
            <p:cNvSpPr/>
            <p:nvPr/>
          </p:nvSpPr>
          <p:spPr>
            <a:xfrm>
              <a:off x="6930070" y="4671932"/>
              <a:ext cx="352120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1" name="Rectangle: Rounded Corners 80"/>
            <p:cNvSpPr/>
            <p:nvPr/>
          </p:nvSpPr>
          <p:spPr>
            <a:xfrm>
              <a:off x="7252614" y="4125820"/>
              <a:ext cx="330104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2" name="Rectangle: Rounded Corners 81"/>
            <p:cNvSpPr/>
            <p:nvPr/>
          </p:nvSpPr>
          <p:spPr>
            <a:xfrm>
              <a:off x="7633613" y="4125820"/>
              <a:ext cx="732561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3" name="Rectangle: Rounded Corners 82"/>
            <p:cNvSpPr/>
            <p:nvPr/>
          </p:nvSpPr>
          <p:spPr>
            <a:xfrm>
              <a:off x="8417071" y="4125820"/>
              <a:ext cx="156248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4" name="Rectangle: Rounded Corners 83"/>
            <p:cNvSpPr/>
            <p:nvPr/>
          </p:nvSpPr>
          <p:spPr>
            <a:xfrm>
              <a:off x="8624216" y="4125820"/>
              <a:ext cx="732560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5" name="Rectangle: Rounded Corners 84"/>
            <p:cNvSpPr/>
            <p:nvPr/>
          </p:nvSpPr>
          <p:spPr>
            <a:xfrm>
              <a:off x="9428494" y="4125820"/>
              <a:ext cx="821223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6" name="Rectangle: Rounded Corners 85"/>
            <p:cNvSpPr/>
            <p:nvPr/>
          </p:nvSpPr>
          <p:spPr>
            <a:xfrm>
              <a:off x="6861049" y="4125820"/>
              <a:ext cx="573542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7" name="Rectangle: Rounded Corners 86"/>
            <p:cNvSpPr/>
            <p:nvPr/>
          </p:nvSpPr>
          <p:spPr>
            <a:xfrm>
              <a:off x="7893797" y="4398876"/>
              <a:ext cx="146122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8" name="Rectangle: Rounded Corners 87"/>
            <p:cNvSpPr/>
            <p:nvPr/>
          </p:nvSpPr>
          <p:spPr>
            <a:xfrm>
              <a:off x="8110006" y="4398876"/>
              <a:ext cx="825145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9" name="Rectangle: Rounded Corners 88"/>
            <p:cNvSpPr/>
            <p:nvPr/>
          </p:nvSpPr>
          <p:spPr>
            <a:xfrm>
              <a:off x="10152615" y="3850393"/>
              <a:ext cx="347161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0" name="Rectangle: Rounded Corners 89"/>
            <p:cNvSpPr/>
            <p:nvPr/>
          </p:nvSpPr>
          <p:spPr>
            <a:xfrm>
              <a:off x="6660127" y="4398876"/>
              <a:ext cx="312992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2" name="Rectangle: Rounded Corners 91"/>
            <p:cNvSpPr/>
            <p:nvPr/>
          </p:nvSpPr>
          <p:spPr>
            <a:xfrm>
              <a:off x="6653906" y="4125820"/>
              <a:ext cx="156248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3" name="Rectangle: Rounded Corners 92"/>
            <p:cNvSpPr/>
            <p:nvPr/>
          </p:nvSpPr>
          <p:spPr>
            <a:xfrm>
              <a:off x="6651656" y="4671932"/>
              <a:ext cx="209393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4" name="Rectangle: Rounded Corners 93"/>
            <p:cNvSpPr/>
            <p:nvPr/>
          </p:nvSpPr>
          <p:spPr>
            <a:xfrm>
              <a:off x="6660126" y="4944988"/>
              <a:ext cx="514729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5" name="Rectangle: Rounded Corners 94"/>
            <p:cNvSpPr/>
            <p:nvPr/>
          </p:nvSpPr>
          <p:spPr>
            <a:xfrm>
              <a:off x="7322236" y="4944988"/>
              <a:ext cx="514729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25" name="Picture 124"/>
          <p:cNvPicPr>
            <a:picLocks noChangeAspect="1"/>
          </p:cNvPicPr>
          <p:nvPr/>
        </p:nvPicPr>
        <p:blipFill rotWithShape="1">
          <a:blip r:embed="rId4"/>
          <a:srcRect b="44595"/>
          <a:stretch/>
        </p:blipFill>
        <p:spPr>
          <a:xfrm>
            <a:off x="6517748" y="5719581"/>
            <a:ext cx="4206605" cy="45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2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8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9646E-7 -3.33333E-6 L 0.19836 0.1798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11" y="898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9646E-7 0 L 0.19979 0.0152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90" y="76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701E-6 3.33333E-6 L 0.2571 -0.06389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55" y="-319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9646E-7 3.33333E-6 L 0.19588 -0.06389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4" y="-31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9164E-6 3.33333E-6 L 0.1387 -0.06389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9" y="-319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9646E-7 1.11022E-16 L 0.19588 0.1027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4" y="5139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6" grpId="1" animBg="1"/>
      <p:bldP spid="126" grpId="2" animBg="1"/>
      <p:bldP spid="127" grpId="0"/>
      <p:bldP spid="127" grpId="1"/>
      <p:bldP spid="127" grpId="2"/>
      <p:bldP spid="128" grpId="0" animBg="1"/>
      <p:bldP spid="128" grpId="1" animBg="1"/>
      <p:bldP spid="128" grpId="2" animBg="1"/>
      <p:bldP spid="129" grpId="0"/>
      <p:bldP spid="129" grpId="1"/>
      <p:bldP spid="129" grpId="2"/>
      <p:bldP spid="130" grpId="0" animBg="1"/>
      <p:bldP spid="130" grpId="1" animBg="1"/>
      <p:bldP spid="130" grpId="2" animBg="1"/>
      <p:bldP spid="131" grpId="0" animBg="1"/>
      <p:bldP spid="131" grpId="1" animBg="1"/>
      <p:bldP spid="131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Folded Corner 24"/>
          <p:cNvSpPr/>
          <p:nvPr/>
        </p:nvSpPr>
        <p:spPr>
          <a:xfrm rot="10800000">
            <a:off x="1368935" y="4286313"/>
            <a:ext cx="535554" cy="686398"/>
          </a:xfrm>
          <a:prstGeom prst="foldedCorner">
            <a:avLst>
              <a:gd name="adj" fmla="val 42510"/>
            </a:avLst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89012" y="38862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Template</a:t>
            </a:r>
          </a:p>
        </p:txBody>
      </p:sp>
      <p:sp>
        <p:nvSpPr>
          <p:cNvPr id="27" name="Rectangle: Folded Corner 26"/>
          <p:cNvSpPr/>
          <p:nvPr/>
        </p:nvSpPr>
        <p:spPr>
          <a:xfrm rot="10800000">
            <a:off x="1368935" y="5429313"/>
            <a:ext cx="535554" cy="686398"/>
          </a:xfrm>
          <a:prstGeom prst="foldedCorner">
            <a:avLst>
              <a:gd name="adj" fmla="val 42510"/>
            </a:avLst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989012" y="50292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Content</a:t>
            </a:r>
          </a:p>
        </p:txBody>
      </p:sp>
      <p:sp>
        <p:nvSpPr>
          <p:cNvPr id="29" name="Rectangle: Folded Corner 28"/>
          <p:cNvSpPr/>
          <p:nvPr/>
        </p:nvSpPr>
        <p:spPr>
          <a:xfrm rot="10800000">
            <a:off x="670937" y="5429313"/>
            <a:ext cx="535554" cy="686398"/>
          </a:xfrm>
          <a:prstGeom prst="foldedCorner">
            <a:avLst>
              <a:gd name="adj" fmla="val 42510"/>
            </a:avLst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0" name="Rectangle: Folded Corner 29"/>
          <p:cNvSpPr/>
          <p:nvPr/>
        </p:nvSpPr>
        <p:spPr>
          <a:xfrm rot="10800000">
            <a:off x="2066579" y="5429313"/>
            <a:ext cx="535554" cy="686398"/>
          </a:xfrm>
          <a:prstGeom prst="foldedCorner">
            <a:avLst>
              <a:gd name="adj" fmla="val 42510"/>
            </a:avLst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Display articles in a blog</a:t>
            </a:r>
          </a:p>
          <a:p>
            <a:r>
              <a:rPr lang="en-US" sz="3200" dirty="0"/>
              <a:t>Display a gallery of photos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6192860" y="1295400"/>
            <a:ext cx="4854552" cy="4876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246" y="4545920"/>
            <a:ext cx="1391674" cy="13916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3" y="5130346"/>
            <a:ext cx="1178469" cy="117846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817696" y="4825605"/>
            <a:ext cx="247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Templating Engine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6753236" y="1600200"/>
            <a:ext cx="3733800" cy="2640920"/>
          </a:xfrm>
          <a:prstGeom prst="rect">
            <a:avLst/>
          </a:prstGeom>
          <a:solidFill>
            <a:schemeClr val="tx1">
              <a:lumMod val="85000"/>
            </a:schemeClr>
          </a:solidFill>
          <a:ln w="76200">
            <a:solidFill>
              <a:srgbClr val="E85C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Flowchart: Magnetic Disk 8"/>
          <p:cNvSpPr/>
          <p:nvPr/>
        </p:nvSpPr>
        <p:spPr>
          <a:xfrm>
            <a:off x="8162936" y="2463460"/>
            <a:ext cx="914400" cy="914400"/>
          </a:xfrm>
          <a:prstGeom prst="flowChartMagneticDisk">
            <a:avLst/>
          </a:prstGeom>
          <a:solidFill>
            <a:srgbClr val="E85C0E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/>
          <p:nvPr/>
        </p:nvSpPr>
        <p:spPr>
          <a:xfrm>
            <a:off x="6187929" y="4545920"/>
            <a:ext cx="4859484" cy="13214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1" name="Rectangle 90"/>
          <p:cNvSpPr/>
          <p:nvPr/>
        </p:nvSpPr>
        <p:spPr>
          <a:xfrm>
            <a:off x="8105237" y="4691706"/>
            <a:ext cx="1019079" cy="1029909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6" name="Rectangle 95"/>
          <p:cNvSpPr/>
          <p:nvPr/>
        </p:nvSpPr>
        <p:spPr>
          <a:xfrm>
            <a:off x="6904622" y="4691706"/>
            <a:ext cx="1019079" cy="1029909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7" name="Rectangle 96"/>
          <p:cNvSpPr/>
          <p:nvPr/>
        </p:nvSpPr>
        <p:spPr>
          <a:xfrm>
            <a:off x="6187929" y="4691706"/>
            <a:ext cx="535157" cy="1029909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8" name="Rectangle 97"/>
          <p:cNvSpPr/>
          <p:nvPr/>
        </p:nvSpPr>
        <p:spPr>
          <a:xfrm>
            <a:off x="9305852" y="4691706"/>
            <a:ext cx="1019079" cy="1029909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9" name="Rectangle 98"/>
          <p:cNvSpPr/>
          <p:nvPr/>
        </p:nvSpPr>
        <p:spPr>
          <a:xfrm>
            <a:off x="10500255" y="4691706"/>
            <a:ext cx="547158" cy="1029909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7078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8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9646E-7 -3.33333E-6 L 0.19836 0.1798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11" y="898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9646E-7 0 L 0.19979 0.0152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90" y="76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701E-6 3.33333E-6 L 0.2571 -0.06389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55" y="-319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9646E-7 3.33333E-6 L 0.19588 -0.06389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4" y="-31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9164E-6 3.33333E-6 L 0.1387 -0.06389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9" y="-319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9646E-7 1.11022E-16 L 0.19588 0.1027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4" y="5139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6" grpId="0"/>
      <p:bldP spid="26" grpId="1"/>
      <p:bldP spid="26" grpId="2"/>
      <p:bldP spid="27" grpId="0" animBg="1"/>
      <p:bldP spid="27" grpId="1" animBg="1"/>
      <p:bldP spid="27" grpId="2" animBg="1"/>
      <p:bldP spid="28" grpId="0"/>
      <p:bldP spid="28" grpId="1"/>
      <p:bldP spid="28" grpId="2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91" grpId="0" animBg="1"/>
      <p:bldP spid="96" grpId="0" animBg="1"/>
      <p:bldP spid="97" grpId="0" animBg="1"/>
      <p:bldP spid="98" grpId="0" animBg="1"/>
      <p:bldP spid="9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Folded Corner 98"/>
          <p:cNvSpPr/>
          <p:nvPr/>
        </p:nvSpPr>
        <p:spPr>
          <a:xfrm rot="10800000">
            <a:off x="1368935" y="4286313"/>
            <a:ext cx="535554" cy="686398"/>
          </a:xfrm>
          <a:prstGeom prst="foldedCorner">
            <a:avLst>
              <a:gd name="adj" fmla="val 4251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0" name="TextBox 99"/>
          <p:cNvSpPr txBox="1"/>
          <p:nvPr/>
        </p:nvSpPr>
        <p:spPr>
          <a:xfrm>
            <a:off x="989012" y="38862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Template</a:t>
            </a:r>
          </a:p>
        </p:txBody>
      </p:sp>
      <p:sp>
        <p:nvSpPr>
          <p:cNvPr id="101" name="Rectangle: Folded Corner 100"/>
          <p:cNvSpPr/>
          <p:nvPr/>
        </p:nvSpPr>
        <p:spPr>
          <a:xfrm rot="10800000">
            <a:off x="1368935" y="5429313"/>
            <a:ext cx="535554" cy="686398"/>
          </a:xfrm>
          <a:prstGeom prst="foldedCorner">
            <a:avLst>
              <a:gd name="adj" fmla="val 4251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989012" y="50292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Content</a:t>
            </a:r>
          </a:p>
        </p:txBody>
      </p:sp>
      <p:sp>
        <p:nvSpPr>
          <p:cNvPr id="103" name="Rectangle: Folded Corner 102"/>
          <p:cNvSpPr/>
          <p:nvPr/>
        </p:nvSpPr>
        <p:spPr>
          <a:xfrm rot="10800000">
            <a:off x="670937" y="5429313"/>
            <a:ext cx="535554" cy="686398"/>
          </a:xfrm>
          <a:prstGeom prst="foldedCorner">
            <a:avLst>
              <a:gd name="adj" fmla="val 4251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4" name="Rectangle: Folded Corner 103"/>
          <p:cNvSpPr/>
          <p:nvPr/>
        </p:nvSpPr>
        <p:spPr>
          <a:xfrm rot="10800000">
            <a:off x="2066579" y="5429313"/>
            <a:ext cx="535554" cy="686398"/>
          </a:xfrm>
          <a:prstGeom prst="foldedCorner">
            <a:avLst>
              <a:gd name="adj" fmla="val 4251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Display articles in a blog</a:t>
            </a:r>
          </a:p>
          <a:p>
            <a:r>
              <a:rPr lang="en-US" sz="3200" dirty="0"/>
              <a:t>Display a gallery of photos</a:t>
            </a:r>
          </a:p>
          <a:p>
            <a:r>
              <a:rPr lang="en-US" sz="3200" dirty="0"/>
              <a:t>Visualize user profiles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6192860" y="1295400"/>
            <a:ext cx="4854552" cy="4876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246" y="4545920"/>
            <a:ext cx="1391674" cy="13916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3" y="5130346"/>
            <a:ext cx="1178469" cy="117846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817696" y="4825605"/>
            <a:ext cx="247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Templating Engine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515919" y="1371600"/>
            <a:ext cx="4208434" cy="1883477"/>
            <a:chOff x="6515919" y="1371600"/>
            <a:chExt cx="4208434" cy="1883477"/>
          </a:xfrm>
        </p:grpSpPr>
        <p:sp>
          <p:nvSpPr>
            <p:cNvPr id="22" name="Rectangle 21"/>
            <p:cNvSpPr/>
            <p:nvPr/>
          </p:nvSpPr>
          <p:spPr>
            <a:xfrm>
              <a:off x="6515919" y="1654877"/>
              <a:ext cx="4208434" cy="16002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15919" y="1371600"/>
              <a:ext cx="4208434" cy="28327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9792518" y="3026479"/>
              <a:ext cx="762000" cy="15240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65002" y="1437037"/>
              <a:ext cx="384317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0" name="Rectangle: Rounded Corners 39"/>
            <p:cNvSpPr/>
            <p:nvPr/>
          </p:nvSpPr>
          <p:spPr>
            <a:xfrm>
              <a:off x="7125519" y="1437037"/>
              <a:ext cx="533400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1" name="Rectangle: Rounded Corners 40"/>
            <p:cNvSpPr/>
            <p:nvPr/>
          </p:nvSpPr>
          <p:spPr>
            <a:xfrm>
              <a:off x="7731801" y="1437037"/>
              <a:ext cx="917717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7716186" y="1777112"/>
              <a:ext cx="2838334" cy="973147"/>
              <a:chOff x="6665002" y="1777112"/>
              <a:chExt cx="3889518" cy="973147"/>
            </a:xfrm>
          </p:grpSpPr>
          <p:sp>
            <p:nvSpPr>
              <p:cNvPr id="26" name="Rectangle: Rounded Corners 25"/>
              <p:cNvSpPr/>
              <p:nvPr/>
            </p:nvSpPr>
            <p:spPr>
              <a:xfrm>
                <a:off x="6665002" y="1777112"/>
                <a:ext cx="308117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7" name="Rectangle: Rounded Corners 26"/>
              <p:cNvSpPr/>
              <p:nvPr/>
            </p:nvSpPr>
            <p:spPr>
              <a:xfrm>
                <a:off x="6665002" y="2051747"/>
                <a:ext cx="612917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>
                <a:off x="6665002" y="2324803"/>
                <a:ext cx="155717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9" name="Rectangle: Rounded Corners 28"/>
              <p:cNvSpPr/>
              <p:nvPr/>
            </p:nvSpPr>
            <p:spPr>
              <a:xfrm>
                <a:off x="6665002" y="2597859"/>
                <a:ext cx="765317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2" name="Rectangle: Rounded Corners 41"/>
              <p:cNvSpPr/>
              <p:nvPr/>
            </p:nvSpPr>
            <p:spPr>
              <a:xfrm>
                <a:off x="7043208" y="1777112"/>
                <a:ext cx="615711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3" name="Rectangle: Rounded Corners 42"/>
              <p:cNvSpPr/>
              <p:nvPr/>
            </p:nvSpPr>
            <p:spPr>
              <a:xfrm>
                <a:off x="7729008" y="1777112"/>
                <a:ext cx="234711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4" name="Rectangle: Rounded Corners 43"/>
              <p:cNvSpPr/>
              <p:nvPr/>
            </p:nvSpPr>
            <p:spPr>
              <a:xfrm>
                <a:off x="8033808" y="1777112"/>
                <a:ext cx="996710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5" name="Rectangle: Rounded Corners 44"/>
              <p:cNvSpPr/>
              <p:nvPr/>
            </p:nvSpPr>
            <p:spPr>
              <a:xfrm>
                <a:off x="9100607" y="1777112"/>
                <a:ext cx="615712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6" name="Rectangle: Rounded Corners 45"/>
              <p:cNvSpPr/>
              <p:nvPr/>
            </p:nvSpPr>
            <p:spPr>
              <a:xfrm>
                <a:off x="9780056" y="1777112"/>
                <a:ext cx="719720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7" name="Rectangle: Rounded Corners 46"/>
              <p:cNvSpPr/>
              <p:nvPr/>
            </p:nvSpPr>
            <p:spPr>
              <a:xfrm>
                <a:off x="7335187" y="2051747"/>
                <a:ext cx="933332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8" name="Rectangle: Rounded Corners 47"/>
              <p:cNvSpPr/>
              <p:nvPr/>
            </p:nvSpPr>
            <p:spPr>
              <a:xfrm>
                <a:off x="8322850" y="2051747"/>
                <a:ext cx="268728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9" name="Rectangle: Rounded Corners 48"/>
              <p:cNvSpPr/>
              <p:nvPr/>
            </p:nvSpPr>
            <p:spPr>
              <a:xfrm>
                <a:off x="8660069" y="2051747"/>
                <a:ext cx="440538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0" name="Rectangle: Rounded Corners 49"/>
              <p:cNvSpPr/>
              <p:nvPr/>
            </p:nvSpPr>
            <p:spPr>
              <a:xfrm>
                <a:off x="9154766" y="2051747"/>
                <a:ext cx="841074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1" name="Rectangle: Rounded Corners 50"/>
              <p:cNvSpPr/>
              <p:nvPr/>
            </p:nvSpPr>
            <p:spPr>
              <a:xfrm>
                <a:off x="10049999" y="2051747"/>
                <a:ext cx="352120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2" name="Rectangle: Rounded Corners 51"/>
              <p:cNvSpPr/>
              <p:nvPr/>
            </p:nvSpPr>
            <p:spPr>
              <a:xfrm>
                <a:off x="6871615" y="2324803"/>
                <a:ext cx="330104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3" name="Rectangle: Rounded Corners 52"/>
              <p:cNvSpPr/>
              <p:nvPr/>
            </p:nvSpPr>
            <p:spPr>
              <a:xfrm>
                <a:off x="7252614" y="2324803"/>
                <a:ext cx="732561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4" name="Rectangle: Rounded Corners 53"/>
              <p:cNvSpPr/>
              <p:nvPr/>
            </p:nvSpPr>
            <p:spPr>
              <a:xfrm>
                <a:off x="8036072" y="2324803"/>
                <a:ext cx="156248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5" name="Rectangle: Rounded Corners 54"/>
              <p:cNvSpPr/>
              <p:nvPr/>
            </p:nvSpPr>
            <p:spPr>
              <a:xfrm>
                <a:off x="8243217" y="2324803"/>
                <a:ext cx="732560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6" name="Rectangle: Rounded Corners 55"/>
              <p:cNvSpPr/>
              <p:nvPr/>
            </p:nvSpPr>
            <p:spPr>
              <a:xfrm>
                <a:off x="9047495" y="2324803"/>
                <a:ext cx="821223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7" name="Rectangle: Rounded Corners 56"/>
              <p:cNvSpPr/>
              <p:nvPr/>
            </p:nvSpPr>
            <p:spPr>
              <a:xfrm>
                <a:off x="9928578" y="2324803"/>
                <a:ext cx="625942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8" name="Rectangle: Rounded Corners 57"/>
              <p:cNvSpPr/>
              <p:nvPr/>
            </p:nvSpPr>
            <p:spPr>
              <a:xfrm>
                <a:off x="7512798" y="2597859"/>
                <a:ext cx="146122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9" name="Rectangle: Rounded Corners 58"/>
              <p:cNvSpPr/>
              <p:nvPr/>
            </p:nvSpPr>
            <p:spPr>
              <a:xfrm>
                <a:off x="7729007" y="2597859"/>
                <a:ext cx="825145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sp>
          <p:nvSpPr>
            <p:cNvPr id="91" name="Rectangle: Rounded Corners 90"/>
            <p:cNvSpPr/>
            <p:nvPr/>
          </p:nvSpPr>
          <p:spPr>
            <a:xfrm>
              <a:off x="8925983" y="3026479"/>
              <a:ext cx="762000" cy="15240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653257" y="1783104"/>
              <a:ext cx="890643" cy="9910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6868857" y="1921571"/>
              <a:ext cx="457200" cy="457200"/>
            </a:xfrm>
            <a:prstGeom prst="smileyFace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515919" y="3444881"/>
            <a:ext cx="4208434" cy="2117719"/>
            <a:chOff x="6515919" y="3444881"/>
            <a:chExt cx="4208434" cy="2117719"/>
          </a:xfrm>
        </p:grpSpPr>
        <p:sp>
          <p:nvSpPr>
            <p:cNvPr id="61" name="Rectangle 60"/>
            <p:cNvSpPr/>
            <p:nvPr/>
          </p:nvSpPr>
          <p:spPr>
            <a:xfrm>
              <a:off x="6515919" y="3728155"/>
              <a:ext cx="4208434" cy="183444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515919" y="3444881"/>
              <a:ext cx="4208434" cy="28327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63" name="Rectangle: Rounded Corners 62"/>
            <p:cNvSpPr/>
            <p:nvPr/>
          </p:nvSpPr>
          <p:spPr>
            <a:xfrm>
              <a:off x="9792518" y="5334002"/>
              <a:ext cx="762000" cy="15240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4" name="Rectangle: Rounded Corners 63"/>
            <p:cNvSpPr/>
            <p:nvPr/>
          </p:nvSpPr>
          <p:spPr>
            <a:xfrm>
              <a:off x="6665002" y="3510318"/>
              <a:ext cx="384317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9" name="Rectangle: Rounded Corners 68"/>
            <p:cNvSpPr/>
            <p:nvPr/>
          </p:nvSpPr>
          <p:spPr>
            <a:xfrm>
              <a:off x="7125519" y="3510318"/>
              <a:ext cx="533400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0" name="Rectangle: Rounded Corners 69"/>
            <p:cNvSpPr/>
            <p:nvPr/>
          </p:nvSpPr>
          <p:spPr>
            <a:xfrm>
              <a:off x="7731801" y="3510318"/>
              <a:ext cx="917717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716186" y="3850393"/>
              <a:ext cx="2783590" cy="1246995"/>
              <a:chOff x="6651656" y="3850393"/>
              <a:chExt cx="3848120" cy="1246995"/>
            </a:xfrm>
          </p:grpSpPr>
          <p:sp>
            <p:nvSpPr>
              <p:cNvPr id="65" name="Rectangle: Rounded Corners 64"/>
              <p:cNvSpPr/>
              <p:nvPr/>
            </p:nvSpPr>
            <p:spPr>
              <a:xfrm>
                <a:off x="7174856" y="3850393"/>
                <a:ext cx="175422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66" name="Rectangle: Rounded Corners 65"/>
              <p:cNvSpPr/>
              <p:nvPr/>
            </p:nvSpPr>
            <p:spPr>
              <a:xfrm>
                <a:off x="7046001" y="4671932"/>
                <a:ext cx="612917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67" name="Rectangle: Rounded Corners 66"/>
              <p:cNvSpPr/>
              <p:nvPr/>
            </p:nvSpPr>
            <p:spPr>
              <a:xfrm>
                <a:off x="7046001" y="4125820"/>
                <a:ext cx="155717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68" name="Rectangle: Rounded Corners 67"/>
              <p:cNvSpPr/>
              <p:nvPr/>
            </p:nvSpPr>
            <p:spPr>
              <a:xfrm>
                <a:off x="7046001" y="4398876"/>
                <a:ext cx="765317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1" name="Rectangle: Rounded Corners 70"/>
              <p:cNvSpPr/>
              <p:nvPr/>
            </p:nvSpPr>
            <p:spPr>
              <a:xfrm>
                <a:off x="7424207" y="3850393"/>
                <a:ext cx="615711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2" name="Rectangle: Rounded Corners 71"/>
              <p:cNvSpPr/>
              <p:nvPr/>
            </p:nvSpPr>
            <p:spPr>
              <a:xfrm>
                <a:off x="8110007" y="3850393"/>
                <a:ext cx="234711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3" name="Rectangle: Rounded Corners 72"/>
              <p:cNvSpPr/>
              <p:nvPr/>
            </p:nvSpPr>
            <p:spPr>
              <a:xfrm>
                <a:off x="8414807" y="3850393"/>
                <a:ext cx="996710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4" name="Rectangle: Rounded Corners 73"/>
              <p:cNvSpPr/>
              <p:nvPr/>
            </p:nvSpPr>
            <p:spPr>
              <a:xfrm>
                <a:off x="9481606" y="3850393"/>
                <a:ext cx="615712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5" name="Rectangle: Rounded Corners 74"/>
              <p:cNvSpPr/>
              <p:nvPr/>
            </p:nvSpPr>
            <p:spPr>
              <a:xfrm>
                <a:off x="6660127" y="3850393"/>
                <a:ext cx="465392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6" name="Rectangle: Rounded Corners 75"/>
              <p:cNvSpPr/>
              <p:nvPr/>
            </p:nvSpPr>
            <p:spPr>
              <a:xfrm>
                <a:off x="7716186" y="4671932"/>
                <a:ext cx="933332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7" name="Rectangle: Rounded Corners 76"/>
              <p:cNvSpPr/>
              <p:nvPr/>
            </p:nvSpPr>
            <p:spPr>
              <a:xfrm>
                <a:off x="8703849" y="4671932"/>
                <a:ext cx="268728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8" name="Rectangle: Rounded Corners 77"/>
              <p:cNvSpPr/>
              <p:nvPr/>
            </p:nvSpPr>
            <p:spPr>
              <a:xfrm>
                <a:off x="9041068" y="4671932"/>
                <a:ext cx="440538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9" name="Rectangle: Rounded Corners 78"/>
              <p:cNvSpPr/>
              <p:nvPr/>
            </p:nvSpPr>
            <p:spPr>
              <a:xfrm>
                <a:off x="9535765" y="4671932"/>
                <a:ext cx="841074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0" name="Rectangle: Rounded Corners 79"/>
              <p:cNvSpPr/>
              <p:nvPr/>
            </p:nvSpPr>
            <p:spPr>
              <a:xfrm>
                <a:off x="6930070" y="4671932"/>
                <a:ext cx="352120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1" name="Rectangle: Rounded Corners 80"/>
              <p:cNvSpPr/>
              <p:nvPr/>
            </p:nvSpPr>
            <p:spPr>
              <a:xfrm>
                <a:off x="7252614" y="4125820"/>
                <a:ext cx="330104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2" name="Rectangle: Rounded Corners 81"/>
              <p:cNvSpPr/>
              <p:nvPr/>
            </p:nvSpPr>
            <p:spPr>
              <a:xfrm>
                <a:off x="7633613" y="4125820"/>
                <a:ext cx="732561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3" name="Rectangle: Rounded Corners 82"/>
              <p:cNvSpPr/>
              <p:nvPr/>
            </p:nvSpPr>
            <p:spPr>
              <a:xfrm>
                <a:off x="8417071" y="4125820"/>
                <a:ext cx="156248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4" name="Rectangle: Rounded Corners 83"/>
              <p:cNvSpPr/>
              <p:nvPr/>
            </p:nvSpPr>
            <p:spPr>
              <a:xfrm>
                <a:off x="8624216" y="4125820"/>
                <a:ext cx="732560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5" name="Rectangle: Rounded Corners 84"/>
              <p:cNvSpPr/>
              <p:nvPr/>
            </p:nvSpPr>
            <p:spPr>
              <a:xfrm>
                <a:off x="9428494" y="4125820"/>
                <a:ext cx="821223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6" name="Rectangle: Rounded Corners 85"/>
              <p:cNvSpPr/>
              <p:nvPr/>
            </p:nvSpPr>
            <p:spPr>
              <a:xfrm>
                <a:off x="6861049" y="4125820"/>
                <a:ext cx="573542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7" name="Rectangle: Rounded Corners 86"/>
              <p:cNvSpPr/>
              <p:nvPr/>
            </p:nvSpPr>
            <p:spPr>
              <a:xfrm>
                <a:off x="7893797" y="4398876"/>
                <a:ext cx="146122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8" name="Rectangle: Rounded Corners 87"/>
              <p:cNvSpPr/>
              <p:nvPr/>
            </p:nvSpPr>
            <p:spPr>
              <a:xfrm>
                <a:off x="8110006" y="4398876"/>
                <a:ext cx="825145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9" name="Rectangle: Rounded Corners 88"/>
              <p:cNvSpPr/>
              <p:nvPr/>
            </p:nvSpPr>
            <p:spPr>
              <a:xfrm>
                <a:off x="10152615" y="3850393"/>
                <a:ext cx="347161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0" name="Rectangle: Rounded Corners 89"/>
              <p:cNvSpPr/>
              <p:nvPr/>
            </p:nvSpPr>
            <p:spPr>
              <a:xfrm>
                <a:off x="6660127" y="4398876"/>
                <a:ext cx="312992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2" name="Rectangle: Rounded Corners 91"/>
              <p:cNvSpPr/>
              <p:nvPr/>
            </p:nvSpPr>
            <p:spPr>
              <a:xfrm>
                <a:off x="6653906" y="4125820"/>
                <a:ext cx="156248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3" name="Rectangle: Rounded Corners 92"/>
              <p:cNvSpPr/>
              <p:nvPr/>
            </p:nvSpPr>
            <p:spPr>
              <a:xfrm>
                <a:off x="6651656" y="4671932"/>
                <a:ext cx="209393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4" name="Rectangle: Rounded Corners 93"/>
              <p:cNvSpPr/>
              <p:nvPr/>
            </p:nvSpPr>
            <p:spPr>
              <a:xfrm>
                <a:off x="6660126" y="4944988"/>
                <a:ext cx="514729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5" name="Rectangle: Rounded Corners 94"/>
              <p:cNvSpPr/>
              <p:nvPr/>
            </p:nvSpPr>
            <p:spPr>
              <a:xfrm>
                <a:off x="7322236" y="4944988"/>
                <a:ext cx="514729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sp>
          <p:nvSpPr>
            <p:cNvPr id="96" name="Rectangle: Rounded Corners 95"/>
            <p:cNvSpPr/>
            <p:nvPr/>
          </p:nvSpPr>
          <p:spPr>
            <a:xfrm>
              <a:off x="8925983" y="5334002"/>
              <a:ext cx="762000" cy="15240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653257" y="3851096"/>
              <a:ext cx="890643" cy="9910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8" name="Smiley Face 97"/>
            <p:cNvSpPr/>
            <p:nvPr/>
          </p:nvSpPr>
          <p:spPr>
            <a:xfrm>
              <a:off x="6868857" y="3989563"/>
              <a:ext cx="457200" cy="457200"/>
            </a:xfrm>
            <a:prstGeom prst="smileyFace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b="78022"/>
          <a:stretch/>
        </p:blipFill>
        <p:spPr>
          <a:xfrm>
            <a:off x="6513031" y="5758179"/>
            <a:ext cx="4206605" cy="41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1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8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9646E-7 -3.33333E-6 L 0.19836 0.1798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11" y="898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9646E-7 0 L 0.19979 0.0152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90" y="76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701E-6 3.33333E-6 L 0.2571 -0.06389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55" y="-319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9646E-7 3.33333E-6 L 0.19588 -0.06389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4" y="-31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9164E-6 3.33333E-6 L 0.1387 -0.06389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9" y="-319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9646E-7 1.11022E-16 L 0.19588 0.1027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4" y="5139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9" grpId="1" animBg="1"/>
      <p:bldP spid="99" grpId="2" animBg="1"/>
      <p:bldP spid="100" grpId="0"/>
      <p:bldP spid="100" grpId="1"/>
      <p:bldP spid="100" grpId="2"/>
      <p:bldP spid="101" grpId="0" animBg="1"/>
      <p:bldP spid="101" grpId="1" animBg="1"/>
      <p:bldP spid="101" grpId="2" animBg="1"/>
      <p:bldP spid="102" grpId="0"/>
      <p:bldP spid="102" grpId="1"/>
      <p:bldP spid="102" grpId="2"/>
      <p:bldP spid="103" grpId="0" animBg="1"/>
      <p:bldP spid="103" grpId="1" animBg="1"/>
      <p:bldP spid="103" grpId="2" animBg="1"/>
      <p:bldP spid="104" grpId="0" animBg="1"/>
      <p:bldP spid="104" grpId="1" animBg="1"/>
      <p:bldP spid="104" grpId="2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 (5)</Template>
  <TotalTime>3484</TotalTime>
  <Words>1363</Words>
  <Application>Microsoft Office PowerPoint</Application>
  <PresentationFormat>Custom</PresentationFormat>
  <Paragraphs>302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Templating</vt:lpstr>
      <vt:lpstr>Table of Contents</vt:lpstr>
      <vt:lpstr>Have a Question?</vt:lpstr>
      <vt:lpstr>PowerPoint Presentation</vt:lpstr>
      <vt:lpstr>What is Templating?</vt:lpstr>
      <vt:lpstr>Templating Concepts</vt:lpstr>
      <vt:lpstr>Examples</vt:lpstr>
      <vt:lpstr>Examples</vt:lpstr>
      <vt:lpstr>Examples</vt:lpstr>
      <vt:lpstr>Examples</vt:lpstr>
      <vt:lpstr>PowerPoint Presentation</vt:lpstr>
      <vt:lpstr>PowerPoint Presentation</vt:lpstr>
      <vt:lpstr>Templating Engines</vt:lpstr>
      <vt:lpstr>PowerPoint Presentation</vt:lpstr>
      <vt:lpstr>Overview</vt:lpstr>
      <vt:lpstr>Example</vt:lpstr>
      <vt:lpstr>Installation</vt:lpstr>
      <vt:lpstr>Hello Handlebars</vt:lpstr>
      <vt:lpstr>Expressions</vt:lpstr>
      <vt:lpstr>Simple Identifiers</vt:lpstr>
      <vt:lpstr>Compilation and Execution</vt:lpstr>
      <vt:lpstr>For-Loops</vt:lpstr>
      <vt:lpstr>Conditional Statements</vt:lpstr>
      <vt:lpstr>Partials</vt:lpstr>
      <vt:lpstr>HTML Escaping</vt:lpstr>
      <vt:lpstr>PowerPoint Presentation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>Svetlin Nakov</Manager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Creating JSX Components</dc:title>
  <dc:subject>JavaScript Applications - Practical Training Course @ SoftUni</dc:subject>
  <dc:creator>Software University Foundation</dc:creator>
  <cp:keywords>JS, JavaScript, programming, course, AJAX, jQuery, REST, SoftUni, Software University</cp:keywords>
  <dc:description>JavaScript Applications Course @ SoftUni - https://softuni.bg/courses/javascript-applications</dc:description>
  <cp:lastModifiedBy>user</cp:lastModifiedBy>
  <cp:revision>220</cp:revision>
  <dcterms:created xsi:type="dcterms:W3CDTF">2014-01-02T17:00:34Z</dcterms:created>
  <dcterms:modified xsi:type="dcterms:W3CDTF">2018-10-02T12:42:01Z</dcterms:modified>
  <cp:category>JS, JavaScript, front-end, AJAX, REST, ES6, Web development, computer programming, programming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