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49"/>
  </p:notesMasterIdLst>
  <p:sldIdLst>
    <p:sldId id="256" r:id="rId3"/>
    <p:sldId id="257" r:id="rId4"/>
    <p:sldId id="258" r:id="rId5"/>
    <p:sldId id="262" r:id="rId6"/>
    <p:sldId id="300" r:id="rId7"/>
    <p:sldId id="301" r:id="rId8"/>
    <p:sldId id="302" r:id="rId9"/>
    <p:sldId id="303" r:id="rId10"/>
    <p:sldId id="259" r:id="rId11"/>
    <p:sldId id="260" r:id="rId12"/>
    <p:sldId id="261" r:id="rId13"/>
    <p:sldId id="265" r:id="rId14"/>
    <p:sldId id="264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9" r:id="rId43"/>
    <p:sldId id="304" r:id="rId44"/>
    <p:sldId id="579" r:id="rId45"/>
    <p:sldId id="575" r:id="rId46"/>
    <p:sldId id="307" r:id="rId47"/>
    <p:sldId id="308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2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4EDB4-1474-4DA6-8639-FF3B2D59B375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75899-8E32-4A3A-AE82-7B86819110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9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0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970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7868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342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4600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7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09744"/>
            <a:ext cx="2951518" cy="39554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34540"/>
            <a:ext cx="2951518" cy="36323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67791"/>
            <a:ext cx="2951518" cy="52481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1046"/>
            <a:ext cx="2951518" cy="460181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48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6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88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85597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09744"/>
            <a:ext cx="2951518" cy="39554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34540"/>
            <a:ext cx="2951518" cy="36323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67791"/>
            <a:ext cx="2951518" cy="52481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1046"/>
            <a:ext cx="2951518" cy="460181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42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7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700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20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6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1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26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2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9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8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5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5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3112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2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8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5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332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73ABF0FC-A0DF-42BE-BA0C-9EDE204585A0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7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8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73ABF0FC-A0DF-42BE-BA0C-9EDE204585A0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215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868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modules/59/java-advance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9.png"/><Relationship Id="rId26" Type="http://schemas.openxmlformats.org/officeDocument/2006/relationships/image" Target="../media/image4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2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5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5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7.gif"/><Relationship Id="rId4" Type="http://schemas.openxmlformats.org/officeDocument/2006/relationships/image" Target="../media/image44.jpeg"/><Relationship Id="rId9" Type="http://schemas.openxmlformats.org/officeDocument/2006/relationships/hyperlink" Target="https://www.lukanet.com/" TargetMode="Externa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igocheatsheet.com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6859" y="579318"/>
            <a:ext cx="10965303" cy="882654"/>
          </a:xfrm>
        </p:spPr>
        <p:txBody>
          <a:bodyPr/>
          <a:lstStyle/>
          <a:p>
            <a:r>
              <a:rPr lang="en-US" dirty="0"/>
              <a:t>Stack and Queue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96" y="1936954"/>
            <a:ext cx="2074279" cy="280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Stacks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provide the following functionality:</a:t>
            </a:r>
            <a:endParaRPr lang="en-US" dirty="0"/>
          </a:p>
          <a:p>
            <a:pPr lvl="1"/>
            <a:r>
              <a:rPr lang="en-US" dirty="0"/>
              <a:t>Pushing an element at the top of the stack</a:t>
            </a:r>
          </a:p>
          <a:p>
            <a:pPr lvl="1"/>
            <a:r>
              <a:rPr lang="en-US" noProof="1">
                <a:cs typeface="Consolas" panose="020B0609020204030204" pitchFamily="49" charset="0"/>
              </a:rPr>
              <a:t>Popping element from the top fo the stack</a:t>
            </a:r>
            <a:endParaRPr lang="en-US" dirty="0"/>
          </a:p>
          <a:p>
            <a:pPr lvl="1"/>
            <a:r>
              <a:rPr lang="en-US" noProof="1">
                <a:cs typeface="Consolas" panose="020B0609020204030204" pitchFamily="49" charset="0"/>
              </a:rPr>
              <a:t>Getting the topmost element without removing it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Functionality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57329" y="3810000"/>
            <a:ext cx="1600200" cy="2342383"/>
            <a:chOff x="1873046" y="3810000"/>
            <a:chExt cx="1600200" cy="2342383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>
              <a:off x="2665412" y="3810000"/>
              <a:ext cx="0" cy="37460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1873046" y="4260893"/>
              <a:ext cx="1600200" cy="1891490"/>
              <a:chOff x="8685212" y="1078864"/>
              <a:chExt cx="1600200" cy="1891490"/>
            </a:xfrm>
          </p:grpSpPr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 flipH="1">
                <a:off x="8685212" y="1180787"/>
                <a:ext cx="1600200" cy="1789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 flipH="1">
                <a:off x="8788783" y="239341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 flipH="1">
                <a:off x="8788783" y="126036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12" name="Text Placeholder 7"/>
              <p:cNvSpPr txBox="1">
                <a:spLocks/>
              </p:cNvSpPr>
              <p:nvPr/>
            </p:nvSpPr>
            <p:spPr>
              <a:xfrm flipH="1">
                <a:off x="8788783" y="1816483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 flipH="1">
                <a:off x="8788782" y="1078864"/>
                <a:ext cx="1410569" cy="857034"/>
              </a:xfrm>
              <a:prstGeom prst="ellipse">
                <a:avLst/>
              </a:prstGeom>
              <a:solidFill>
                <a:schemeClr val="accent6">
                  <a:lumMod val="75000"/>
                  <a:alpha val="31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301456" y="3810000"/>
            <a:ext cx="1600200" cy="2342383"/>
            <a:chOff x="5301456" y="3810000"/>
            <a:chExt cx="1600200" cy="2342383"/>
          </a:xfrm>
        </p:grpSpPr>
        <p:sp>
          <p:nvSpPr>
            <p:cNvPr id="15" name="Multiplication Sign 30"/>
            <p:cNvSpPr/>
            <p:nvPr/>
          </p:nvSpPr>
          <p:spPr>
            <a:xfrm flipH="1">
              <a:off x="5432683" y="4073097"/>
              <a:ext cx="1386688" cy="1217019"/>
            </a:xfrm>
            <a:prstGeom prst="mathMultiply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301456" y="3810000"/>
              <a:ext cx="1600200" cy="2342383"/>
              <a:chOff x="5317173" y="3810000"/>
              <a:chExt cx="1600200" cy="2342383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5317173" y="4248441"/>
                <a:ext cx="1600200" cy="1903942"/>
                <a:chOff x="8685212" y="1066412"/>
                <a:chExt cx="1600200" cy="1903942"/>
              </a:xfrm>
            </p:grpSpPr>
            <p:sp>
              <p:nvSpPr>
                <p:cNvPr id="19" name="Text Placeholder 7"/>
                <p:cNvSpPr txBox="1">
                  <a:spLocks/>
                </p:cNvSpPr>
                <p:nvPr/>
              </p:nvSpPr>
              <p:spPr>
                <a:xfrm flipH="1">
                  <a:off x="8685212" y="1180787"/>
                  <a:ext cx="1600200" cy="178956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20" name="Text Placeholder 7"/>
                <p:cNvSpPr txBox="1">
                  <a:spLocks/>
                </p:cNvSpPr>
                <p:nvPr/>
              </p:nvSpPr>
              <p:spPr>
                <a:xfrm flipH="1">
                  <a:off x="8788783" y="2393419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21" name="Text Placeholder 7"/>
                <p:cNvSpPr txBox="1">
                  <a:spLocks/>
                </p:cNvSpPr>
                <p:nvPr/>
              </p:nvSpPr>
              <p:spPr>
                <a:xfrm flipH="1">
                  <a:off x="8788783" y="1260369"/>
                  <a:ext cx="1410568" cy="49402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22" name="Text Placeholder 7"/>
                <p:cNvSpPr txBox="1">
                  <a:spLocks/>
                </p:cNvSpPr>
                <p:nvPr/>
              </p:nvSpPr>
              <p:spPr>
                <a:xfrm flipH="1">
                  <a:off x="8788783" y="1816483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 flipH="1">
                  <a:off x="8814874" y="1066412"/>
                  <a:ext cx="1410569" cy="857034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3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</p:grpSp>
          <p:cxnSp>
            <p:nvCxnSpPr>
              <p:cNvPr id="18" name="Straight Arrow Connector 17"/>
              <p:cNvCxnSpPr>
                <a:cxnSpLocks/>
              </p:cNvCxnSpPr>
              <p:nvPr/>
            </p:nvCxnSpPr>
            <p:spPr>
              <a:xfrm flipV="1">
                <a:off x="6107112" y="3810000"/>
                <a:ext cx="0" cy="37460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8731295" y="3810000"/>
            <a:ext cx="1600200" cy="2342383"/>
            <a:chOff x="8747012" y="3810000"/>
            <a:chExt cx="1600200" cy="2342383"/>
          </a:xfrm>
        </p:grpSpPr>
        <p:grpSp>
          <p:nvGrpSpPr>
            <p:cNvPr id="25" name="Group 24"/>
            <p:cNvGrpSpPr/>
            <p:nvPr/>
          </p:nvGrpSpPr>
          <p:grpSpPr>
            <a:xfrm>
              <a:off x="8747012" y="4260893"/>
              <a:ext cx="1600200" cy="1891490"/>
              <a:chOff x="8685212" y="1078864"/>
              <a:chExt cx="1600200" cy="1891490"/>
            </a:xfrm>
          </p:grpSpPr>
          <p:sp>
            <p:nvSpPr>
              <p:cNvPr id="27" name="Text Placeholder 7"/>
              <p:cNvSpPr txBox="1">
                <a:spLocks/>
              </p:cNvSpPr>
              <p:nvPr/>
            </p:nvSpPr>
            <p:spPr>
              <a:xfrm flipH="1">
                <a:off x="8685212" y="1180787"/>
                <a:ext cx="1600200" cy="1789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28" name="Text Placeholder 7"/>
              <p:cNvSpPr txBox="1">
                <a:spLocks/>
              </p:cNvSpPr>
              <p:nvPr/>
            </p:nvSpPr>
            <p:spPr>
              <a:xfrm flipH="1">
                <a:off x="8788783" y="239341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29" name="Text Placeholder 7"/>
              <p:cNvSpPr txBox="1">
                <a:spLocks/>
              </p:cNvSpPr>
              <p:nvPr/>
            </p:nvSpPr>
            <p:spPr>
              <a:xfrm flipH="1">
                <a:off x="8788783" y="126036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30" name="Text Placeholder 7"/>
              <p:cNvSpPr txBox="1">
                <a:spLocks/>
              </p:cNvSpPr>
              <p:nvPr/>
            </p:nvSpPr>
            <p:spPr>
              <a:xfrm flipH="1">
                <a:off x="8788783" y="1816483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  <p:sp>
            <p:nvSpPr>
              <p:cNvPr id="31" name="Oval 30"/>
              <p:cNvSpPr/>
              <p:nvPr/>
            </p:nvSpPr>
            <p:spPr>
              <a:xfrm flipH="1">
                <a:off x="8788782" y="1078864"/>
                <a:ext cx="1410569" cy="857034"/>
              </a:xfrm>
              <a:prstGeom prst="ellipse">
                <a:avLst/>
              </a:prstGeom>
              <a:solidFill>
                <a:schemeClr val="accent6">
                  <a:lumMod val="75000"/>
                  <a:alpha val="31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 flipV="1">
              <a:off x="9536112" y="3810000"/>
              <a:ext cx="0" cy="37460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ontent Placeholder 2"/>
          <p:cNvSpPr txBox="1">
            <a:spLocks/>
          </p:cNvSpPr>
          <p:nvPr/>
        </p:nvSpPr>
        <p:spPr>
          <a:xfrm>
            <a:off x="2018483" y="6079566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Push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443695" y="6083738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Pop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8872695" y="6079566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Peek</a:t>
            </a:r>
          </a:p>
        </p:txBody>
      </p:sp>
    </p:spTree>
    <p:extLst>
      <p:ext uri="{BB962C8B-B14F-4D97-AF65-F5344CB8AC3E}">
        <p14:creationId xmlns:p14="http://schemas.microsoft.com/office/powerpoint/2010/main" val="161466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ArrayDeque&lt;E&gt; – Java Stack Implementation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Creating a Stack</a:t>
            </a:r>
          </a:p>
          <a:p>
            <a:endParaRPr lang="en-US" dirty="0"/>
          </a:p>
          <a:p>
            <a:r>
              <a:rPr lang="en-US" dirty="0"/>
              <a:t>Adding elements at the top of the stack</a:t>
            </a:r>
          </a:p>
          <a:p>
            <a:endParaRPr lang="en-US" dirty="0"/>
          </a:p>
          <a:p>
            <a:r>
              <a:rPr lang="en-US" dirty="0"/>
              <a:t>Removing elements</a:t>
            </a:r>
          </a:p>
          <a:p>
            <a:endParaRPr lang="en-US" dirty="0"/>
          </a:p>
          <a:p>
            <a:r>
              <a:rPr lang="en-US" dirty="0"/>
              <a:t>Getting the value of the topmost element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64116" y="327660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stack.push(element);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64116" y="18536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64116" y="46730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element = stack.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pop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64116" y="60446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element = stack.peek();</a:t>
            </a:r>
          </a:p>
        </p:txBody>
      </p:sp>
    </p:spTree>
    <p:extLst>
      <p:ext uri="{BB962C8B-B14F-4D97-AF65-F5344CB8AC3E}">
        <p14:creationId xmlns:p14="http://schemas.microsoft.com/office/powerpoint/2010/main" val="354388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</a:t>
            </a:r>
            <a:r>
              <a:rPr lang="en-GB" dirty="0"/>
              <a:t>Utility Methods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221226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size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boolean isEmpty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isEmpty()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boolean exists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contains(2)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7682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8839200" y="380556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242579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242579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241998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241998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242579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584" y="25761"/>
            <a:ext cx="9577597" cy="1110780"/>
          </a:xfrm>
        </p:spPr>
        <p:txBody>
          <a:bodyPr/>
          <a:lstStyle/>
          <a:p>
            <a:r>
              <a:rPr lang="en-US" dirty="0"/>
              <a:t>Stack </a:t>
            </a:r>
            <a:r>
              <a:rPr lang="en-US" dirty="0">
                <a:cs typeface="Consolas" panose="020B0609020204030204" pitchFamily="49" charset="0"/>
              </a:rPr>
              <a:t>–</a:t>
            </a:r>
            <a:r>
              <a:rPr lang="en-US" dirty="0"/>
              <a:t> Overview of All Operations</a:t>
            </a:r>
            <a:r>
              <a:rPr lang="bg-BG" dirty="0"/>
              <a:t> </a:t>
            </a:r>
            <a:r>
              <a:rPr lang="en-US" dirty="0"/>
              <a:t> 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944676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5292521" y="421772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2438401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-7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2438401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132</a:t>
            </a: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1972401" y="2971801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itle 3"/>
          <p:cNvSpPr txBox="1">
            <a:spLocks/>
          </p:cNvSpPr>
          <p:nvPr/>
        </p:nvSpPr>
        <p:spPr>
          <a:xfrm>
            <a:off x="1972401" y="3891281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1972400" y="4953001"/>
            <a:ext cx="2218600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13871" y="2514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Stack&lt;Integer&gt;</a:t>
            </a: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5180011" y="2496282"/>
            <a:ext cx="1828801" cy="36370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92650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777E-7 1.76266E-6 L 0.11777 1.76266E-6 C 0.16975 1.76266E-6 0.23554 0.1374 0.23554 0.25052 L 0.23554 0.50382 " pathEditMode="relative" rAng="0" ptsTypes="FfFF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7" y="2519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777E-7 -0.00023 L 0.11777 -0.00023 C 0.16962 -0.00023 0.23554 0.11265 0.23554 0.20564 L 0.23554 0.41499 " pathEditMode="relative" rAng="0" ptsTypes="FfFF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7" y="2074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8813 0.23502 0.161 L 0.23502 0.32616 " pathEditMode="relative" rAng="0" ptsTypes="FfFF">
                                      <p:cBhvr>
                                        <p:cTn id="5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630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38 0.00416 L 0.3382 0.00416 C 0.29208 0.00416 0.23502 0.09276 0.23502 0.1647 L 0.23502 0.32616 " pathEditMode="relative" rAng="0" ptsTypes="FfFF">
                                      <p:cBhvr>
                                        <p:cTn id="69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8" y="161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8813 0.23502 0.1603 L 0.23502 0.32616 " pathEditMode="relative" rAng="0" ptsTypes="FfFF">
                                      <p:cBhvr>
                                        <p:cTn id="9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6308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23 L -0.00026 -0.16054 C -0.00026 -0.23248 0.05693 -0.32154 0.10305 -0.32154 L 0.20623 -0.32154 " pathEditMode="relative" rAng="-5400000" ptsTypes="FfFF">
                                      <p:cBhvr>
                                        <p:cTn id="1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1" y="-160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25 0.00439 L 0.33846 0.00439 C 0.29221 0.00439 0.23502 0.09183 0.23502 0.164 L 0.23502 0.32616 " pathEditMode="relative" rAng="0" ptsTypes="FfFF">
                                      <p:cBhvr>
                                        <p:cTn id="129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8" y="16077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11686 -0.00023 C 0.16845 -0.00023 0.23385 0.08744 0.23385 0.15984 L 0.23385 0.32593 " pathEditMode="relative" rAng="0" ptsTypes="FfFF">
                                      <p:cBhvr>
                                        <p:cTn id="15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9" y="16308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500"/>
                            </p:stCondLst>
                            <p:childTnLst>
                              <p:par>
                                <p:cTn id="165" presetID="10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6384 0.23502 0.11658 L 0.23502 0.23733 " pathEditMode="relative" rAng="0" ptsTypes="FfFF">
                                      <p:cBhvr>
                                        <p:cTn id="17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1867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500"/>
                            </p:stCondLst>
                            <p:childTnLst>
                              <p:par>
                                <p:cTn id="186" presetID="10" presetClass="exit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11686 -0.00023 C 0.16845 -0.00023 0.23398 0.03932 0.23398 0.07217 L 0.23398 0.14851 " pathEditMode="relative" rAng="0" ptsTypes="FfFF">
                                      <p:cBhvr>
                                        <p:cTn id="19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9" y="7425"/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500"/>
                            </p:stCondLst>
                            <p:childTnLst>
                              <p:par>
                                <p:cTn id="207" presetID="10" presetClass="exit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5" grpId="0" animBg="1"/>
      <p:bldP spid="15" grpId="1" animBg="1"/>
      <p:bldP spid="15" grpId="2" animBg="1"/>
      <p:bldP spid="15" grpId="3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7" grpId="0" animBg="1"/>
      <p:bldP spid="7" grpId="1" animBg="1"/>
      <p:bldP spid="16" grpId="0" animBg="1"/>
      <p:bldP spid="16" grpId="1" animBg="1"/>
      <p:bldP spid="17" grpId="0" animBg="1"/>
      <p:bldP spid="17" grpId="1" animBg="1"/>
      <p:bldP spid="17" grpId="2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1" grpId="1" animBg="1"/>
      <p:bldP spid="23" grpId="0"/>
      <p:bldP spid="23" grpId="1"/>
      <p:bldP spid="23" grpId="2"/>
      <p:bldP spid="23" grpId="3"/>
      <p:bldP spid="23" grpId="4"/>
      <p:bldP spid="23" grpId="5"/>
      <p:bldP spid="23" grpId="6"/>
      <p:bldP spid="23" grpId="7"/>
      <p:bldP spid="23" grpId="8"/>
      <p:bldP spid="23" grpId="9"/>
      <p:bldP spid="23" grpId="10"/>
      <p:bldP spid="23" grpId="11"/>
      <p:bldP spid="23" grpId="12"/>
      <p:bldP spid="23" grpId="13"/>
      <p:bldP spid="24" grpId="0"/>
      <p:bldP spid="24" grpId="1"/>
      <p:bldP spid="24" grpId="2"/>
      <p:bldP spid="24" grpId="3"/>
      <p:bldP spid="25" grpId="0"/>
      <p:bldP spid="2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which takes 2 types of </a:t>
            </a:r>
            <a:r>
              <a:rPr lang="en-US" b="1" dirty="0">
                <a:solidFill>
                  <a:schemeClr val="bg1"/>
                </a:solidFill>
              </a:rPr>
              <a:t>browser instructions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Normal navigation: a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is set, given by a string</a:t>
            </a:r>
          </a:p>
          <a:p>
            <a:pPr lvl="1"/>
            <a:r>
              <a:rPr lang="en-US" dirty="0"/>
              <a:t>The string 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b="1" dirty="0">
                <a:solidFill>
                  <a:schemeClr val="bg1"/>
                </a:solidFill>
              </a:rPr>
              <a:t>back"</a:t>
            </a:r>
            <a:r>
              <a:rPr lang="en-US" dirty="0"/>
              <a:t> that sets the current URL to the last set URL</a:t>
            </a:r>
          </a:p>
          <a:p>
            <a:pPr marL="609219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Browser History</a:t>
            </a:r>
          </a:p>
        </p:txBody>
      </p:sp>
      <p:sp>
        <p:nvSpPr>
          <p:cNvPr id="4" name="Right Arrow 18"/>
          <p:cNvSpPr/>
          <p:nvPr/>
        </p:nvSpPr>
        <p:spPr>
          <a:xfrm>
            <a:off x="5262923" y="4772404"/>
            <a:ext cx="747251" cy="4458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72378" y="3862725"/>
            <a:ext cx="3974046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r>
              <a:rPr lang="en-GB" dirty="0"/>
              <a:t>https//softuni.bg/</a:t>
            </a:r>
            <a:endParaRPr lang="en-US" dirty="0"/>
          </a:p>
          <a:p>
            <a:r>
              <a:rPr lang="en-GB" dirty="0"/>
              <a:t>back</a:t>
            </a:r>
            <a:endParaRPr lang="en-US" dirty="0"/>
          </a:p>
          <a:p>
            <a:r>
              <a:rPr lang="en-GB" dirty="0"/>
              <a:t>https//softuni.bg/trainings/courses</a:t>
            </a:r>
            <a:endParaRPr lang="en-US" dirty="0"/>
          </a:p>
          <a:p>
            <a:r>
              <a:rPr lang="en-GB" dirty="0"/>
              <a:t>back</a:t>
            </a:r>
            <a:endParaRPr lang="en-US" dirty="0"/>
          </a:p>
          <a:p>
            <a:r>
              <a:rPr lang="en-GB" dirty="0"/>
              <a:t>https//softuni.bg/trainings/2056</a:t>
            </a:r>
            <a:endParaRPr lang="en-US" dirty="0"/>
          </a:p>
          <a:p>
            <a:r>
              <a:rPr lang="en-GB" dirty="0"/>
              <a:t>back</a:t>
            </a:r>
            <a:endParaRPr lang="en-US" dirty="0"/>
          </a:p>
          <a:p>
            <a:r>
              <a:rPr lang="en-GB" dirty="0"/>
              <a:t>https//softuni.bg/trainings/live</a:t>
            </a:r>
            <a:endParaRPr lang="en-US" dirty="0"/>
          </a:p>
          <a:p>
            <a:r>
              <a:rPr lang="en-GB" dirty="0"/>
              <a:t>https//softuni.bg/trainings/live/details</a:t>
            </a:r>
            <a:endParaRPr lang="en-US" dirty="0"/>
          </a:p>
          <a:p>
            <a:r>
              <a:rPr lang="en-GB" dirty="0"/>
              <a:t>Home</a:t>
            </a:r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72390" y="3370008"/>
            <a:ext cx="3974033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cs typeface="Consolas" pitchFamily="49" charset="0"/>
              </a:rPr>
              <a:t>Input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26674" y="3868961"/>
            <a:ext cx="4813275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r>
              <a:rPr lang="en-US" dirty="0"/>
              <a:t>https//softuni.bg/</a:t>
            </a:r>
          </a:p>
          <a:p>
            <a:r>
              <a:rPr lang="en-US" dirty="0"/>
              <a:t>no previous URLs</a:t>
            </a:r>
          </a:p>
          <a:p>
            <a:r>
              <a:rPr lang="en-US" dirty="0"/>
              <a:t>https//softuni.bg/trainings/courses</a:t>
            </a:r>
          </a:p>
          <a:p>
            <a:r>
              <a:rPr lang="en-US" dirty="0"/>
              <a:t>https//softuni.bg/</a:t>
            </a:r>
          </a:p>
          <a:p>
            <a:r>
              <a:rPr lang="en-US" dirty="0"/>
              <a:t>https//softuni.bg/trainings/2056</a:t>
            </a:r>
          </a:p>
          <a:p>
            <a:r>
              <a:rPr lang="en-US" dirty="0"/>
              <a:t>https//softuni.bg/</a:t>
            </a:r>
          </a:p>
          <a:p>
            <a:r>
              <a:rPr lang="en-US" dirty="0"/>
              <a:t>https//softuni.bg/trainings/live</a:t>
            </a:r>
          </a:p>
          <a:p>
            <a:r>
              <a:rPr lang="en-US" dirty="0"/>
              <a:t>https//softuni.bg/trainings/live/details</a:t>
            </a:r>
          </a:p>
          <a:p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26676" y="3370008"/>
            <a:ext cx="4813273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cs typeface="Consolas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55937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840972" y="1566000"/>
            <a:ext cx="8510056" cy="424773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Scanner scanner = new Scanner(System.in);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ArrayDeque</a:t>
            </a:r>
            <a:r>
              <a:rPr lang="en-US" dirty="0">
                <a:solidFill>
                  <a:schemeClr val="tx1"/>
                </a:solidFill>
              </a:rPr>
              <a:t>&lt;String&gt; browser = 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ArrayDeque&lt;&gt;()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String line = scanner.nextLine();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String current = "";</a:t>
            </a:r>
          </a:p>
          <a:p>
            <a:endParaRPr lang="en-US" dirty="0"/>
          </a:p>
          <a:p>
            <a:r>
              <a:rPr lang="en-US" sz="2400" i="1" dirty="0">
                <a:solidFill>
                  <a:schemeClr val="accent2"/>
                </a:solidFill>
              </a:rPr>
              <a:t>// continue…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Browser History 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496938-C55F-4465-BF4E-B81F400290DF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18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44366" y="1170040"/>
            <a:ext cx="11165853" cy="5604199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while(!line.equals("Home"))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   if(line.equals("back"))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       if(!</a:t>
            </a:r>
            <a:r>
              <a:rPr lang="en-US" sz="2000" dirty="0" err="1">
                <a:solidFill>
                  <a:schemeClr val="tx1"/>
                </a:solidFill>
              </a:rPr>
              <a:t>browser.</a:t>
            </a:r>
            <a:r>
              <a:rPr lang="en-US" sz="2000" dirty="0" err="1">
                <a:solidFill>
                  <a:schemeClr val="bg1"/>
                </a:solidFill>
              </a:rPr>
              <a:t>isEmpty</a:t>
            </a:r>
            <a:r>
              <a:rPr lang="en-US" sz="2000" dirty="0">
                <a:solidFill>
                  <a:schemeClr val="bg1"/>
                </a:solidFill>
              </a:rPr>
              <a:t>()</a:t>
            </a:r>
            <a:r>
              <a:rPr lang="en-US" sz="2000" dirty="0">
                <a:solidFill>
                  <a:schemeClr val="tx1"/>
                </a:solidFill>
              </a:rPr>
              <a:t>) {current = browser.pop();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       } else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           System.out.println("no previous URLs");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           line = scanner.nextLine();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           continue;}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   } else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       if(!current.equals("")) { </a:t>
            </a:r>
            <a:r>
              <a:rPr lang="en-US" sz="2000" dirty="0" err="1">
                <a:solidFill>
                  <a:schemeClr val="tx1"/>
                </a:solidFill>
              </a:rPr>
              <a:t>browser.</a:t>
            </a:r>
            <a:r>
              <a:rPr lang="en-US" sz="2000" dirty="0" err="1">
                <a:solidFill>
                  <a:schemeClr val="bg1"/>
                </a:solidFill>
              </a:rPr>
              <a:t>push</a:t>
            </a:r>
            <a:r>
              <a:rPr lang="en-US" sz="2000" dirty="0">
                <a:solidFill>
                  <a:schemeClr val="bg1"/>
                </a:solidFill>
              </a:rPr>
              <a:t>(current)</a:t>
            </a:r>
            <a:r>
              <a:rPr lang="en-US" sz="2000" dirty="0">
                <a:solidFill>
                  <a:schemeClr val="tx1"/>
                </a:solidFill>
              </a:rPr>
              <a:t>; }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       current = line; }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   System.out.println(current);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   line = </a:t>
            </a:r>
            <a:r>
              <a:rPr lang="en-US" sz="2000" dirty="0" err="1">
                <a:solidFill>
                  <a:schemeClr val="tx1"/>
                </a:solidFill>
              </a:rPr>
              <a:t>scanner.nextLine</a:t>
            </a:r>
            <a:r>
              <a:rPr lang="en-US" sz="2000" dirty="0">
                <a:solidFill>
                  <a:schemeClr val="tx1"/>
                </a:solidFill>
              </a:rPr>
              <a:t>(); 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Browser History (2)</a:t>
            </a:r>
          </a:p>
        </p:txBody>
      </p:sp>
    </p:spTree>
    <p:extLst>
      <p:ext uri="{BB962C8B-B14F-4D97-AF65-F5344CB8AC3E}">
        <p14:creationId xmlns:p14="http://schemas.microsoft.com/office/powerpoint/2010/main" val="147341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 a simple calculator that can evaluate simple </a:t>
            </a:r>
            <a:br>
              <a:rPr lang="en-US" dirty="0"/>
            </a:br>
            <a:r>
              <a:rPr lang="en-US" dirty="0"/>
              <a:t>expressions (only addition and subtraction)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Simple Calculator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768507" y="3003063"/>
            <a:ext cx="6651810" cy="1519315"/>
            <a:chOff x="2130418" y="3003063"/>
            <a:chExt cx="6651810" cy="1519315"/>
          </a:xfrm>
        </p:grpSpPr>
        <p:sp>
          <p:nvSpPr>
            <p:cNvPr id="7" name="Right Arrow 18"/>
            <p:cNvSpPr/>
            <p:nvPr/>
          </p:nvSpPr>
          <p:spPr>
            <a:xfrm>
              <a:off x="6558758" y="3749354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130418" y="3003063"/>
              <a:ext cx="3887794" cy="1505759"/>
              <a:chOff x="2580483" y="3826816"/>
              <a:chExt cx="1868432" cy="1788317"/>
            </a:xfrm>
          </p:grpSpPr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2582008" y="4423669"/>
                <a:ext cx="1866905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 + 5 + 10 - 2 - 1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2580483" y="5026508"/>
                <a:ext cx="1868422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2 - 2 + 5 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486828" y="3003064"/>
              <a:ext cx="1295400" cy="1519314"/>
              <a:chOff x="2580483" y="3826816"/>
              <a:chExt cx="1868432" cy="1804416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2008" y="4423931"/>
                <a:ext cx="1866905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14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13" y="3826816"/>
                <a:ext cx="1866902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2580483" y="5026767"/>
                <a:ext cx="1868422" cy="6044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5</a:t>
                </a: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A8CE865-C549-4B8E-82B8-2CDFC5B36CB5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0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Simple Calculator (1)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4116" y="1844457"/>
            <a:ext cx="10840496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Scanner scanner = new Scanner(System.in);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String[] tokens = scanner.nextLine().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split("\\s+")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Deque&lt;String&gt;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Collections.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addAll(stack, tokens)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continues…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9032217" y="2931266"/>
            <a:ext cx="2280666" cy="581709"/>
          </a:xfrm>
          <a:prstGeom prst="wedgeRoundRectCallout">
            <a:avLst>
              <a:gd name="adj1" fmla="val -35573"/>
              <a:gd name="adj2" fmla="val -6904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Split by regex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198672" y="4225212"/>
            <a:ext cx="3338837" cy="1074336"/>
          </a:xfrm>
          <a:prstGeom prst="wedgeRoundRectCallout">
            <a:avLst>
              <a:gd name="adj1" fmla="val -36190"/>
              <a:gd name="adj2" fmla="val -6277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Adds a collection to another collection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3E6A1-933F-4325-B932-31631924BE54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6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Simple Calculator (2)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44451" y="1253661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stack.size() &gt; 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first = Integer.valueOf(stack.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String op = 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second = Integer.valueOf(stack.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switch (op)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"+": 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(String.valueOf(first + second));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"-": 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(String.valueOf(first - second));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7E431-BFCC-4C60-887C-655033129305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54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8182463" cy="52356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Stack - Last In First Out (LIFO)</a:t>
            </a:r>
          </a:p>
          <a:p>
            <a:pPr marL="933139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Stack Functionality</a:t>
            </a:r>
          </a:p>
          <a:p>
            <a:pPr marL="933139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Java Stack Implementation</a:t>
            </a:r>
          </a:p>
          <a:p>
            <a:pPr marL="933139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Overview of All Operations</a:t>
            </a:r>
          </a:p>
          <a:p>
            <a:r>
              <a:rPr lang="en-US" dirty="0"/>
              <a:t>Queue - First In First Out(FIFO)</a:t>
            </a:r>
          </a:p>
          <a:p>
            <a:pPr marL="933139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Queue Functionality</a:t>
            </a:r>
          </a:p>
          <a:p>
            <a:pPr marL="933139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Java Stack Implementation</a:t>
            </a:r>
          </a:p>
          <a:p>
            <a:pPr marL="933139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Overview of All Operations</a:t>
            </a:r>
          </a:p>
          <a:p>
            <a:r>
              <a:rPr lang="en-US" dirty="0"/>
              <a:t>Priority Queue</a:t>
            </a:r>
          </a:p>
        </p:txBody>
      </p:sp>
    </p:spTree>
    <p:extLst>
      <p:ext uri="{BB962C8B-B14F-4D97-AF65-F5344CB8AC3E}">
        <p14:creationId xmlns:p14="http://schemas.microsoft.com/office/powerpoint/2010/main" val="27997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converter which takes a </a:t>
            </a:r>
            <a:r>
              <a:rPr lang="en-US" dirty="0">
                <a:solidFill>
                  <a:schemeClr val="bg1"/>
                </a:solidFill>
              </a:rPr>
              <a:t>decimal number </a:t>
            </a:r>
            <a:r>
              <a:rPr lang="en-US" dirty="0"/>
              <a:t>and 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converts it into a binary number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Decimal To Binary Converter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35860" y="3200401"/>
            <a:ext cx="9117104" cy="1505977"/>
            <a:chOff x="2768507" y="3003065"/>
            <a:chExt cx="9117104" cy="1505977"/>
          </a:xfrm>
        </p:grpSpPr>
        <p:sp>
          <p:nvSpPr>
            <p:cNvPr id="5" name="Right Arrow 18"/>
            <p:cNvSpPr/>
            <p:nvPr/>
          </p:nvSpPr>
          <p:spPr>
            <a:xfrm>
              <a:off x="7196847" y="3749354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768507" y="3003065"/>
              <a:ext cx="3887794" cy="1505758"/>
              <a:chOff x="2580483" y="3826816"/>
              <a:chExt cx="1868432" cy="1788315"/>
            </a:xfrm>
          </p:grpSpPr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08" y="4423669"/>
                <a:ext cx="1866905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2580483" y="5026506"/>
                <a:ext cx="1868422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1024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8124915" y="3003065"/>
              <a:ext cx="3760696" cy="1505977"/>
              <a:chOff x="2580483" y="3826816"/>
              <a:chExt cx="1868433" cy="1788576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582008" y="4423932"/>
                <a:ext cx="1866906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1010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582015" y="3826816"/>
                <a:ext cx="1866901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0483" y="5026767"/>
                <a:ext cx="1868422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10000000000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F8791C7-9F18-4C2D-AC3C-407D73876C76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1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Decimal To Binary Converter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21083" y="1331904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decimal = Integer.valueOf(scanner.nextLine());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if number is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(decimal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stack.push(decimal % 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decimal /=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(!stack.isEmpty())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System.out.print(stack.pop());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C621D-2BE8-469C-8271-3B553AAD069B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5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200" dirty="0"/>
              <a:t>We are given an arithmetical expression with brackets (with nesting)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Goal: extract all sub-expressions in brackets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Brackets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15272" y="2935122"/>
            <a:ext cx="6210072" cy="601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1 + (2 - (2 + 3) * 4 / (3 + 1)) * 5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96941" y="4245296"/>
            <a:ext cx="4846732" cy="1416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(2 + 3)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(3 + 1)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(2 - (2 + 3) * 4 / (3 + 1))</a:t>
            </a:r>
          </a:p>
        </p:txBody>
      </p:sp>
      <p:sp>
        <p:nvSpPr>
          <p:cNvPr id="9" name="Right Arrow 18"/>
          <p:cNvSpPr/>
          <p:nvPr/>
        </p:nvSpPr>
        <p:spPr>
          <a:xfrm rot="5400000">
            <a:off x="5791932" y="3620507"/>
            <a:ext cx="456751" cy="5414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62E8C8-DD34-4F51-AA7D-E2228DC1E4C6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Matching Brackets (1)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906012"/>
            <a:ext cx="1084049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 expression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04CFF-238C-4BBC-B002-B83CC5FAD2FB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Matching Brackets (2)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95290" y="1246283"/>
            <a:ext cx="10840496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0; i &lt; expression.length();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char ch = expression.charAt(i);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if (ch == '(')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push(i)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else if (ch == ')')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int startIndex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String contents = </a:t>
            </a:r>
            <a:br>
              <a:rPr lang="en-US" sz="3200" b="1" noProof="1"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latin typeface="Consolas" pitchFamily="49" charset="0"/>
                <a:cs typeface="Consolas" pitchFamily="49" charset="0"/>
              </a:rPr>
              <a:t>	expression.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(startIndex, i + 1);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System.out.println(contents);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3CE411-E6D0-4881-AD75-175FCBAE4CC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1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First In First Out (FIFO)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477" y="1381885"/>
            <a:ext cx="2741612" cy="21387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197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ACDAC-9A42-4425-9654-F1E121AA1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4000" b="1" dirty="0">
                <a:solidFill>
                  <a:schemeClr val="bg1"/>
                </a:solidFill>
              </a:rPr>
              <a:t>First In First Out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Queue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 flipH="1">
            <a:off x="1866866" y="3505201"/>
            <a:ext cx="8140795" cy="781664"/>
            <a:chOff x="1865277" y="3505200"/>
            <a:chExt cx="8140795" cy="781664"/>
          </a:xfrm>
        </p:grpSpPr>
        <p:grpSp>
          <p:nvGrpSpPr>
            <p:cNvPr id="3" name="Group 2"/>
            <p:cNvGrpSpPr/>
            <p:nvPr/>
          </p:nvGrpSpPr>
          <p:grpSpPr>
            <a:xfrm>
              <a:off x="3221276" y="3505200"/>
              <a:ext cx="5446346" cy="781664"/>
              <a:chOff x="5186315" y="4733024"/>
              <a:chExt cx="5446346" cy="781664"/>
            </a:xfrm>
          </p:grpSpPr>
          <p:sp>
            <p:nvSpPr>
              <p:cNvPr id="7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46346" cy="78166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</p:grpSp>
        <p:cxnSp>
          <p:nvCxnSpPr>
            <p:cNvPr id="6" name="Straight Arrow Connector 5"/>
            <p:cNvCxnSpPr>
              <a:cxnSpLocks/>
            </p:cNvCxnSpPr>
            <p:nvPr/>
          </p:nvCxnSpPr>
          <p:spPr>
            <a:xfrm rot="10800000">
              <a:off x="1865277" y="389495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 rot="10800000">
              <a:off x="8786872" y="388620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8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Queues provide the following functionality:</a:t>
            </a:r>
          </a:p>
          <a:p>
            <a:pPr lvl="1"/>
            <a:r>
              <a:rPr lang="en-US" dirty="0"/>
              <a:t>Adding an element at the end of the queue</a:t>
            </a:r>
          </a:p>
          <a:p>
            <a:endParaRPr lang="en-US" sz="3198" dirty="0"/>
          </a:p>
          <a:p>
            <a:pPr lvl="1"/>
            <a:r>
              <a:rPr lang="en-US" noProof="1"/>
              <a:t>Removing</a:t>
            </a:r>
            <a:r>
              <a:rPr lang="en-US" dirty="0"/>
              <a:t> the first element from the queue</a:t>
            </a:r>
          </a:p>
          <a:p>
            <a:endParaRPr lang="en-US" sz="3198" dirty="0"/>
          </a:p>
          <a:p>
            <a:pPr lvl="1"/>
            <a:r>
              <a:rPr lang="en-US" noProof="1"/>
              <a:t>Getting the first element of the queue without removing it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Abstract Data Type</a:t>
            </a:r>
          </a:p>
        </p:txBody>
      </p:sp>
      <p:grpSp>
        <p:nvGrpSpPr>
          <p:cNvPr id="4" name="Group 3"/>
          <p:cNvGrpSpPr/>
          <p:nvPr/>
        </p:nvGrpSpPr>
        <p:grpSpPr>
          <a:xfrm flipH="1">
            <a:off x="2534419" y="2411360"/>
            <a:ext cx="7119986" cy="857034"/>
            <a:chOff x="2022426" y="2325649"/>
            <a:chExt cx="8140795" cy="961076"/>
          </a:xfrm>
        </p:grpSpPr>
        <p:grpSp>
          <p:nvGrpSpPr>
            <p:cNvPr id="5" name="Group 4"/>
            <p:cNvGrpSpPr/>
            <p:nvPr/>
          </p:nvGrpSpPr>
          <p:grpSpPr>
            <a:xfrm>
              <a:off x="2022426" y="2438400"/>
              <a:ext cx="8140795" cy="779501"/>
              <a:chOff x="1865277" y="3505200"/>
              <a:chExt cx="8140795" cy="77950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10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11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12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13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8" name="Straight Arrow Connector 7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/>
            <p:cNvSpPr/>
            <p:nvPr/>
          </p:nvSpPr>
          <p:spPr>
            <a:xfrm>
              <a:off x="7029722" y="2325649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14" name="Group 13"/>
          <p:cNvGrpSpPr/>
          <p:nvPr/>
        </p:nvGrpSpPr>
        <p:grpSpPr>
          <a:xfrm flipH="1">
            <a:off x="2534419" y="3577186"/>
            <a:ext cx="7119987" cy="1217019"/>
            <a:chOff x="2022426" y="3418574"/>
            <a:chExt cx="8140795" cy="1432859"/>
          </a:xfrm>
        </p:grpSpPr>
        <p:grpSp>
          <p:nvGrpSpPr>
            <p:cNvPr id="15" name="Group 14"/>
            <p:cNvGrpSpPr/>
            <p:nvPr/>
          </p:nvGrpSpPr>
          <p:grpSpPr>
            <a:xfrm>
              <a:off x="2022426" y="3734429"/>
              <a:ext cx="8140795" cy="779501"/>
              <a:chOff x="1865277" y="3505200"/>
              <a:chExt cx="8140795" cy="779501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21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22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23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24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19" name="Straight Arrow Connector 18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3526122" y="3654466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7" name="Multiplication Sign 30"/>
            <p:cNvSpPr/>
            <p:nvPr/>
          </p:nvSpPr>
          <p:spPr>
            <a:xfrm>
              <a:off x="3553426" y="3418574"/>
              <a:ext cx="1585501" cy="1432859"/>
            </a:xfrm>
            <a:prstGeom prst="mathMultiply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2534419" y="5134896"/>
            <a:ext cx="7119987" cy="910293"/>
            <a:chOff x="2022426" y="4961634"/>
            <a:chExt cx="8140795" cy="961076"/>
          </a:xfrm>
        </p:grpSpPr>
        <p:grpSp>
          <p:nvGrpSpPr>
            <p:cNvPr id="26" name="Group 25"/>
            <p:cNvGrpSpPr/>
            <p:nvPr/>
          </p:nvGrpSpPr>
          <p:grpSpPr>
            <a:xfrm>
              <a:off x="2022426" y="5037452"/>
              <a:ext cx="8140795" cy="779501"/>
              <a:chOff x="1865277" y="3505200"/>
              <a:chExt cx="8140795" cy="779501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31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32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33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34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29" name="Straight Arrow Connector 28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/>
            <p:cNvSpPr/>
            <p:nvPr/>
          </p:nvSpPr>
          <p:spPr>
            <a:xfrm>
              <a:off x="3524523" y="4961634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121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a Queue</a:t>
            </a:r>
          </a:p>
          <a:p>
            <a:endParaRPr lang="en-US" dirty="0"/>
          </a:p>
          <a:p>
            <a:r>
              <a:rPr lang="en-US" dirty="0"/>
              <a:t>Adding elements at the end of the queue</a:t>
            </a:r>
          </a:p>
          <a:p>
            <a:endParaRPr lang="en-US" dirty="0"/>
          </a:p>
          <a:p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– throws exception if queue is full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offer()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– returns false if queue is full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84789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ArrayDeque&lt;Integer&gt; queue = new ArrayDeque&lt;&gt;();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4116" y="3300752"/>
            <a:ext cx="506488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offer(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946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Removing elements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throws exception if queue is empty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dirty="0"/>
              <a:t>returns null if queue is empty</a:t>
            </a:r>
          </a:p>
          <a:p>
            <a:r>
              <a:rPr lang="en-US" dirty="0"/>
              <a:t>Check first element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71350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 (2)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64116" y="1903993"/>
            <a:ext cx="680970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remove()</a:t>
            </a: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4116" y="5221069"/>
            <a:ext cx="6809704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6511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35599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Adds an element to the queue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add() / offer()</a:t>
            </a:r>
            <a:endParaRPr lang="en-US" dirty="0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933452" y="4227871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933453" y="4227871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933453" y="4227871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9021128" y="332426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9021128" y="331982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9021128" y="332426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9021128" y="332426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010652" y="331347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24252" y="4047670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933452" y="4230609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21" name="Title 3"/>
          <p:cNvSpPr txBox="1">
            <a:spLocks/>
          </p:cNvSpPr>
          <p:nvPr/>
        </p:nvSpPr>
        <p:spPr>
          <a:xfrm>
            <a:off x="7126604" y="3405546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95019" y="3405546"/>
            <a:ext cx="2715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  <a:p>
            <a:pPr algn="ctr"/>
            <a:endParaRPr lang="en-US" sz="20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86052" y="5980471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6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0.50625 -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4125 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31875 1.85185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23125 1.85185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20" grpId="0" animBg="1"/>
      <p:bldP spid="20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Returns and removes first element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remove() / poll()</a:t>
            </a: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9066212" y="33528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8653" y="3559314"/>
            <a:ext cx="2542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4875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380333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3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8" grpId="0" animBg="1"/>
      <p:bldP spid="8" grpId="1" animBg="1"/>
      <p:bldP spid="11" grpId="0" animBg="1"/>
      <p:bldP spid="11" grpId="1" animBg="1"/>
      <p:bldP spid="11" grpId="2" animBg="1"/>
      <p:bldP spid="12" grpId="0" animBg="1"/>
      <p:bldP spid="12" grpId="1" animBg="1"/>
      <p:bldP spid="13" grpId="0" animBg="1"/>
      <p:bldP spid="13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Children form a circle and pass a hot potato clockwise</a:t>
            </a:r>
          </a:p>
          <a:p>
            <a:r>
              <a:rPr lang="en-US" dirty="0"/>
              <a:t>Every n</a:t>
            </a:r>
            <a:r>
              <a:rPr lang="en-US" baseline="30000" dirty="0"/>
              <a:t>th </a:t>
            </a:r>
            <a:r>
              <a:rPr lang="en-US" dirty="0"/>
              <a:t>toss a child is removed until only one remains</a:t>
            </a:r>
          </a:p>
          <a:p>
            <a:r>
              <a:rPr lang="en-US" dirty="0"/>
              <a:t>Upon removal the potato is passed forward</a:t>
            </a:r>
          </a:p>
          <a:p>
            <a:r>
              <a:rPr lang="en-US" dirty="0"/>
              <a:t>Print the child that remains last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Hot Potato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67449" y="4064860"/>
            <a:ext cx="8853926" cy="1937411"/>
            <a:chOff x="1736286" y="4105472"/>
            <a:chExt cx="8853926" cy="1937411"/>
          </a:xfrm>
        </p:grpSpPr>
        <p:sp>
          <p:nvSpPr>
            <p:cNvPr id="5" name="Right Arrow 18"/>
            <p:cNvSpPr/>
            <p:nvPr/>
          </p:nvSpPr>
          <p:spPr>
            <a:xfrm>
              <a:off x="5939905" y="4949123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736286" y="4105472"/>
              <a:ext cx="3884621" cy="1937411"/>
              <a:chOff x="2582008" y="3826816"/>
              <a:chExt cx="1866907" cy="2300970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2008" y="4520002"/>
                <a:ext cx="1866905" cy="16077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Mimi Pepi Toshko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it-IT" sz="2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736916" y="4105474"/>
              <a:ext cx="3853296" cy="1937190"/>
              <a:chOff x="2582007" y="3826816"/>
              <a:chExt cx="1866908" cy="230070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582007" y="4519999"/>
                <a:ext cx="1866908" cy="160752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</a:rPr>
                  <a:t>Removed Pepi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</a:rPr>
                  <a:t>Removed Mimi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</a:rPr>
                  <a:t>Last is Toshko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</a:rPr>
                  <a:t>Output</a:t>
                </a: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8472B9D-DB40-435F-A7CD-63C46547E019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3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Hot Potato</a:t>
            </a:r>
            <a:r>
              <a:rPr lang="bg-BG" dirty="0"/>
              <a:t> </a:t>
            </a:r>
            <a:r>
              <a:rPr lang="en-GB" dirty="0"/>
              <a:t>(1)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406012"/>
            <a:ext cx="1084049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String[] children = scanner.nextLine().split("\\s+");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n = Integer.valueOf(scanner.nextLine());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ArrayDeque&lt;String&gt;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queue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(String child : children)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child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59F3C9-CEB5-4710-9830-FFEE03477BEA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8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Hot Potato (2)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700976"/>
            <a:ext cx="1084049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queue.size()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&gt; 1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System.out.println("Removed " +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System.out.println("Last is " +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1F6B5D-4296-4CC6-AD6B-D0F57A2B7164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53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91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Utility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checks the value of the first 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returns queue size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converts the queue to an array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contains()</a:t>
            </a:r>
            <a:r>
              <a:rPr lang="en-US" dirty="0"/>
              <a:t> - checks if element is in the queue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02524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 (3)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64116" y="1782417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element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pee</a:t>
            </a:r>
            <a: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к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size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Integer[] arr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boolean exists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3587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Gets the first element without removing it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161212" y="4269938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49282" y="3559314"/>
            <a:ext cx="2564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9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Rework the previous problem so that a child is removed only on a prime cycle (cycles start from 1)</a:t>
            </a:r>
          </a:p>
          <a:p>
            <a:r>
              <a:rPr lang="en-US" dirty="0"/>
              <a:t>If a cycle is not prime, just print the child's name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</a:t>
            </a:r>
            <a:r>
              <a:rPr lang="en-GB" dirty="0"/>
              <a:t> Potato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67449" y="3276600"/>
            <a:ext cx="8853926" cy="2643063"/>
            <a:chOff x="1736286" y="4105471"/>
            <a:chExt cx="8853926" cy="2643063"/>
          </a:xfrm>
        </p:grpSpPr>
        <p:sp>
          <p:nvSpPr>
            <p:cNvPr id="5" name="Right Arrow 18"/>
            <p:cNvSpPr/>
            <p:nvPr/>
          </p:nvSpPr>
          <p:spPr>
            <a:xfrm>
              <a:off x="5939905" y="5399813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736286" y="4105471"/>
              <a:ext cx="3884621" cy="2643063"/>
              <a:chOff x="2582008" y="3826816"/>
              <a:chExt cx="1866907" cy="3139039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2008" y="4524492"/>
                <a:ext cx="1866905" cy="244136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Mimi Pepi Toshko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it-IT" sz="2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736916" y="4105473"/>
              <a:ext cx="3853296" cy="2642843"/>
              <a:chOff x="2582007" y="3826816"/>
              <a:chExt cx="1866908" cy="313877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582007" y="4524489"/>
                <a:ext cx="1866908" cy="24411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Removed Pepi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Prime Mimi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Prime Toshko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Removed Mimi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Last is Toshko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  <a:cs typeface="Consolas" pitchFamily="49" charset="0"/>
                  </a:rPr>
                  <a:t>Output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CA23970-75C4-434F-913E-1DB2521CD611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Math Potato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3613" y="1283158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cycle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queue.size() &gt; 1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1;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(isPrime(cycle))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System.out.println("Prime " + 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System.out.println("Removed " + 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cycle++;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System.out.println("Last is " + queue.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163AB-9697-47FF-87B7-ADC50ECCA897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>
                <a:cs typeface="Consolas" panose="020B0609020204030204" pitchFamily="49" charset="0"/>
              </a:rPr>
              <a:t>–</a:t>
            </a:r>
            <a:r>
              <a:rPr lang="en-US" dirty="0"/>
              <a:t> Overview of All Operations 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989012" y="3338285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989012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4</a:t>
            </a:r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</a:t>
            </a:r>
            <a:endParaRPr lang="en-US" noProof="1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</a:t>
            </a:r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</a:t>
            </a:r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3579812" y="3155346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7182164" y="2513222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90661" y="2627661"/>
            <a:ext cx="2570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161212" y="3338285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bg-BG" noProof="1"/>
              <a:t>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</a:t>
            </a:r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bg-BG" noProof="1"/>
              <a:t>15</a:t>
            </a:r>
            <a:endParaRPr lang="en-US" noProof="1"/>
          </a:p>
          <a:p>
            <a:pPr algn="ctr"/>
            <a:endParaRPr lang="en-US" noProof="1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741612" y="5088147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3"/>
          <p:cNvSpPr txBox="1">
            <a:spLocks/>
          </p:cNvSpPr>
          <p:nvPr/>
        </p:nvSpPr>
        <p:spPr>
          <a:xfrm>
            <a:off x="4799012" y="5088147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000" b="1" kern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peek</a:t>
            </a:r>
            <a:r>
              <a:rPr lang="bg-BG" sz="3000" b="1" kern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endParaRPr lang="en-US" sz="3000" kern="1200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6932612" y="5088145"/>
            <a:ext cx="2739577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itle 3"/>
          <p:cNvSpPr txBox="1">
            <a:spLocks/>
          </p:cNvSpPr>
          <p:nvPr/>
        </p:nvSpPr>
        <p:spPr>
          <a:xfrm>
            <a:off x="1979612" y="5088146"/>
            <a:ext cx="2741612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52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50625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31875 4.81481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625 -2.43293E-6 L 0.66254 -2.43293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248 -2.43293E-6 L 0.50638 -2.43293E-6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9" y="0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87 -2.43293E-6 L 0.41235 -2.43293E-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43293E-6 L 0.3187 -2.43293E-6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3125 4.81481E-6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0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10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1" grpId="1" animBg="1"/>
      <p:bldP spid="11" grpId="2" animBg="1"/>
      <p:bldP spid="11" grpId="3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9" grpId="0"/>
      <p:bldP spid="19" grpId="1"/>
      <p:bldP spid="20" grpId="0"/>
      <p:bldP spid="20" grpId="1"/>
      <p:bldP spid="21" grpId="0"/>
      <p:bldP spid="21" grpId="1"/>
      <p:bldP spid="21" grpId="2"/>
      <p:bldP spid="21" grpId="3"/>
      <p:bldP spid="21" grpId="4"/>
      <p:bldP spid="21" grpId="5"/>
      <p:bldP spid="21" grpId="6"/>
      <p:bldP spid="21" grpId="7"/>
      <p:bldP spid="21" grpId="8"/>
      <p:bldP spid="21" grpId="9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Describes performance of particular algorithm</a:t>
            </a:r>
          </a:p>
          <a:p>
            <a:pPr lvl="1"/>
            <a:r>
              <a:rPr lang="en-US" dirty="0"/>
              <a:t>Runtime and memory consumption based on the input size </a:t>
            </a:r>
            <a:r>
              <a:rPr lang="en-US" b="1" dirty="0">
                <a:solidFill>
                  <a:schemeClr val="bg1"/>
                </a:solidFill>
              </a:rPr>
              <a:t>N </a:t>
            </a:r>
          </a:p>
          <a:p>
            <a:pPr lvl="1"/>
            <a:r>
              <a:rPr lang="en-US" dirty="0"/>
              <a:t>We usually care about the </a:t>
            </a:r>
            <a:r>
              <a:rPr lang="en-US" b="1" dirty="0">
                <a:solidFill>
                  <a:schemeClr val="bg1"/>
                </a:solidFill>
              </a:rPr>
              <a:t>worst-case</a:t>
            </a:r>
            <a:r>
              <a:rPr lang="en-US" dirty="0"/>
              <a:t> performance</a:t>
            </a:r>
          </a:p>
          <a:p>
            <a:r>
              <a:rPr lang="en-US" dirty="0"/>
              <a:t>We measure the complexity as the </a:t>
            </a:r>
            <a:r>
              <a:rPr lang="en-US" b="1" dirty="0">
                <a:solidFill>
                  <a:schemeClr val="bg1"/>
                </a:solidFill>
              </a:rPr>
              <a:t>Big O notation</a:t>
            </a:r>
          </a:p>
          <a:p>
            <a:pPr lvl="1"/>
            <a:r>
              <a:rPr lang="en-US" dirty="0"/>
              <a:t>Numerical function depending on the input size </a:t>
            </a:r>
            <a:r>
              <a:rPr lang="en-US" b="1" dirty="0">
                <a:solidFill>
                  <a:schemeClr val="bg1"/>
                </a:solidFill>
              </a:rPr>
              <a:t>O(N) </a:t>
            </a:r>
          </a:p>
          <a:p>
            <a:pPr lvl="1"/>
            <a:r>
              <a:rPr lang="en-US" dirty="0"/>
              <a:t>We measure time as the number of </a:t>
            </a:r>
            <a:r>
              <a:rPr lang="en-US" b="1" dirty="0">
                <a:solidFill>
                  <a:schemeClr val="bg1"/>
                </a:solidFill>
              </a:rPr>
              <a:t>simple steps </a:t>
            </a:r>
          </a:p>
          <a:p>
            <a:pPr lvl="1"/>
            <a:r>
              <a:rPr lang="en-US" dirty="0"/>
              <a:t>We measure memory as input data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by it's </a:t>
            </a:r>
            <a:r>
              <a:rPr lang="en-US" b="1" dirty="0">
                <a:solidFill>
                  <a:schemeClr val="bg1"/>
                </a:solidFill>
              </a:rPr>
              <a:t>type size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Complexity </a:t>
            </a:r>
          </a:p>
        </p:txBody>
      </p:sp>
    </p:spTree>
    <p:extLst>
      <p:ext uri="{BB962C8B-B14F-4D97-AF65-F5344CB8AC3E}">
        <p14:creationId xmlns:p14="http://schemas.microsoft.com/office/powerpoint/2010/main" val="346393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Retains a specific order to the elements</a:t>
            </a:r>
          </a:p>
          <a:p>
            <a:r>
              <a:rPr lang="en-US" dirty="0"/>
              <a:t>Higher priority elements are pushed to the </a:t>
            </a:r>
            <a:br>
              <a:rPr lang="bg-BG" dirty="0"/>
            </a:br>
            <a:r>
              <a:rPr lang="en-US" dirty="0"/>
              <a:t>beginning of the queue</a:t>
            </a:r>
          </a:p>
          <a:p>
            <a:r>
              <a:rPr lang="en-US" dirty="0"/>
              <a:t>Lower priority elements are pushed to the end of the queue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grpSp>
        <p:nvGrpSpPr>
          <p:cNvPr id="4" name="Group 3"/>
          <p:cNvGrpSpPr/>
          <p:nvPr/>
        </p:nvGrpSpPr>
        <p:grpSpPr>
          <a:xfrm flipH="1">
            <a:off x="1865277" y="4648200"/>
            <a:ext cx="8140795" cy="779501"/>
            <a:chOff x="1865277" y="3505200"/>
            <a:chExt cx="8140795" cy="779501"/>
          </a:xfrm>
        </p:grpSpPr>
        <p:grpSp>
          <p:nvGrpSpPr>
            <p:cNvPr id="5" name="Group 4"/>
            <p:cNvGrpSpPr/>
            <p:nvPr/>
          </p:nvGrpSpPr>
          <p:grpSpPr>
            <a:xfrm>
              <a:off x="3221276" y="3505200"/>
              <a:ext cx="5410199" cy="779501"/>
              <a:chOff x="5186315" y="4733024"/>
              <a:chExt cx="5410199" cy="779501"/>
            </a:xfrm>
          </p:grpSpPr>
          <p:sp>
            <p:nvSpPr>
              <p:cNvPr id="8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10199" cy="77950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A</a:t>
                </a:r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C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B</a:t>
                </a:r>
              </a:p>
            </p:txBody>
          </p:sp>
        </p:grpSp>
        <p:cxnSp>
          <p:nvCxnSpPr>
            <p:cNvPr id="6" name="Straight Arrow Connector 5"/>
            <p:cNvCxnSpPr>
              <a:cxnSpLocks/>
            </p:cNvCxnSpPr>
            <p:nvPr/>
          </p:nvCxnSpPr>
          <p:spPr>
            <a:xfrm rot="10800000">
              <a:off x="1865277" y="389495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cxnSpLocks/>
            </p:cNvCxnSpPr>
            <p:nvPr/>
          </p:nvCxnSpPr>
          <p:spPr>
            <a:xfrm rot="10800000">
              <a:off x="8786872" y="388620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72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4" y="1723768"/>
            <a:ext cx="7614829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Stack</a:t>
            </a:r>
            <a:r>
              <a:rPr lang="en-US" sz="3600" dirty="0">
                <a:solidFill>
                  <a:schemeClr val="bg1"/>
                </a:solidFill>
              </a:rPr>
              <a:t> - </a:t>
            </a:r>
            <a:r>
              <a:rPr lang="en-US" sz="3600" dirty="0">
                <a:solidFill>
                  <a:schemeClr val="bg2"/>
                </a:solidFill>
              </a:rPr>
              <a:t>Last In First Out (LIFO)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push(), pop(), peek()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Queue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-</a:t>
            </a:r>
            <a:r>
              <a:rPr lang="en-US" sz="3600" dirty="0">
                <a:solidFill>
                  <a:schemeClr val="bg2"/>
                </a:solidFill>
              </a:rPr>
              <a:t> First In First Out (FIFO)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add(), poll(), peek()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Priority Queue</a:t>
            </a:r>
          </a:p>
          <a:p>
            <a:pPr>
              <a:lnSpc>
                <a:spcPct val="100000"/>
              </a:lnSpc>
            </a:pP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46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https://softuni.bg/modules/59/java-advanced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9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5086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6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>
                <a:solidFill>
                  <a:srgbClr val="234465"/>
                </a:solidFill>
                <a:latin typeface="Calibri"/>
              </a:rPr>
              <a:pPr/>
              <a:t>46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37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0821727" cy="54504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O(1) – Constant time – time does not depend on </a:t>
            </a:r>
            <a:r>
              <a:rPr lang="en-US" b="1" dirty="0"/>
              <a:t>N</a:t>
            </a:r>
          </a:p>
          <a:p>
            <a:r>
              <a:rPr lang="en-US" dirty="0"/>
              <a:t>O(log(N)) – Logarithmic time – grows with rate as </a:t>
            </a:r>
            <a:r>
              <a:rPr lang="en-US" b="1" dirty="0"/>
              <a:t>log(N)</a:t>
            </a:r>
          </a:p>
          <a:p>
            <a:r>
              <a:rPr lang="en-US" dirty="0"/>
              <a:t>O(N) – Linear time grows at the same rate as </a:t>
            </a:r>
            <a:r>
              <a:rPr lang="en-US" b="1" dirty="0"/>
              <a:t>N</a:t>
            </a:r>
          </a:p>
          <a:p>
            <a:r>
              <a:rPr lang="en-US" dirty="0"/>
              <a:t>O(N^2),O(N^3) – Quadratic, Cubic grows as square or cube of </a:t>
            </a:r>
            <a:r>
              <a:rPr lang="en-US" b="1" dirty="0"/>
              <a:t>N</a:t>
            </a:r>
            <a:r>
              <a:rPr lang="en-US" dirty="0"/>
              <a:t> </a:t>
            </a:r>
          </a:p>
          <a:p>
            <a:r>
              <a:rPr lang="en-US" dirty="0"/>
              <a:t>O(2^N) – Exponential grows as </a:t>
            </a:r>
            <a:r>
              <a:rPr lang="en-US" b="1" dirty="0"/>
              <a:t>N </a:t>
            </a:r>
            <a:r>
              <a:rPr lang="en-US" dirty="0"/>
              <a:t>becomes the exponent worst algorithmic complexity</a:t>
            </a:r>
          </a:p>
          <a:p>
            <a:pPr lvl="1"/>
            <a:r>
              <a:rPr lang="en-US" dirty="0"/>
              <a:t>For input size of 10  - 1024 steps</a:t>
            </a:r>
          </a:p>
          <a:p>
            <a:pPr lvl="1"/>
            <a:r>
              <a:rPr lang="en-US" dirty="0"/>
              <a:t>For input size of 100 – 1267650600228229401496703205376 steps</a:t>
            </a:r>
          </a:p>
          <a:p>
            <a:r>
              <a:rPr lang="en-US" dirty="0">
                <a:hlinkClick r:id="rId2"/>
              </a:rPr>
              <a:t>http://bigocheatsheet.com/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Complexity </a:t>
            </a:r>
          </a:p>
        </p:txBody>
      </p:sp>
    </p:spTree>
    <p:extLst>
      <p:ext uri="{BB962C8B-B14F-4D97-AF65-F5344CB8AC3E}">
        <p14:creationId xmlns:p14="http://schemas.microsoft.com/office/powerpoint/2010/main" val="268472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11152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Calculate maximum steps to find sum of even elements in an array</a:t>
            </a: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Assume that a </a:t>
            </a:r>
            <a:r>
              <a:rPr lang="en-US" b="1" dirty="0">
                <a:solidFill>
                  <a:schemeClr val="bg1"/>
                </a:solidFill>
                <a:ea typeface="굴림" pitchFamily="50" charset="-127"/>
              </a:rPr>
              <a:t>single step</a:t>
            </a:r>
            <a:r>
              <a:rPr lang="en-US" dirty="0">
                <a:solidFill>
                  <a:schemeClr val="bg1"/>
                </a:solidFill>
                <a:ea typeface="굴림" pitchFamily="50" charset="-127"/>
              </a:rPr>
              <a:t> </a:t>
            </a:r>
            <a:r>
              <a:rPr lang="en-US" dirty="0">
                <a:ea typeface="굴림" pitchFamily="50" charset="-127"/>
              </a:rPr>
              <a:t>is a single CPU instruction: 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assignments, array lookups, comparisons, arithmetic operations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Get Sum Number of Steps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13353" y="1970544"/>
            <a:ext cx="1051559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getSumEven(int[] array)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i = 0; i &lt; array.length;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(array[i] % 2 == 0) sum += array[i];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7141672" y="1837392"/>
            <a:ext cx="3352800" cy="990600"/>
          </a:xfrm>
          <a:prstGeom prst="wedgeRoundRectCallout">
            <a:avLst>
              <a:gd name="adj1" fmla="val -63906"/>
              <a:gd name="adj2" fmla="val -870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Solution: 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T(n) = 9n + 3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799012" y="4343400"/>
            <a:ext cx="4495800" cy="838200"/>
          </a:xfrm>
          <a:prstGeom prst="wedgeRoundRectCallout">
            <a:avLst>
              <a:gd name="adj1" fmla="val -56213"/>
              <a:gd name="adj2" fmla="val -4850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Counting maximum steps is called </a:t>
            </a:r>
            <a:r>
              <a:rPr lang="en-US" sz="2800" b="1" dirty="0">
                <a:solidFill>
                  <a:schemeClr val="bg1"/>
                </a:solidFill>
              </a:rPr>
              <a:t>worst-case</a:t>
            </a:r>
            <a:r>
              <a:rPr lang="en-US" sz="2800" dirty="0">
                <a:solidFill>
                  <a:srgbClr val="FFFFFF"/>
                </a:solidFill>
              </a:rPr>
              <a:t> analysis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92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Worst-case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dirty="0">
                <a:ea typeface="굴림" pitchFamily="50" charset="-127"/>
              </a:rPr>
              <a:t>An upper </a:t>
            </a:r>
            <a:r>
              <a:rPr lang="en-US" altLang="ko-KR" dirty="0">
                <a:solidFill>
                  <a:srgbClr val="234465"/>
                </a:solidFill>
                <a:ea typeface="굴림" pitchFamily="50" charset="-127"/>
              </a:rPr>
              <a:t>bound</a:t>
            </a:r>
            <a:r>
              <a:rPr lang="en-US" altLang="ko-KR" dirty="0">
                <a:ea typeface="굴림" pitchFamily="50" charset="-127"/>
              </a:rPr>
              <a:t> on the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Average-case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Average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Best-case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The lower bound on the running time </a:t>
            </a:r>
            <a:br>
              <a:rPr lang="en-US" altLang="ko-KR" dirty="0">
                <a:ea typeface="굴림" pitchFamily="50" charset="-127"/>
              </a:rPr>
            </a:br>
            <a:r>
              <a:rPr lang="en-US" altLang="ko-KR" dirty="0">
                <a:ea typeface="굴림" pitchFamily="50" charset="-127"/>
              </a:rPr>
              <a:t>(the optimal case)</a:t>
            </a:r>
            <a:endParaRPr lang="bg-BG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659" y="1196125"/>
            <a:ext cx="4403839" cy="513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3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don't use Stack and Queue?</a:t>
            </a:r>
          </a:p>
          <a:p>
            <a:pPr lvl="1"/>
            <a:r>
              <a:rPr lang="en-US" dirty="0"/>
              <a:t>Implementation details which make </a:t>
            </a:r>
            <a:r>
              <a:rPr lang="en-US" b="1" dirty="0">
                <a:solidFill>
                  <a:schemeClr val="bg1"/>
                </a:solidFill>
              </a:rPr>
              <a:t>unsecure usability</a:t>
            </a:r>
          </a:p>
          <a:p>
            <a:pPr lvl="1"/>
            <a:r>
              <a:rPr lang="en-US" dirty="0"/>
              <a:t>In many cases those structures will </a:t>
            </a:r>
            <a:r>
              <a:rPr lang="en-US" b="1" dirty="0">
                <a:solidFill>
                  <a:schemeClr val="bg1"/>
                </a:solidFill>
              </a:rPr>
              <a:t>decrease the performance</a:t>
            </a:r>
          </a:p>
          <a:p>
            <a:r>
              <a:rPr lang="en-US" dirty="0"/>
              <a:t>Why to use ArrayDeque?</a:t>
            </a:r>
          </a:p>
          <a:p>
            <a:pPr lvl="1"/>
            <a:r>
              <a:rPr lang="en-US" dirty="0"/>
              <a:t>Implementation which makes the structure </a:t>
            </a:r>
            <a:r>
              <a:rPr lang="en-US" b="1" dirty="0">
                <a:solidFill>
                  <a:schemeClr val="bg1"/>
                </a:solidFill>
              </a:rPr>
              <a:t>more secure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Better performance </a:t>
            </a:r>
            <a:r>
              <a:rPr lang="en-US" dirty="0"/>
              <a:t>and usability</a:t>
            </a:r>
          </a:p>
          <a:p>
            <a:pPr lvl="1"/>
            <a:r>
              <a:rPr lang="en-US" dirty="0"/>
              <a:t>Methods which operate as those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structures suggest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 And Queue vs. ArrayDeque</a:t>
            </a:r>
          </a:p>
        </p:txBody>
      </p:sp>
    </p:spTree>
    <p:extLst>
      <p:ext uri="{BB962C8B-B14F-4D97-AF65-F5344CB8AC3E}">
        <p14:creationId xmlns:p14="http://schemas.microsoft.com/office/powerpoint/2010/main" val="311085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Last In First Out (LIFO)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162" y="1404326"/>
            <a:ext cx="2633508" cy="263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4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553</TotalTime>
  <Words>2492</Words>
  <Application>Microsoft Office PowerPoint</Application>
  <PresentationFormat>Widescreen</PresentationFormat>
  <Paragraphs>490</Paragraphs>
  <Slides>46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Consolas</vt:lpstr>
      <vt:lpstr>Wingdings</vt:lpstr>
      <vt:lpstr>Wingdings 2</vt:lpstr>
      <vt:lpstr>SoftUni3_1</vt:lpstr>
      <vt:lpstr>1_SoftUni3_1</vt:lpstr>
      <vt:lpstr>Stack and Queue</vt:lpstr>
      <vt:lpstr>Table of Contents</vt:lpstr>
      <vt:lpstr>Have a Question?</vt:lpstr>
      <vt:lpstr>Algorithmic Complexity </vt:lpstr>
      <vt:lpstr>Algorithmic Complexity </vt:lpstr>
      <vt:lpstr>Get Sum Number of Steps</vt:lpstr>
      <vt:lpstr>Time Complexity</vt:lpstr>
      <vt:lpstr>Stacks And Queue vs. ArrayDeque</vt:lpstr>
      <vt:lpstr>PowerPoint Presentation</vt:lpstr>
      <vt:lpstr>Stack Functionality</vt:lpstr>
      <vt:lpstr>ArrayDeque&lt;E&gt; – Java Stack Implementation</vt:lpstr>
      <vt:lpstr>Stack – Utility Methods</vt:lpstr>
      <vt:lpstr>Stack – Overview of All Operations  </vt:lpstr>
      <vt:lpstr>Problem: Browser History</vt:lpstr>
      <vt:lpstr>Solution: Browser History (1)</vt:lpstr>
      <vt:lpstr>Solution: Browser History (2)</vt:lpstr>
      <vt:lpstr>Problem: Simple Calculator</vt:lpstr>
      <vt:lpstr>Solution: Simple Calculator (1)</vt:lpstr>
      <vt:lpstr>Solution: Simple Calculator (2)</vt:lpstr>
      <vt:lpstr>Problem: Decimal To Binary Converter</vt:lpstr>
      <vt:lpstr>Solution: Decimal To Binary Converter</vt:lpstr>
      <vt:lpstr>Problem: Matching Brackets</vt:lpstr>
      <vt:lpstr>Solution: Matching Brackets (1)</vt:lpstr>
      <vt:lpstr>Solution: Matching Brackets (2)</vt:lpstr>
      <vt:lpstr>PowerPoint Presentation</vt:lpstr>
      <vt:lpstr>Queue</vt:lpstr>
      <vt:lpstr>Queue – Abstract Data Type</vt:lpstr>
      <vt:lpstr>ArrayDeque&lt;E&gt; – Java Queue Implementation</vt:lpstr>
      <vt:lpstr>ArrayDeque&lt;E&gt; – Java Queue Implementation (2)</vt:lpstr>
      <vt:lpstr>add() / offer()</vt:lpstr>
      <vt:lpstr>remove() / poll()</vt:lpstr>
      <vt:lpstr>Problem: Hot Potato</vt:lpstr>
      <vt:lpstr>Solution: Hot Potato (1)</vt:lpstr>
      <vt:lpstr>Solution: Hot Potato (2)</vt:lpstr>
      <vt:lpstr>ArrayDeque&lt;E&gt; – Java Queue Implementation (3)</vt:lpstr>
      <vt:lpstr>peek()</vt:lpstr>
      <vt:lpstr>Problem: Math Potato</vt:lpstr>
      <vt:lpstr>Solution: Math Potato</vt:lpstr>
      <vt:lpstr>Queue – Overview of All Operations </vt:lpstr>
      <vt:lpstr>Priority Queue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Base>https://softuni.bg/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Stack and Queue</dc:title>
  <dc:subject>Java Advanced Practical Training Course @ SoftUni</dc:subject>
  <dc:creator>Software University Foundation</dc:creator>
  <cp:keywords>Advanced, java, fundamentals, technology, Software University, SoftUni, programming, coding, software development, education, training, course</cp:keywords>
  <dc:description>Java Advanced Course @ Software University - https://softuni.bg/modules/59/java-advanced</dc:description>
  <cp:lastModifiedBy>Anna S</cp:lastModifiedBy>
  <cp:revision>81</cp:revision>
  <dcterms:created xsi:type="dcterms:W3CDTF">2018-12-05T19:36:48Z</dcterms:created>
  <dcterms:modified xsi:type="dcterms:W3CDTF">2019-09-17T10:30:28Z</dcterms:modified>
  <cp:category>programming;computer programming;software development;web development</cp:category>
</cp:coreProperties>
</file>