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62"/>
  </p:notesMasterIdLst>
  <p:handoutMasterIdLst>
    <p:handoutMasterId r:id="rId63"/>
  </p:handoutMasterIdLst>
  <p:sldIdLst>
    <p:sldId id="402" r:id="rId3"/>
    <p:sldId id="527" r:id="rId4"/>
    <p:sldId id="508" r:id="rId5"/>
    <p:sldId id="539" r:id="rId6"/>
    <p:sldId id="538" r:id="rId7"/>
    <p:sldId id="540" r:id="rId8"/>
    <p:sldId id="553" r:id="rId9"/>
    <p:sldId id="545" r:id="rId10"/>
    <p:sldId id="544" r:id="rId11"/>
    <p:sldId id="546" r:id="rId12"/>
    <p:sldId id="547" r:id="rId13"/>
    <p:sldId id="548" r:id="rId14"/>
    <p:sldId id="550" r:id="rId15"/>
    <p:sldId id="549" r:id="rId16"/>
    <p:sldId id="554" r:id="rId17"/>
    <p:sldId id="555" r:id="rId18"/>
    <p:sldId id="490" r:id="rId19"/>
    <p:sldId id="451" r:id="rId20"/>
    <p:sldId id="491" r:id="rId21"/>
    <p:sldId id="47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30" r:id="rId31"/>
    <p:sldId id="529" r:id="rId32"/>
    <p:sldId id="503" r:id="rId33"/>
    <p:sldId id="504" r:id="rId34"/>
    <p:sldId id="505" r:id="rId35"/>
    <p:sldId id="551" r:id="rId36"/>
    <p:sldId id="552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33" r:id="rId51"/>
    <p:sldId id="534" r:id="rId52"/>
    <p:sldId id="535" r:id="rId53"/>
    <p:sldId id="536" r:id="rId54"/>
    <p:sldId id="537" r:id="rId55"/>
    <p:sldId id="349" r:id="rId56"/>
    <p:sldId id="556" r:id="rId57"/>
    <p:sldId id="563" r:id="rId58"/>
    <p:sldId id="562" r:id="rId59"/>
    <p:sldId id="559" r:id="rId60"/>
    <p:sldId id="560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508"/>
          </p14:sldIdLst>
        </p14:section>
        <p14:section name="Introduction and Basic Syntax" id="{E2293DB6-F577-4ECD-BB5C-347D8C25B614}">
          <p14:sldIdLst>
            <p14:sldId id="539"/>
            <p14:sldId id="538"/>
            <p14:sldId id="540"/>
            <p14:sldId id="553"/>
          </p14:sldIdLst>
        </p14:section>
        <p14:section name="Console I/O" id="{B3C2F6C5-3811-46BC-8A13-A1D9AFBBEEEE}">
          <p14:sldIdLst>
            <p14:sldId id="545"/>
            <p14:sldId id="544"/>
            <p14:sldId id="546"/>
            <p14:sldId id="547"/>
            <p14:sldId id="548"/>
            <p14:sldId id="550"/>
            <p14:sldId id="549"/>
            <p14:sldId id="554"/>
            <p14:sldId id="555"/>
          </p14:sldIdLst>
        </p14:section>
        <p14:section name="Comparison Operators" id="{83CAED28-7812-4FC1-B9D6-4793E43BDB79}">
          <p14:sldIdLst>
            <p14:sldId id="490"/>
            <p14:sldId id="451"/>
            <p14:sldId id="491"/>
          </p14:sldIdLst>
        </p14:section>
        <p14:section name="If / Else Statements" id="{130A4ED5-C7C3-44ED-931F-169C147C932A}">
          <p14:sldIdLst>
            <p14:sldId id="473"/>
            <p14:sldId id="494"/>
            <p14:sldId id="495"/>
            <p14:sldId id="496"/>
            <p14:sldId id="497"/>
            <p14:sldId id="498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  <p14:sldId id="530"/>
          </p14:sldIdLst>
        </p14:section>
        <p14:section name="Logical Operators" id="{43F26E95-5930-4D82-8818-E1D62107F612}">
          <p14:sldIdLst>
            <p14:sldId id="529"/>
            <p14:sldId id="503"/>
            <p14:sldId id="504"/>
            <p14:sldId id="505"/>
            <p14:sldId id="551"/>
            <p14:sldId id="552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Debugging" id="{A1555B4B-16C3-4EFF-8473-73BA3682DAC1}">
          <p14:sldIdLst>
            <p14:sldId id="533"/>
            <p14:sldId id="534"/>
            <p14:sldId id="535"/>
            <p14:sldId id="536"/>
            <p14:sldId id="537"/>
          </p14:sldIdLst>
        </p14:section>
        <p14:section name="Conclusion" id="{10E03AB1-9AA8-4E86-9A64-D741901E50A2}">
          <p14:sldIdLst>
            <p14:sldId id="349"/>
            <p14:sldId id="556"/>
            <p14:sldId id="563"/>
            <p14:sldId id="562"/>
            <p14:sldId id="559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75" d="100"/>
          <a:sy n="75" d="100"/>
        </p:scale>
        <p:origin x="120" y="2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93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28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171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28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9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54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756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B77B9B79-3DD1-435C-A06D-293BA3843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4FE50A-7120-4111-810F-0F6E3D4E8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D3C0-2398-43EA-A020-EADD323A2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2C202-B846-4E5A-9F70-183DA5625868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B89FA-8EAA-4D1E-BD33-EF71589ECF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F8023C85-4DB9-4984-BD59-58C532CC88FA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36E7B45C-6306-42C6-A106-7AFAC099338D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13552CD6-A76D-4401-B313-2DA69FD0C2E3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7AA4B7CB-C232-4A3A-B998-1F6A9134F2A7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C0EB26FD-1863-4D46-9561-DE710ABDF0AB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C20D2E1E-676D-476D-A8A5-2D75E1B00489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CEF44FF-F85B-4472-B296-F62F51F56852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hlinkClick r:id="rId5" tooltip="Software University Foundaton"/>
            <a:extLst>
              <a:ext uri="{FF2B5EF4-FFF2-40B4-BE49-F238E27FC236}">
                <a16:creationId xmlns:a16="http://schemas.microsoft.com/office/drawing/2014/main" id="{8203D78B-1551-4563-A480-CDE89719BDD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4C9F20-ACC3-48C1-942C-0D079125E041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4434FB42-069B-4E24-9985-7A9B74485F31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AC30AE-6134-41CB-A96B-0CF95601F75B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hlinkClick r:id="rId5" tooltip="Software University Foundaton"/>
            <a:extLst>
              <a:ext uri="{FF2B5EF4-FFF2-40B4-BE49-F238E27FC236}">
                <a16:creationId xmlns:a16="http://schemas.microsoft.com/office/drawing/2014/main" id="{8A86AF2D-C043-4500-8383-0A0CC8A349CB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D7FEFD2B-104C-4C4F-A78E-4727BB795D5F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C976C315-3BBA-423B-874F-CC2488B7D287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DDD043A1-58F2-4445-8D84-F11350C295E8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FE4667FB-0988-4D3E-9958-E8DA9205A1FD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00CA8125-F75A-493C-AAE0-FBB8ADC28E42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529EE192-8C44-4C1B-9FBA-D1D962D2B8C9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30EDB410-EC1E-4D8A-B422-B1FCF8B8FCB2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1E7AC9E7-AF5C-477E-BA9D-F11E4FC67829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45D98824-742F-42CA-8644-50584CE3FF04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283534F5-5EFA-4904-9954-AA793C69FD0A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464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0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0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2-downloads-5295953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3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5305" y="2068236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667000"/>
            <a:ext cx="876299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import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</a:rPr>
              <a:t> sc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400" b="1" noProof="1">
                <a:latin typeface="Consolas" pitchFamily="49" charset="0"/>
              </a:rPr>
              <a:t> 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4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400" b="1" noProof="1">
                <a:latin typeface="Consolas" pitchFamily="49" charset="0"/>
              </a:rPr>
              <a:t> 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400" b="1" noProof="1">
                <a:latin typeface="Consolas" pitchFamily="49" charset="0"/>
              </a:rPr>
              <a:t>sc.nextLine()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5612" y="2747419"/>
            <a:ext cx="9753600" cy="2341768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 = 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</a:t>
            </a:r>
            <a:r>
              <a:rPr lang="en-GB" sz="2700" dirty="0">
                <a:solidFill>
                  <a:schemeClr val="bg1"/>
                </a:solidFill>
              </a:rPr>
              <a:t>printf</a:t>
            </a:r>
            <a:r>
              <a:rPr lang="en-GB" sz="2700" dirty="0">
                <a:solidFill>
                  <a:schemeClr val="tx1"/>
                </a:solidFill>
              </a:rPr>
              <a:t>("Name: </a:t>
            </a:r>
            <a:r>
              <a:rPr lang="en-GB" sz="2700" dirty="0">
                <a:solidFill>
                  <a:schemeClr val="bg1"/>
                </a:solidFill>
              </a:rPr>
              <a:t>%s</a:t>
            </a:r>
            <a:r>
              <a:rPr lang="en-GB" sz="2700" dirty="0">
                <a:solidFill>
                  <a:schemeClr val="tx1"/>
                </a:solidFill>
              </a:rPr>
              <a:t>, Age: </a:t>
            </a:r>
            <a:r>
              <a:rPr lang="en-GB" sz="2700" dirty="0">
                <a:solidFill>
                  <a:schemeClr val="bg1"/>
                </a:solidFill>
              </a:rPr>
              <a:t>%d</a:t>
            </a:r>
            <a:r>
              <a:rPr lang="en-GB" sz="2700" dirty="0">
                <a:solidFill>
                  <a:schemeClr val="tx1"/>
                </a:solidFill>
              </a:rPr>
              <a:t>", </a:t>
            </a:r>
            <a:r>
              <a:rPr lang="en-GB" sz="2700" dirty="0">
                <a:solidFill>
                  <a:schemeClr val="bg1"/>
                </a:solidFill>
              </a:rPr>
              <a:t>name</a:t>
            </a:r>
            <a:r>
              <a:rPr lang="en-GB" sz="2700" dirty="0">
                <a:solidFill>
                  <a:schemeClr val="tx1"/>
                </a:solidFill>
              </a:rPr>
              <a:t>, </a:t>
            </a:r>
            <a:r>
              <a:rPr lang="en-GB" sz="2700" dirty="0">
                <a:solidFill>
                  <a:schemeClr val="bg1"/>
                </a:solidFill>
              </a:rPr>
              <a:t>age</a:t>
            </a:r>
            <a:r>
              <a:rPr lang="en-GB" sz="2700" dirty="0">
                <a:solidFill>
                  <a:schemeClr val="tx1"/>
                </a:solidFill>
              </a:rPr>
              <a:t>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Print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0012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0470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638" y="3788938"/>
            <a:ext cx="9396974" cy="2341768"/>
          </a:xfrm>
        </p:spPr>
        <p:txBody>
          <a:bodyPr/>
          <a:lstStyle/>
          <a:p>
            <a:r>
              <a:rPr lang="en-GB" sz="2700" dirty="0">
                <a:solidFill>
                  <a:schemeClr val="tx1"/>
                </a:solidFill>
              </a:rPr>
              <a:t>int percentage = 55;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double grade = 5.5334;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System.out.printf("</a:t>
            </a:r>
            <a:r>
              <a:rPr lang="en-GB" sz="2700" dirty="0">
                <a:solidFill>
                  <a:schemeClr val="bg1"/>
                </a:solidFill>
              </a:rPr>
              <a:t>%03d</a:t>
            </a:r>
            <a:r>
              <a:rPr lang="en-GB" sz="2700" dirty="0">
                <a:solidFill>
                  <a:schemeClr val="tx1"/>
                </a:solidFill>
              </a:rPr>
              <a:t>", percentage);   </a:t>
            </a:r>
            <a:r>
              <a:rPr lang="en-GB" sz="2700" i="1" dirty="0">
                <a:solidFill>
                  <a:schemeClr val="accent2"/>
                </a:solidFill>
              </a:rPr>
              <a:t>// 055</a:t>
            </a:r>
            <a:endParaRPr lang="en-GB" sz="2700" dirty="0">
              <a:solidFill>
                <a:schemeClr val="tx1"/>
              </a:solidFill>
            </a:endParaRPr>
          </a:p>
          <a:p>
            <a:r>
              <a:rPr lang="en-GB" sz="2700" dirty="0">
                <a:solidFill>
                  <a:schemeClr val="tx1"/>
                </a:solidFill>
              </a:rPr>
              <a:t>System.out.printf("</a:t>
            </a:r>
            <a:r>
              <a:rPr lang="en-GB" sz="2700" dirty="0">
                <a:solidFill>
                  <a:schemeClr val="bg1"/>
                </a:solidFill>
              </a:rPr>
              <a:t>%.2f</a:t>
            </a:r>
            <a:r>
              <a:rPr lang="en-GB" sz="2700" dirty="0">
                <a:solidFill>
                  <a:schemeClr val="tx1"/>
                </a:solidFill>
              </a:rPr>
              <a:t>", grade);        </a:t>
            </a:r>
            <a:r>
              <a:rPr lang="en-GB" sz="2700" i="1" dirty="0">
                <a:solidFill>
                  <a:schemeClr val="accent2"/>
                </a:solidFill>
              </a:rPr>
              <a:t>// 5.53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 in Placeholders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2731481"/>
            <a:ext cx="9296400" cy="3480541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name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age = 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String result = String.format("Name: </a:t>
            </a:r>
            <a:r>
              <a:rPr lang="en-GB" sz="2700" dirty="0">
                <a:solidFill>
                  <a:schemeClr val="bg1"/>
                </a:solidFill>
              </a:rPr>
              <a:t>%s</a:t>
            </a:r>
            <a:r>
              <a:rPr lang="en-GB" sz="2700" dirty="0">
                <a:solidFill>
                  <a:schemeClr val="tx1"/>
                </a:solidFill>
              </a:rPr>
              <a:t>,</a:t>
            </a:r>
          </a:p>
          <a:p>
            <a:r>
              <a:rPr lang="en-GB" sz="2700" dirty="0">
                <a:solidFill>
                  <a:schemeClr val="tx1"/>
                </a:solidFill>
              </a:rPr>
              <a:t>			 Age: </a:t>
            </a:r>
            <a:r>
              <a:rPr lang="en-GB" sz="2700" dirty="0">
                <a:solidFill>
                  <a:schemeClr val="bg1"/>
                </a:solidFill>
              </a:rPr>
              <a:t>%d</a:t>
            </a:r>
            <a:r>
              <a:rPr lang="en-GB" sz="2700" dirty="0">
                <a:solidFill>
                  <a:schemeClr val="tx1"/>
                </a:solidFill>
              </a:rPr>
              <a:t>", </a:t>
            </a:r>
            <a:r>
              <a:rPr lang="en-GB" sz="2700" dirty="0">
                <a:solidFill>
                  <a:schemeClr val="bg1"/>
                </a:solidFill>
              </a:rPr>
              <a:t>name</a:t>
            </a:r>
            <a:r>
              <a:rPr lang="en-GB" sz="2700" dirty="0">
                <a:solidFill>
                  <a:schemeClr val="tx1"/>
                </a:solidFill>
              </a:rPr>
              <a:t>, </a:t>
            </a:r>
            <a:r>
              <a:rPr lang="en-GB" sz="2700" dirty="0">
                <a:solidFill>
                  <a:schemeClr val="bg1"/>
                </a:solidFill>
              </a:rPr>
              <a:t>age</a:t>
            </a:r>
            <a:r>
              <a:rPr lang="en-GB" sz="2700" dirty="0">
                <a:solidFill>
                  <a:schemeClr val="tx1"/>
                </a:solidFill>
              </a:rPr>
              <a:t>);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System.out.println(result);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String.format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3317-2D68-4324-9B00-AEB3536B18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89212" y="5217570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62" y="4724400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952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175" y="1447800"/>
            <a:ext cx="11339580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import java.util.Scanner;</a:t>
            </a:r>
          </a:p>
          <a:p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r>
              <a:rPr lang="en-GB" dirty="0">
                <a:solidFill>
                  <a:schemeClr val="bg1"/>
                </a:solidFill>
              </a:rPr>
              <a:t>Scanner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>
                <a:solidFill>
                  <a:schemeClr val="bg1"/>
                </a:solidFill>
              </a:rPr>
              <a:t>new Scanner(System.in)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String name = </a:t>
            </a:r>
            <a:r>
              <a:rPr lang="en-GB" dirty="0">
                <a:solidFill>
                  <a:schemeClr val="bg1"/>
                </a:solidFill>
              </a:rPr>
              <a:t>sc.nextLine()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int age = Integer.parseInt(sc.nextLine());</a:t>
            </a:r>
          </a:p>
          <a:p>
            <a:r>
              <a:rPr lang="en-GB" dirty="0">
                <a:solidFill>
                  <a:schemeClr val="tx1"/>
                </a:solidFill>
              </a:rPr>
              <a:t>double grade = </a:t>
            </a:r>
            <a:r>
              <a:rPr lang="en-GB" dirty="0" err="1">
                <a:solidFill>
                  <a:schemeClr val="bg1"/>
                </a:solidFill>
              </a:rPr>
              <a:t>Double.parseDouble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sc.nextLine</a:t>
            </a:r>
            <a:r>
              <a:rPr lang="en-GB" dirty="0">
                <a:solidFill>
                  <a:schemeClr val="bg1"/>
                </a:solidFill>
              </a:rPr>
              <a:t>())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System.out.printf("Name: %s, Age: %d, Grade: %.2f", 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                                    name, age, grade);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Student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15FF-3756-47CF-8F23-1AD3FE122B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6E761-CF9F-493E-8362-6B006C8556F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5312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2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100);     </a:t>
            </a:r>
            <a:endParaRPr lang="bg-BG" sz="24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89812" y="3122180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89812" y="3684322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89812" y="4847625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89812" y="4263488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89812" y="5350556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89812" y="5853487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2" y="1295400"/>
            <a:ext cx="8153400" cy="4795935"/>
          </a:xfrm>
        </p:spPr>
        <p:txBody>
          <a:bodyPr>
            <a:noAutofit/>
          </a:bodyPr>
          <a:lstStyle/>
          <a:p>
            <a:r>
              <a:rPr lang="en-GB" sz="2800" dirty="0"/>
              <a:t>Introduction and Basic Syntax</a:t>
            </a:r>
          </a:p>
          <a:p>
            <a:r>
              <a:rPr lang="en-GB" sz="2800" dirty="0"/>
              <a:t>Comparison Operators</a:t>
            </a:r>
          </a:p>
          <a:p>
            <a:r>
              <a:rPr lang="en-GB" sz="2800" dirty="0"/>
              <a:t>The if-else /</a:t>
            </a:r>
            <a:r>
              <a:rPr lang="en-US" sz="2800" dirty="0"/>
              <a:t> switch-case Statement</a:t>
            </a:r>
          </a:p>
          <a:p>
            <a:r>
              <a:rPr lang="en-GB" sz="2800" dirty="0"/>
              <a:t>Logical Operators</a:t>
            </a:r>
            <a:endParaRPr lang="en-US" sz="2800" dirty="0"/>
          </a:p>
          <a:p>
            <a:r>
              <a:rPr lang="en-GB" sz="2800" dirty="0"/>
              <a:t>Loops</a:t>
            </a:r>
          </a:p>
          <a:p>
            <a:r>
              <a:rPr lang="en-GB" sz="2800" dirty="0"/>
              <a:t>Debugging</a:t>
            </a:r>
            <a:r>
              <a:rPr lang="en-US" sz="2800" dirty="0"/>
              <a:t> and Troubleshooting</a:t>
            </a:r>
            <a:endParaRPr lang="en-US" sz="32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248C20F-ECAC-4875-B160-F2FA774AB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GB" dirty="0"/>
              <a:t>Implementing Control-Flow Logic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9199" y="3865271"/>
            <a:ext cx="9142413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5291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55327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2812" y="6363640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2725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408" y="3722742"/>
            <a:ext cx="5815793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1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 Will be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2639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4751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2920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59707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2540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263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09962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920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970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(1)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0912" y="1600200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89112" y="1676400"/>
            <a:ext cx="8610599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System.out.printf("%d:%02d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400" b="1" noProof="1">
                <a:latin typeface="Consolas" pitchFamily="49" charset="0"/>
              </a:rPr>
              <a:t>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System.out.printf("%d:%d",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1953548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43EE-0B90-41B9-AA66-4A6940EBF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0959"/>
            <a:ext cx="10958928" cy="499819"/>
          </a:xfrm>
        </p:spPr>
        <p:txBody>
          <a:bodyPr/>
          <a:lstStyle/>
          <a:p>
            <a:r>
              <a:rPr lang="en-GB" dirty="0"/>
              <a:t>Simplified if-else-if-else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4832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5312" y="2635209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6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5643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5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57840"/>
            <a:ext cx="2857500" cy="285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082612" y="1266455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2077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89805" y="33528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7270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48788" y="5591773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2404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1812" y="5462739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39521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0412" y="2969035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83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(1)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252263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447800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8B4B-2849-4053-BCFF-56C3F7C1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 Block Repetition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56" y="1219200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131B-3922-4111-B266-6173EA1FC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225165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3012" y="2290534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9412" y="3441392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8223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19718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8223" y="5106899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2363" y="4495800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19662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600" dirty="0"/>
              <a:t>" live template in</a:t>
            </a:r>
            <a:r>
              <a:rPr lang="bg-BG" sz="3600" dirty="0"/>
              <a:t> </a:t>
            </a:r>
            <a:r>
              <a:rPr lang="en-US" sz="3600" dirty="0"/>
              <a:t>Intellij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7587" y="2058474"/>
            <a:ext cx="6248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398" b="1" noProof="1">
                <a:latin typeface="Consolas" pitchFamily="49" charset="0"/>
              </a:rPr>
              <a:t>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0239" y="5363743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12813" y="6307086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https://judge.softuni.bg/Contests/1190/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35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5059685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5412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56" y="4994392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4532" y="3721928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7949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3834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1851" y="3729782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7711" y="1256573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7461B-6027-4B03-AB52-D2258416A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050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3715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0812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5612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8218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1912" y="1981200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56F7F-CA8E-4636-89F2-751C7AE21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 a Piece of Code One or More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12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5940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89012" y="4038600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2875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/>
              <a:t>the InteliJ Debugger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8263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use </a:t>
            </a:r>
            <a:r>
              <a:rPr lang="en-US" dirty="0">
                <a:hlinkClick r:id="rId2"/>
              </a:rPr>
              <a:t>Java Development Kit (JDK)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1573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600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10" y="3180912"/>
            <a:ext cx="367392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31" y="1795124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4299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7" y="1419749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498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745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856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Intellij Idea </a:t>
            </a:r>
            <a:r>
              <a:rPr lang="en-US" dirty="0"/>
              <a:t>is powerful IDE for Java and</a:t>
            </a:r>
            <a:br>
              <a:rPr lang="en-US" dirty="0"/>
            </a:br>
            <a:r>
              <a:rPr lang="en-US" dirty="0"/>
              <a:t>other languages</a:t>
            </a:r>
          </a:p>
          <a:p>
            <a:r>
              <a:rPr lang="en-US" dirty="0"/>
              <a:t>Create a project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BC834-6925-4BF7-9DCF-92551F21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4797" b="22247"/>
          <a:stretch/>
        </p:blipFill>
        <p:spPr>
          <a:xfrm>
            <a:off x="313405" y="3276600"/>
            <a:ext cx="2904872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0DFA8-9FC3-4633-A7A8-F015AA49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4" y="3577353"/>
            <a:ext cx="3648584" cy="2896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4">
            <a:extLst>
              <a:ext uri="{FF2B5EF4-FFF2-40B4-BE49-F238E27FC236}">
                <a16:creationId xmlns:a16="http://schemas.microsoft.com/office/drawing/2014/main" id="{127E9099-52F2-4FBD-98E8-CC532B5B8CCA}"/>
              </a:ext>
            </a:extLst>
          </p:cNvPr>
          <p:cNvSpPr/>
          <p:nvPr/>
        </p:nvSpPr>
        <p:spPr>
          <a:xfrm flipV="1">
            <a:off x="3326154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7508529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AFD0A-7C1B-41ED-9396-82E8CE61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43" y="4329420"/>
            <a:ext cx="4082159" cy="1159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4062" y="2133600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4062" y="4168396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988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2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3094583"/>
            <a:ext cx="7180915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import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700" b="1" noProof="1">
                <a:latin typeface="Consolas" pitchFamily="49" charset="0"/>
              </a:rPr>
              <a:t> sc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0193" y="5886144"/>
            <a:ext cx="559161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0412" y="5983223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4839</TotalTime>
  <Words>3110</Words>
  <Application>Microsoft Office PowerPoint</Application>
  <PresentationFormat>Custom</PresentationFormat>
  <Paragraphs>596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Wingdings</vt:lpstr>
      <vt:lpstr>Wingdings 2</vt:lpstr>
      <vt:lpstr>SoftUni3_1</vt:lpstr>
      <vt:lpstr>Java Introduction</vt:lpstr>
      <vt:lpstr>Table of Contents</vt:lpstr>
      <vt:lpstr>Have a Question?</vt:lpstr>
      <vt:lpstr>PowerPoint Presentation</vt:lpstr>
      <vt:lpstr>Java – Introduction</vt:lpstr>
      <vt:lpstr>Using Intellij Idea</vt:lpstr>
      <vt:lpstr>Declaring Variables</vt:lpstr>
      <vt:lpstr>PowerPoint Presentation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PowerPoint Presentation</vt:lpstr>
      <vt:lpstr>Comparison Operators</vt:lpstr>
      <vt:lpstr>Comparing Numbers</vt:lpstr>
      <vt:lpstr>PowerPoint Presentation</vt:lpstr>
      <vt:lpstr>The if Statement</vt:lpstr>
      <vt:lpstr>The if-else Statement</vt:lpstr>
      <vt:lpstr>Problem: I Will be Back in 30 Minutes</vt:lpstr>
      <vt:lpstr>Solution: I Will be Back in 30 Minutes (1)</vt:lpstr>
      <vt:lpstr>Solution: I Will be Back in 30 Minutes (2)</vt:lpstr>
      <vt:lpstr>PowerPoint Presentation</vt:lpstr>
      <vt:lpstr>The switch-case Statement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PowerPoint Presentation</vt:lpstr>
      <vt:lpstr>Loop: Definition</vt:lpstr>
      <vt:lpstr>PowerPoint Presentation</vt:lpstr>
      <vt:lpstr>For-Loops</vt:lpstr>
      <vt:lpstr>Example: Divisible by 3</vt:lpstr>
      <vt:lpstr>Problem: Sum of Odd Numbers</vt:lpstr>
      <vt:lpstr>Solution: Sum of Odd Numbers</vt:lpstr>
      <vt:lpstr>PowerPoint Presentation</vt:lpstr>
      <vt:lpstr>While Loops</vt:lpstr>
      <vt:lpstr>Problem: Multiplication Table</vt:lpstr>
      <vt:lpstr>PowerPoint Presentation</vt:lpstr>
      <vt:lpstr>Do ... While Loop</vt:lpstr>
      <vt:lpstr>Problem: Multiplication Table 2.0</vt:lpstr>
      <vt:lpstr>PowerPoint Presentation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http://softuni.org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Syntax, Conditional Statements and Loops</dc:title>
  <dc:subject>Java Fundamentals  – Practical Training Course @ SoftUni</dc:subject>
  <dc:creator>Software University Foundation</dc:creator>
  <cp:keywords>Technology Fundamentals, tech, fundamentals, technologySoftware University, SoftUni, programming, coding, software development, education, training, course</cp:keywords>
  <dc:description>Java Fundamentals Course @ SoftUni – https://softuni.bg/courses/programming-fundamentals</dc:description>
  <cp:lastModifiedBy>Anna S</cp:lastModifiedBy>
  <cp:revision>644</cp:revision>
  <dcterms:created xsi:type="dcterms:W3CDTF">2014-01-02T17:00:34Z</dcterms:created>
  <dcterms:modified xsi:type="dcterms:W3CDTF">2019-05-15T08:40:59Z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