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61"/>
  </p:notesMasterIdLst>
  <p:handoutMasterIdLst>
    <p:handoutMasterId r:id="rId62"/>
  </p:handoutMasterIdLst>
  <p:sldIdLst>
    <p:sldId id="402" r:id="rId3"/>
    <p:sldId id="539" r:id="rId4"/>
    <p:sldId id="518" r:id="rId5"/>
    <p:sldId id="467" r:id="rId6"/>
    <p:sldId id="468" r:id="rId7"/>
    <p:sldId id="469" r:id="rId8"/>
    <p:sldId id="470" r:id="rId9"/>
    <p:sldId id="471" r:id="rId10"/>
    <p:sldId id="510" r:id="rId11"/>
    <p:sldId id="511" r:id="rId12"/>
    <p:sldId id="538" r:id="rId13"/>
    <p:sldId id="513" r:id="rId14"/>
    <p:sldId id="472" r:id="rId15"/>
    <p:sldId id="520" r:id="rId16"/>
    <p:sldId id="474" r:id="rId17"/>
    <p:sldId id="475" r:id="rId18"/>
    <p:sldId id="478" r:id="rId19"/>
    <p:sldId id="549" r:id="rId20"/>
    <p:sldId id="479" r:id="rId21"/>
    <p:sldId id="480" r:id="rId22"/>
    <p:sldId id="481" r:id="rId23"/>
    <p:sldId id="482" r:id="rId24"/>
    <p:sldId id="484" r:id="rId25"/>
    <p:sldId id="485" r:id="rId26"/>
    <p:sldId id="486" r:id="rId27"/>
    <p:sldId id="487" r:id="rId28"/>
    <p:sldId id="540" r:id="rId29"/>
    <p:sldId id="489" r:id="rId30"/>
    <p:sldId id="490" r:id="rId31"/>
    <p:sldId id="521" r:id="rId32"/>
    <p:sldId id="492" r:id="rId33"/>
    <p:sldId id="493" r:id="rId34"/>
    <p:sldId id="534" r:id="rId35"/>
    <p:sldId id="477" r:id="rId36"/>
    <p:sldId id="535" r:id="rId37"/>
    <p:sldId id="495" r:id="rId38"/>
    <p:sldId id="496" r:id="rId39"/>
    <p:sldId id="497" r:id="rId40"/>
    <p:sldId id="536" r:id="rId41"/>
    <p:sldId id="498" r:id="rId42"/>
    <p:sldId id="499" r:id="rId43"/>
    <p:sldId id="500" r:id="rId44"/>
    <p:sldId id="501" r:id="rId45"/>
    <p:sldId id="502" r:id="rId46"/>
    <p:sldId id="503" r:id="rId47"/>
    <p:sldId id="537" r:id="rId48"/>
    <p:sldId id="504" r:id="rId49"/>
    <p:sldId id="505" r:id="rId50"/>
    <p:sldId id="506" r:id="rId51"/>
    <p:sldId id="507" r:id="rId52"/>
    <p:sldId id="543" r:id="rId53"/>
    <p:sldId id="522" r:id="rId54"/>
    <p:sldId id="349" r:id="rId55"/>
    <p:sldId id="550" r:id="rId56"/>
    <p:sldId id="557" r:id="rId57"/>
    <p:sldId id="556" r:id="rId58"/>
    <p:sldId id="553" r:id="rId59"/>
    <p:sldId id="554" r:id="rId6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39"/>
            <p14:sldId id="518"/>
          </p14:sldIdLst>
        </p14:section>
        <p14:section name="Data Types" id="{1EA4A26A-D8EE-4901-BF27-046CF2BBFA11}">
          <p14:sldIdLst>
            <p14:sldId id="467"/>
            <p14:sldId id="468"/>
            <p14:sldId id="469"/>
            <p14:sldId id="470"/>
            <p14:sldId id="471"/>
            <p14:sldId id="510"/>
            <p14:sldId id="511"/>
            <p14:sldId id="538"/>
            <p14:sldId id="513"/>
          </p14:sldIdLst>
        </p14:section>
        <p14:section name="Integer Types" id="{0C2D342C-976F-49E7-A8CC-BE0E5C948BA0}">
          <p14:sldIdLst>
            <p14:sldId id="472"/>
            <p14:sldId id="520"/>
            <p14:sldId id="474"/>
            <p14:sldId id="475"/>
            <p14:sldId id="478"/>
            <p14:sldId id="549"/>
          </p14:sldIdLst>
        </p14:section>
        <p14:section name="Real Number Types" id="{069508F5-D1C2-4CF2-8233-7BBF6B016773}">
          <p14:sldIdLst>
            <p14:sldId id="479"/>
            <p14:sldId id="480"/>
            <p14:sldId id="481"/>
            <p14:sldId id="482"/>
            <p14:sldId id="484"/>
            <p14:sldId id="485"/>
            <p14:sldId id="486"/>
            <p14:sldId id="487"/>
            <p14:sldId id="540"/>
            <p14:sldId id="489"/>
            <p14:sldId id="490"/>
            <p14:sldId id="521"/>
          </p14:sldIdLst>
        </p14:section>
        <p14:section name="Type Conversion" id="{B21423A2-D074-4A0C-A88A-F14C5D55BB4F}">
          <p14:sldIdLst>
            <p14:sldId id="492"/>
            <p14:sldId id="493"/>
            <p14:sldId id="534"/>
            <p14:sldId id="477"/>
          </p14:sldIdLst>
        </p14:section>
        <p14:section name="Boolean Type" id="{12A732DE-0A3C-428A-92C6-DC9ECAAA719F}">
          <p14:sldIdLst>
            <p14:sldId id="535"/>
            <p14:sldId id="495"/>
            <p14:sldId id="496"/>
            <p14:sldId id="497"/>
          </p14:sldIdLst>
        </p14:section>
        <p14:section name="Character Type" id="{21BC9AB8-E6DE-417F-A011-228C22606C27}">
          <p14:sldIdLst>
            <p14:sldId id="536"/>
            <p14:sldId id="498"/>
            <p14:sldId id="499"/>
            <p14:sldId id="500"/>
            <p14:sldId id="501"/>
            <p14:sldId id="502"/>
            <p14:sldId id="503"/>
          </p14:sldIdLst>
        </p14:section>
        <p14:section name="String Data Type" id="{F8F7233D-65B2-4E34-BC10-F356A4FD0B35}">
          <p14:sldIdLst>
            <p14:sldId id="537"/>
            <p14:sldId id="504"/>
            <p14:sldId id="505"/>
            <p14:sldId id="506"/>
            <p14:sldId id="507"/>
            <p14:sldId id="543"/>
            <p14:sldId id="522"/>
          </p14:sldIdLst>
        </p14:section>
        <p14:section name="Conclusion" id="{10E03AB1-9AA8-4E86-9A64-D741901E50A2}">
          <p14:sldIdLst>
            <p14:sldId id="349"/>
            <p14:sldId id="550"/>
            <p14:sldId id="557"/>
            <p14:sldId id="556"/>
            <p14:sldId id="553"/>
            <p14:sldId id="5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FFA72A"/>
    <a:srgbClr val="FFF0D9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533" autoAdjust="0"/>
  </p:normalViewPr>
  <p:slideViewPr>
    <p:cSldViewPr>
      <p:cViewPr varScale="1">
        <p:scale>
          <a:sx n="86" d="100"/>
          <a:sy n="86" d="100"/>
        </p:scale>
        <p:origin x="576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6/3/2019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781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9921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4768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57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7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95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12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52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73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0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2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312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399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95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8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1872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916188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2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1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15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2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0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00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7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1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146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7/" TargetMode="Externa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7/" TargetMode="Externa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7/" TargetMode="Externa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7/" TargetMode="Externa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7/" TargetMode="Externa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7/" TargetMode="Externa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27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27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27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7/" TargetMode="Externa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7/" TargetMode="Externa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3.png"/><Relationship Id="rId26" Type="http://schemas.openxmlformats.org/officeDocument/2006/relationships/image" Target="../media/image66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2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9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1.png"/><Relationship Id="rId22" Type="http://schemas.openxmlformats.org/officeDocument/2006/relationships/image" Target="../media/image64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7.jpeg"/><Relationship Id="rId7" Type="http://schemas.openxmlformats.org/officeDocument/2006/relationships/image" Target="../media/image6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0.gi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Numeral Types, Text Types and Type Conversion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3275012" y="2011793"/>
            <a:ext cx="4081614" cy="3530952"/>
            <a:chOff x="562740" y="2351427"/>
            <a:chExt cx="3167213" cy="279579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535549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Scope</a:t>
            </a:r>
            <a:r>
              <a:rPr lang="en-GB" dirty="0"/>
              <a:t> - where you can access a variable (global, local)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Lifetime</a:t>
            </a:r>
            <a:r>
              <a:rPr lang="en-GB" dirty="0"/>
              <a:t> - how long a variable stays in memory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Lifetime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6612" y="3167616"/>
            <a:ext cx="85344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System.out.println(outer);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System.out.println(inner);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  <a:endParaRPr lang="en-GB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999041" y="2514600"/>
            <a:ext cx="3886200" cy="609600"/>
          </a:xfrm>
          <a:prstGeom prst="wedgeRoundRectCallout">
            <a:avLst>
              <a:gd name="adj1" fmla="val -53414"/>
              <a:gd name="adj2" fmla="val 47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Accessible in 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main()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361578" y="4640805"/>
            <a:ext cx="3657600" cy="668773"/>
          </a:xfrm>
          <a:prstGeom prst="wedgeRoundRectCallout">
            <a:avLst>
              <a:gd name="adj1" fmla="val -54905"/>
              <a:gd name="adj2" fmla="val -41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Accessible </a:t>
            </a:r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in the loop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5438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span is how long before a variable is called</a:t>
            </a:r>
          </a:p>
          <a:p>
            <a:r>
              <a:rPr lang="en-US" dirty="0"/>
              <a:t>Always declare a variable as late as possible (e.g. shorter span)</a:t>
            </a:r>
          </a:p>
          <a:p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91117" y="2842856"/>
            <a:ext cx="8690105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8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  System.out.println(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</a:t>
            </a: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//System.out.println(inner); 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532812" y="3736195"/>
            <a:ext cx="565534" cy="159732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Span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371012" y="3809521"/>
            <a:ext cx="2571514" cy="1364158"/>
          </a:xfrm>
          <a:prstGeom prst="wedgeRoundRectCallout">
            <a:avLst>
              <a:gd name="adj1" fmla="val -39149"/>
              <a:gd name="adj2" fmla="val 16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variable span</a:t>
            </a:r>
            <a:endParaRPr lang="bg-BG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3185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Shorter span simplifies the code</a:t>
            </a:r>
          </a:p>
          <a:p>
            <a:pPr lvl="1"/>
            <a:r>
              <a:rPr lang="en-US" dirty="0"/>
              <a:t>Improves its </a:t>
            </a:r>
            <a:r>
              <a:rPr lang="en-US" b="1" dirty="0">
                <a:solidFill>
                  <a:schemeClr val="bg1"/>
                </a:solidFill>
              </a:rPr>
              <a:t>readability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maintainability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989012" y="2578743"/>
            <a:ext cx="8139572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8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System.out.println(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System.out.println(inner);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737353" y="4191000"/>
            <a:ext cx="304800" cy="73788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Variable Span Short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218612" y="3619500"/>
            <a:ext cx="2857658" cy="1143000"/>
          </a:xfrm>
          <a:prstGeom prst="wedgeRoundRectCallout">
            <a:avLst>
              <a:gd name="adj1" fmla="val -31941"/>
              <a:gd name="adj2" fmla="val 210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variable span – reduced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790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412CD-F240-4DBF-B46F-E26379412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Integer Types</a:t>
            </a:r>
            <a:endParaRPr lang="en-GB" dirty="0"/>
          </a:p>
        </p:txBody>
      </p:sp>
      <p:sp>
        <p:nvSpPr>
          <p:cNvPr id="2" name="Правоъгълник 1"/>
          <p:cNvSpPr/>
          <p:nvPr/>
        </p:nvSpPr>
        <p:spPr>
          <a:xfrm>
            <a:off x="4917123" y="1403968"/>
            <a:ext cx="2358146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bg-BG" sz="15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87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F2BD-BA9C-4900-B48E-E247BB24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br>
              <a:rPr lang="en-US" dirty="0"/>
            </a:br>
            <a:endParaRPr lang="en-US" dirty="0"/>
          </a:p>
        </p:txBody>
      </p:sp>
      <p:sp>
        <p:nvSpPr>
          <p:cNvPr id="33795" name="Text Placeholder 2">
            <a:extLst>
              <a:ext uri="{FF2B5EF4-FFF2-40B4-BE49-F238E27FC236}">
                <a16:creationId xmlns:a16="http://schemas.microsoft.com/office/drawing/2014/main" id="{2AE3DFD6-1C70-4AFB-A4F7-192264F4A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215A2-1862-4D37-BEC3-A017FC6460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3E15CBA-E7AA-422B-8CBE-5E36F3C505C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590BF6-248D-44B8-8132-3A158B97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577020"/>
              </p:ext>
            </p:extLst>
          </p:nvPr>
        </p:nvGraphicFramePr>
        <p:xfrm>
          <a:off x="1958564" y="1905000"/>
          <a:ext cx="9982198" cy="2937635"/>
        </p:xfrm>
        <a:graphic>
          <a:graphicData uri="http://schemas.openxmlformats.org/drawingml/2006/table">
            <a:tbl>
              <a:tblPr/>
              <a:tblGrid>
                <a:gridCol w="997717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794505328"/>
                    </a:ext>
                  </a:extLst>
                </a:gridCol>
                <a:gridCol w="1669281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b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Min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Max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-128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7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127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7</a:t>
                      </a:r>
                      <a:r>
                        <a:rPr lang="en-US" sz="2200" dirty="0"/>
                        <a:t>-1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</a:rPr>
                        <a:t>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-32768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15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32767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15</a:t>
                      </a:r>
                      <a:r>
                        <a:rPr lang="en-US" sz="2200" baseline="0" dirty="0"/>
                        <a:t> - 1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-2147483648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31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2147483647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31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effectLst/>
                        </a:rPr>
                        <a:t> – 1)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180582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</a:rPr>
                        <a:t>long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-9223372036854775808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63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9223372036854775807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63</a:t>
                      </a:r>
                      <a:r>
                        <a:rPr lang="en-US" sz="2200" dirty="0"/>
                        <a:t>-1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76232"/>
                  </a:ext>
                </a:extLst>
              </a:tr>
            </a:tbl>
          </a:graphicData>
        </a:graphic>
      </p:graphicFrame>
      <p:sp>
        <p:nvSpPr>
          <p:cNvPr id="33849" name="Title 1">
            <a:extLst>
              <a:ext uri="{FF2B5EF4-FFF2-40B4-BE49-F238E27FC236}">
                <a16:creationId xmlns:a16="http://schemas.microsoft.com/office/drawing/2014/main" id="{D0320633-98C9-43E6-8CF9-1EBC23FE5C88}"/>
              </a:ext>
            </a:extLst>
          </p:cNvPr>
          <p:cNvSpPr txBox="1">
            <a:spLocks/>
          </p:cNvSpPr>
          <p:nvPr/>
        </p:nvSpPr>
        <p:spPr bwMode="auto">
          <a:xfrm>
            <a:off x="1449010" y="253240"/>
            <a:ext cx="8397275" cy="88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72" tIns="35991" rIns="107972" bIns="35991" anchor="ctr"/>
          <a:lstStyle>
            <a:lvl1pPr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89013" indent="-3794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5224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1320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740025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1972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6544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41116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5688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3899" b="1" dirty="0"/>
              <a:t>Integer types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Depending on the unit of measure we can use different data types</a:t>
            </a:r>
            <a:endParaRPr lang="bg-BG" sz="32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Centuries –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51205" y="2114095"/>
            <a:ext cx="11426550" cy="34420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centuries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= 20; </a:t>
            </a:r>
            <a:endParaRPr lang="en-GB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days = 730484;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hours = 17531616;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System.out.printf("%d centuries = %d years = %d days = %d hours.",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                                    centuries, years, days, hours)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//20 centuries = 2000 years = 730484 days = 17531616 hours.</a:t>
            </a:r>
          </a:p>
        </p:txBody>
      </p:sp>
    </p:spTree>
    <p:extLst>
      <p:ext uri="{BB962C8B-B14F-4D97-AF65-F5344CB8AC3E}">
        <p14:creationId xmlns:p14="http://schemas.microsoft.com/office/powerpoint/2010/main" val="2310211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Integers have </a:t>
            </a: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(minimal and maximal value)</a:t>
            </a:r>
          </a:p>
          <a:p>
            <a:r>
              <a:rPr lang="en-US" dirty="0"/>
              <a:t>Integers could overflow </a:t>
            </a:r>
            <a:r>
              <a:rPr lang="en-US" dirty="0">
                <a:sym typeface="Wingdings" panose="05000000000000000000" pitchFamily="2" charset="2"/>
              </a:rPr>
              <a:t> this leads to incorrect values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Integer Overflow!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6F7BD0F-9F84-47AA-8C30-3C5A6D2C3ED5}"/>
              </a:ext>
            </a:extLst>
          </p:cNvPr>
          <p:cNvSpPr/>
          <p:nvPr/>
        </p:nvSpPr>
        <p:spPr bwMode="auto">
          <a:xfrm>
            <a:off x="7989663" y="4055841"/>
            <a:ext cx="6858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93811" y="3059696"/>
            <a:ext cx="6274783" cy="2449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byte</a:t>
            </a:r>
            <a:r>
              <a:rPr lang="en-US" sz="2700" b="1" noProof="1">
                <a:latin typeface="Consolas" pitchFamily="49" charset="0"/>
              </a:rPr>
              <a:t> counter = 0;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for (int i = 0; i &lt;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130</a:t>
            </a:r>
            <a:r>
              <a:rPr lang="en-US" sz="2700" b="1" noProof="1">
                <a:latin typeface="Consolas" pitchFamily="49" charset="0"/>
              </a:rPr>
              <a:t>; i++) {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counter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System.out.println(counter);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096532" y="2832711"/>
            <a:ext cx="1265080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  <a:p>
            <a:pPr lvl="0"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lvl="0"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lvl="0"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127</a:t>
            </a:r>
          </a:p>
          <a:p>
            <a:pPr lvl="0"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-128</a:t>
            </a:r>
          </a:p>
          <a:p>
            <a:pPr lvl="0"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-127</a:t>
            </a:r>
          </a:p>
        </p:txBody>
      </p:sp>
    </p:spTree>
    <p:extLst>
      <p:ext uri="{BB962C8B-B14F-4D97-AF65-F5344CB8AC3E}">
        <p14:creationId xmlns:p14="http://schemas.microsoft.com/office/powerpoint/2010/main" val="13986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Examples of integer literals: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/>
              <a:t>' and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/>
              <a:t>' prefixes mean a hexadecimal value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' and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' suffixes mean a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5029200"/>
            <a:ext cx="6019800" cy="10875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int hexa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0xFFFFFFFF</a:t>
            </a:r>
            <a:r>
              <a:rPr lang="en-US" sz="2700" b="1" noProof="1">
                <a:latin typeface="Consolas" pitchFamily="49" charset="0"/>
              </a:rPr>
              <a:t>;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//-1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long number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1L</a:t>
            </a:r>
            <a:r>
              <a:rPr lang="en-US" sz="2700" b="1" noProof="1">
                <a:latin typeface="Consolas" pitchFamily="49" charset="0"/>
              </a:rPr>
              <a:t>; </a:t>
            </a:r>
            <a:r>
              <a:rPr lang="bg-BG" sz="2700" b="1" noProof="1">
                <a:latin typeface="Consolas" pitchFamily="49" charset="0"/>
              </a:rPr>
              <a:t>    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//1</a:t>
            </a:r>
            <a:endParaRPr lang="bg-BG" sz="27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92FFD2-1D8D-47CE-B46A-4FAAD6D66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3023090"/>
            <a:ext cx="3174546" cy="317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7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48A0D-4193-412B-980A-BDA907D42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that converts meters to kilometers formatted </a:t>
            </a:r>
            <a:br>
              <a:rPr lang="en-US" dirty="0"/>
            </a:br>
            <a:r>
              <a:rPr lang="en-US" dirty="0"/>
              <a:t>to the second decimal point</a:t>
            </a:r>
          </a:p>
          <a:p>
            <a:r>
              <a:rPr lang="en-US" dirty="0"/>
              <a:t>Examples: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A292C-CFCC-4002-A5EB-691B068B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Convert Meters to Kilometres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31D62-BD9F-4505-99D6-95FF940876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2" y="2438400"/>
            <a:ext cx="10668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1852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4067332" y="2526604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2052" y="2438400"/>
            <a:ext cx="107346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1.85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916" y="2438400"/>
            <a:ext cx="914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798</a:t>
            </a: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8249436" y="2526604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4156" y="2438400"/>
            <a:ext cx="10823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0.80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316" y="3570311"/>
            <a:ext cx="9838696" cy="2449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Scanner scanner = new Scanner(System.in);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00" b="1" noProof="1">
              <a:latin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int meters = Integer.parseInt(scanner.nextLine());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kilometers = meters / 1000.0;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System.out.printf("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%.2f</a:t>
            </a:r>
            <a:r>
              <a:rPr lang="en-US" sz="2700" b="1" noProof="1">
                <a:latin typeface="Consolas" pitchFamily="49" charset="0"/>
              </a:rPr>
              <a:t>", kilometers);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590D81-DE7D-4E3F-95CF-A7FD6001218C}"/>
              </a:ext>
            </a:extLst>
          </p:cNvPr>
          <p:cNvSpPr txBox="1"/>
          <p:nvPr/>
        </p:nvSpPr>
        <p:spPr>
          <a:xfrm>
            <a:off x="798512" y="632460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https://judge.softuni.bg/Contests/1227/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392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Real Number Types</a:t>
            </a:r>
          </a:p>
        </p:txBody>
      </p:sp>
      <p:sp>
        <p:nvSpPr>
          <p:cNvPr id="5" name="Правоъгълник 4"/>
          <p:cNvSpPr/>
          <p:nvPr/>
        </p:nvSpPr>
        <p:spPr>
          <a:xfrm>
            <a:off x="4675608" y="1877352"/>
            <a:ext cx="2817118" cy="17081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bg-BG" sz="105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37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GB" sz="3600" dirty="0"/>
              <a:t>Data Types and Variables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Integer and Real Number Type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Type Conversion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Boolean Type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Character and String 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0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Floating-point</a:t>
            </a:r>
            <a:r>
              <a:rPr lang="en-US" dirty="0"/>
              <a:t> types:</a:t>
            </a:r>
          </a:p>
          <a:p>
            <a:pPr lvl="1"/>
            <a:r>
              <a:rPr lang="en-US" dirty="0"/>
              <a:t>Represent real numbers, 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1.25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en-US" dirty="0"/>
              <a:t>Have range and precision depending</a:t>
            </a:r>
            <a:br>
              <a:rPr lang="en-US" dirty="0"/>
            </a:br>
            <a:r>
              <a:rPr lang="en-US" dirty="0"/>
              <a:t>on the memory used</a:t>
            </a:r>
          </a:p>
          <a:p>
            <a:pPr lvl="1"/>
            <a:r>
              <a:rPr lang="en-US" dirty="0"/>
              <a:t>Sometimes behave abnormally in the calculations</a:t>
            </a:r>
          </a:p>
          <a:p>
            <a:pPr lvl="1"/>
            <a:r>
              <a:rPr lang="en-US" dirty="0"/>
              <a:t>May hold very small and very big values like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0.00000000000001</a:t>
            </a:r>
            <a:r>
              <a:rPr lang="en-US" dirty="0"/>
              <a:t> 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10000000000000000000000000000000000.0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Floating-Point Types?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2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types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32-bits, precision of 7 digits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64-bits, precision of 15-16 digits</a:t>
            </a:r>
          </a:p>
          <a:p>
            <a:pPr>
              <a:buClr>
                <a:schemeClr val="tx1"/>
              </a:buClr>
            </a:pPr>
            <a:r>
              <a:rPr lang="en-US" dirty="0"/>
              <a:t>The default value of floating-point types: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Difference in precision when using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The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" suffix in the first statement!</a:t>
            </a:r>
          </a:p>
          <a:p>
            <a:pPr lvl="1"/>
            <a:r>
              <a:rPr lang="en-US" dirty="0"/>
              <a:t>Real numbers are by default interpreted as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dirty="0"/>
          </a:p>
          <a:p>
            <a:pPr lvl="1"/>
            <a:r>
              <a:rPr lang="en-US" dirty="0"/>
              <a:t>One should explicitly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convert them 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60412" y="1841065"/>
            <a:ext cx="967740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  <a:r>
              <a:rPr lang="en-US" sz="2700" b="1" noProof="1">
                <a:latin typeface="Consolas" pitchFamily="49" charset="0"/>
              </a:rPr>
              <a:t> floatPI = 3.141592653589793238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doublePI = 3.141592653589793238;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System.out.println("Float PI is: " + floatPI);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System.out.println("Double PI is: " + doublePI);</a:t>
            </a: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Precision – Example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E600CDA-3159-4B94-A152-4FDAE7A5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212" y="2133600"/>
            <a:ext cx="1752600" cy="578882"/>
          </a:xfrm>
          <a:prstGeom prst="wedgeRoundRectCallout">
            <a:avLst>
              <a:gd name="adj1" fmla="val -32674"/>
              <a:gd name="adj2" fmla="val 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3. 1415927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DC59961-13A1-4DAF-86B4-8BFB45D7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7612" y="3689921"/>
            <a:ext cx="3076127" cy="791603"/>
          </a:xfrm>
          <a:prstGeom prst="wedgeRoundRectCallout">
            <a:avLst>
              <a:gd name="adj1" fmla="val -56063"/>
              <a:gd name="adj2" fmla="val -52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3. 141592653589793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292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program that converts British pounds to US dollars </a:t>
            </a:r>
            <a:br>
              <a:rPr lang="en-US" sz="3200" dirty="0"/>
            </a:br>
            <a:r>
              <a:rPr lang="en-US" sz="3200" dirty="0"/>
              <a:t>formatted to 3th decimal point</a:t>
            </a:r>
          </a:p>
          <a:p>
            <a:r>
              <a:rPr lang="en-US" sz="3200" dirty="0"/>
              <a:t>1 British Pound = 1.31 Dollars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Pound to Dollars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https://judge.softuni.bg/Contests/1227/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088095" y="318988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092314" y="3048322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80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764701" y="304832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104.800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989012" y="4154058"/>
            <a:ext cx="101346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num = Double.parseDouble(scanner.nextLine());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result = num * 1.31;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System.out.printf("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%.3f</a:t>
            </a:r>
            <a:r>
              <a:rPr lang="en-US" sz="2700" b="1" noProof="1">
                <a:latin typeface="Consolas" pitchFamily="49" charset="0"/>
              </a:rPr>
              <a:t>", result);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318002" y="318988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322221" y="3048322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39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994608" y="304832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51.090</a:t>
            </a:r>
          </a:p>
        </p:txBody>
      </p:sp>
    </p:spTree>
    <p:extLst>
      <p:ext uri="{BB962C8B-B14F-4D97-AF65-F5344CB8AC3E}">
        <p14:creationId xmlns:p14="http://schemas.microsoft.com/office/powerpoint/2010/main" val="26305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4" grpId="0" animBg="1"/>
      <p:bldP spid="28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numbers can use scientific notation, e.g.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1e+34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20e-3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1e-12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12812" y="2590800"/>
            <a:ext cx="10363200" cy="30358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System.out.println(d); </a:t>
            </a:r>
            <a:r>
              <a:rPr lang="bg-BG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1.0E34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d2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20e-3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System.out.println(d2);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0.02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d3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Double.MAX_VALUE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System.out.println(d3);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//1.7976931348623157E308</a:t>
            </a:r>
          </a:p>
        </p:txBody>
      </p:sp>
    </p:spTree>
    <p:extLst>
      <p:ext uri="{BB962C8B-B14F-4D97-AF65-F5344CB8AC3E}">
        <p14:creationId xmlns:p14="http://schemas.microsoft.com/office/powerpoint/2010/main" val="22260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Integral division and floating-point division are different: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5612" y="1981200"/>
            <a:ext cx="11447412" cy="3509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 (integral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2.5 (real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System.out.println(-10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-Infinity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NaN (not a number)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System.out.println(8 %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2.5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0.5 (3 * 2.5 + 0.5 = 8)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ArithmeticException</a:t>
            </a:r>
          </a:p>
        </p:txBody>
      </p:sp>
    </p:spTree>
    <p:extLst>
      <p:ext uri="{BB962C8B-B14F-4D97-AF65-F5344CB8AC3E}">
        <p14:creationId xmlns:p14="http://schemas.microsoft.com/office/powerpoint/2010/main" val="24108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floating-point numbers work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incorrectly</a:t>
            </a:r>
            <a:r>
              <a:rPr lang="en-US" dirty="0"/>
              <a:t>!</a:t>
            </a:r>
          </a:p>
          <a:p>
            <a:r>
              <a:rPr lang="en-GB" dirty="0"/>
              <a:t>Read more about </a:t>
            </a:r>
            <a:r>
              <a:rPr lang="en-US" b="1" dirty="0">
                <a:solidFill>
                  <a:schemeClr val="bg1"/>
                </a:solidFill>
              </a:rPr>
              <a:t>IEE 754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Floating-Point Calculations – Abnormalities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4212" y="2413435"/>
            <a:ext cx="9982200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a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1.0f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b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0.33f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CA" sz="2400" b="1" noProof="1">
                <a:solidFill>
                  <a:srgbClr val="234465"/>
                </a:solidFill>
                <a:latin typeface="Consolas" pitchFamily="49" charset="0"/>
              </a:rPr>
              <a:t>double sum = </a:t>
            </a:r>
            <a:r>
              <a:rPr lang="en-CA" sz="2400" b="1" noProof="1">
                <a:solidFill>
                  <a:schemeClr val="bg1"/>
                </a:solidFill>
                <a:latin typeface="Consolas" pitchFamily="49" charset="0"/>
              </a:rPr>
              <a:t>1.33d</a:t>
            </a:r>
            <a:r>
              <a:rPr lang="en-CA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  <a:endParaRPr lang="en-US" sz="2400" b="1" noProof="1">
              <a:solidFill>
                <a:srgbClr val="234465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System.out.printf("a+b=%f sum=%f equal=%b",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                      a+b, sum, (a + b == sum));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</a:rPr>
              <a:t>// a+b=1.33000001311302 sum=1.33 equal = false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num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for (int i = 0; i &lt; 10000; i++) num +=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0.0001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System.out.println(num);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</a:rPr>
              <a:t>// 0.9999999999999062</a:t>
            </a:r>
          </a:p>
        </p:txBody>
      </p:sp>
    </p:spTree>
    <p:extLst>
      <p:ext uri="{BB962C8B-B14F-4D97-AF65-F5344CB8AC3E}">
        <p14:creationId xmlns:p14="http://schemas.microsoft.com/office/powerpoint/2010/main" val="1483453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5A8C9B-E45F-41C6-9DFF-466BDDA8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BigDecimal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0A120-9330-42E1-AB96-F7B8E02179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/>
          <a:p>
            <a:r>
              <a:rPr lang="en-GB" dirty="0"/>
              <a:t>Built-in Java Class</a:t>
            </a:r>
          </a:p>
          <a:p>
            <a:r>
              <a:rPr lang="en-GB" dirty="0"/>
              <a:t>Provides arithmetic operations</a:t>
            </a:r>
          </a:p>
          <a:p>
            <a:r>
              <a:rPr lang="en-GB" dirty="0"/>
              <a:t>Allows calculations with very </a:t>
            </a:r>
            <a:r>
              <a:rPr lang="en-GB" b="1" dirty="0">
                <a:solidFill>
                  <a:schemeClr val="bg1"/>
                </a:solidFill>
              </a:rPr>
              <a:t>high precision</a:t>
            </a:r>
          </a:p>
          <a:p>
            <a:r>
              <a:rPr lang="en-US" dirty="0"/>
              <a:t>Used for financial calculations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8E950-B826-47D3-B264-01BA8D34518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FFEF72B-C2A6-492E-912E-7F853F2B4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921" y="3812811"/>
            <a:ext cx="10080496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(0);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number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BigDecimal.valueOf(2.5)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</a:t>
            </a:r>
            <a:endParaRPr lang="bg-BG" sz="2800" b="1" noProof="1">
              <a:solidFill>
                <a:srgbClr val="234465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number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subtract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BigDecimal.valueOf(1.5)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number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multiply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BigDecimal.valueOf(2)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number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divide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BigDecimal.valueOf(2)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1312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dirty="0"/>
              <a:t> and print their exact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Exact Sum of Real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297346" y="271337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0412" y="6096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https://judge.softuni.bg/Contests/1227/</a:t>
            </a:r>
            <a:endParaRPr lang="en-US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125827" y="2083851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1000000000000000000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887379" y="2557828"/>
            <a:ext cx="5007632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1000000000000000005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298934" y="459004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125827" y="3960520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0.00000000003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888966" y="4434497"/>
            <a:ext cx="5006045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333333333333.30000000003</a:t>
            </a:r>
          </a:p>
        </p:txBody>
      </p:sp>
    </p:spTree>
    <p:extLst>
      <p:ext uri="{BB962C8B-B14F-4D97-AF65-F5344CB8AC3E}">
        <p14:creationId xmlns:p14="http://schemas.microsoft.com/office/powerpoint/2010/main" val="41769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  <p:bldP spid="23" grpId="0" animBg="1"/>
      <p:bldP spid="24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Exact Sum of Real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096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https://judge.softuni.bg/Contests/1227/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699548" y="1460877"/>
            <a:ext cx="10789727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/>
              <a:t>int n = Integer.parseInt(sc.nextLine());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BigDecimal</a:t>
            </a:r>
            <a:r>
              <a:rPr lang="en-US" sz="2800" noProof="1"/>
              <a:t> sum = </a:t>
            </a:r>
            <a:r>
              <a:rPr lang="en-US" sz="2800" noProof="1">
                <a:solidFill>
                  <a:schemeClr val="bg1"/>
                </a:solidFill>
              </a:rPr>
              <a:t>new BigDecimal</a:t>
            </a:r>
            <a:r>
              <a:rPr lang="en-US" sz="2800" noProof="1"/>
              <a:t>(0);</a:t>
            </a:r>
          </a:p>
          <a:p>
            <a:r>
              <a:rPr lang="en-US" sz="2800" noProof="1"/>
              <a:t>for (int i = 0; i &lt; n; i++) {</a:t>
            </a:r>
          </a:p>
          <a:p>
            <a:r>
              <a:rPr lang="en-US" sz="2800" noProof="1"/>
              <a:t>   </a:t>
            </a:r>
            <a:r>
              <a:rPr lang="en-US" sz="2800" noProof="1">
                <a:solidFill>
                  <a:schemeClr val="bg1"/>
                </a:solidFill>
              </a:rPr>
              <a:t>BigDecimal</a:t>
            </a:r>
            <a:r>
              <a:rPr lang="en-US" sz="2800" noProof="1"/>
              <a:t> number = </a:t>
            </a:r>
            <a:r>
              <a:rPr lang="en-US" sz="2800" noProof="1">
                <a:solidFill>
                  <a:schemeClr val="bg1"/>
                </a:solidFill>
              </a:rPr>
              <a:t>new BigDecimal</a:t>
            </a:r>
            <a:r>
              <a:rPr lang="en-US" sz="2800" noProof="1"/>
              <a:t>(sc.nextLine());</a:t>
            </a:r>
          </a:p>
          <a:p>
            <a:r>
              <a:rPr lang="en-US" sz="2800" noProof="1"/>
              <a:t>   sum = sum.</a:t>
            </a:r>
            <a:r>
              <a:rPr lang="en-US" sz="2800" noProof="1">
                <a:solidFill>
                  <a:schemeClr val="bg1"/>
                </a:solidFill>
              </a:rPr>
              <a:t>add</a:t>
            </a:r>
            <a:r>
              <a:rPr lang="en-US" sz="2800" noProof="1"/>
              <a:t>(number);</a:t>
            </a:r>
          </a:p>
          <a:p>
            <a:r>
              <a:rPr lang="en-US" sz="2800" noProof="1"/>
              <a:t>}</a:t>
            </a:r>
          </a:p>
          <a:p>
            <a:r>
              <a:rPr lang="en-US" sz="2800" noProof="1"/>
              <a:t>System.out.println(sum);</a:t>
            </a:r>
          </a:p>
        </p:txBody>
      </p:sp>
    </p:spTree>
    <p:extLst>
      <p:ext uri="{BB962C8B-B14F-4D97-AF65-F5344CB8AC3E}">
        <p14:creationId xmlns:p14="http://schemas.microsoft.com/office/powerpoint/2010/main" val="2862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#fund-java</a:t>
            </a:r>
          </a:p>
          <a:p>
            <a:pPr marL="0" indent="0" algn="ctr">
              <a:buNone/>
            </a:pP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Integer and Real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8E3EBF-A21E-447D-897F-EA7B159E8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 Conversion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38F92E-ABD5-4844-B754-691D4D077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560" y="1385091"/>
            <a:ext cx="2377703" cy="237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Variables hold values of certain type</a:t>
            </a:r>
          </a:p>
          <a:p>
            <a:pPr>
              <a:lnSpc>
                <a:spcPct val="100000"/>
              </a:lnSpc>
            </a:pPr>
            <a:r>
              <a:rPr lang="en-US" dirty="0"/>
              <a:t>Type can be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converted</a:t>
            </a:r>
            <a:r>
              <a:rPr lang="en-US" dirty="0"/>
              <a:t>) to another type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Implicit</a:t>
            </a:r>
            <a:r>
              <a:rPr lang="en-US" dirty="0"/>
              <a:t> type conversion (</a:t>
            </a:r>
            <a:r>
              <a:rPr lang="en-US" b="1" dirty="0">
                <a:solidFill>
                  <a:schemeClr val="bg1"/>
                </a:solidFill>
              </a:rPr>
              <a:t>lossless</a:t>
            </a:r>
            <a:r>
              <a:rPr lang="en-US" dirty="0"/>
              <a:t>): variable of bigger type</a:t>
            </a:r>
            <a:br>
              <a:rPr lang="en-US" dirty="0"/>
            </a:br>
            <a:r>
              <a:rPr lang="en-US" dirty="0"/>
              <a:t>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) takes smaller value 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</a:t>
            </a:r>
            <a:r>
              <a:rPr lang="en-US" dirty="0"/>
              <a:t> type conversion (</a:t>
            </a:r>
            <a:r>
              <a:rPr lang="en-US" b="1" noProof="1">
                <a:solidFill>
                  <a:schemeClr val="bg1"/>
                </a:solidFill>
              </a:rPr>
              <a:t>lossy</a:t>
            </a:r>
            <a:r>
              <a:rPr lang="en-US" dirty="0"/>
              <a:t>) – when precision can be lost: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532812" y="3657600"/>
            <a:ext cx="2667000" cy="762000"/>
          </a:xfrm>
          <a:prstGeom prst="wedgeRoundRectCallout">
            <a:avLst>
              <a:gd name="adj1" fmla="val -57104"/>
              <a:gd name="adj2" fmla="val 3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Implicit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conversion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532812" y="5452223"/>
            <a:ext cx="2667000" cy="762000"/>
          </a:xfrm>
          <a:prstGeom prst="wedgeRoundRectCallout">
            <a:avLst>
              <a:gd name="adj1" fmla="val -57104"/>
              <a:gd name="adj2" fmla="val 3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Explicit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conversion 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70012" y="3634539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float heightInMeters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1.74f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maxHeight = heightInMeters;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70012" y="5385558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size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3.14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int intSize = (int) size; </a:t>
            </a:r>
          </a:p>
        </p:txBody>
      </p:sp>
    </p:spTree>
    <p:extLst>
      <p:ext uri="{BB962C8B-B14F-4D97-AF65-F5344CB8AC3E}">
        <p14:creationId xmlns:p14="http://schemas.microsoft.com/office/powerpoint/2010/main" val="10417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an integer number of centuries and </a:t>
            </a:r>
            <a:br>
              <a:rPr lang="en-US" dirty="0"/>
            </a:br>
            <a:r>
              <a:rPr lang="en-US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096599" y="2802062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83" y="5187478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output is on one row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404981" y="2658348"/>
            <a:ext cx="4738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788216" y="2450599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 centuries = 100 years = 36524 days </a:t>
            </a:r>
            <a:br>
              <a:rPr lang="bg-BG" sz="2700" b="1" noProof="1">
                <a:latin typeface="Consolas" pitchFamily="49" charset="0"/>
              </a:rPr>
            </a:br>
            <a:r>
              <a:rPr lang="en-US" sz="2700" b="1" noProof="1">
                <a:latin typeface="Consolas" pitchFamily="49" charset="0"/>
              </a:rPr>
              <a:t>= 876576 hours = 52594560 minutes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2096599" y="430079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2788216" y="3949327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 centuries = 500 years = 182621 days = 4382904 hours = 262974240 minutes</a:t>
            </a:r>
            <a:endParaRPr lang="bg-BG" sz="2700" b="1" noProof="1"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151A68-BF45-4900-BC71-EAF6018CD8F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https://judge.softuni.bg/Contests/1227/</a:t>
            </a:r>
            <a:endParaRPr lang="en-US" sz="2000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3550398-FAF2-4FE0-8CE4-45AAD7387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981" y="4160645"/>
            <a:ext cx="4738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00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9412" y="1470097"/>
            <a:ext cx="11506200" cy="42463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centuries = Integer.parseInt(sc.nextLine());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years = centuries * 100;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days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397" b="1" noProof="1">
                <a:latin typeface="Consolas" pitchFamily="49" charset="0"/>
              </a:rPr>
              <a:t>(years * 365.2422);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hours = 24 * days;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minutes = 60 * hours;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397" b="1" noProof="1">
                <a:latin typeface="Consolas" pitchFamily="49" charset="0"/>
              </a:rPr>
              <a:t>System.out.printf(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397" b="1" noProof="1">
                <a:latin typeface="Consolas" pitchFamily="49" charset="0"/>
              </a:rPr>
              <a:t>"%d centuries = %d years = %d days = %d hours = %d minutes",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397" b="1" noProof="1">
                <a:latin typeface="Consolas" pitchFamily="49" charset="0"/>
              </a:rPr>
              <a:t>                           centuries, years, days, hours, minutes);</a:t>
            </a:r>
            <a:endParaRPr lang="bg-BG" sz="2397" b="1" noProof="1">
              <a:latin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942141" y="3200400"/>
            <a:ext cx="2857500" cy="1066800"/>
          </a:xfrm>
          <a:prstGeom prst="wedgeRoundRectCallout">
            <a:avLst>
              <a:gd name="adj1" fmla="val -34489"/>
              <a:gd name="adj2" fmla="val -81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(int)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converts double to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951236" y="2130512"/>
            <a:ext cx="2743200" cy="835791"/>
          </a:xfrm>
          <a:prstGeom prst="wedgeRoundRectCallout">
            <a:avLst>
              <a:gd name="adj1" fmla="val -63491"/>
              <a:gd name="adj2" fmla="val 262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pical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 has 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365.2422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days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0E5710-BF75-435A-8E4F-CA5E1F7FAC66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https://judge.softuni.bg/Contests/1227/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11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B27747-79D1-4869-83DE-F2DE5B047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412" y="1385091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Boolean variables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dirty="0"/>
              <a:t>) hold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836612" y="2057400"/>
            <a:ext cx="9220200" cy="33125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a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b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3200" b="1" noProof="1">
                <a:latin typeface="Consolas" pitchFamily="49" charset="0"/>
              </a:rPr>
              <a:t> greaterAB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3200" b="1" noProof="1">
                <a:latin typeface="Consolas" pitchFamily="49" charset="0"/>
              </a:rPr>
              <a:t> b);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System.out.println(greaterAB);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3200" b="1" noProof="1">
                <a:latin typeface="Consolas" pitchFamily="49" charset="0"/>
              </a:rPr>
              <a:t> equalA1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200" b="1" noProof="1">
                <a:latin typeface="Consolas" pitchFamily="49" charset="0"/>
              </a:rPr>
              <a:t>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System.out.println(equalA1);  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403389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number is special when its sum of digits is 5, 7 or 11</a:t>
            </a:r>
          </a:p>
          <a:p>
            <a:pPr lvl="1"/>
            <a:r>
              <a:rPr lang="en-US" dirty="0"/>
              <a:t>For all numbers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…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print the number and if it is special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19592" y="4038194"/>
            <a:ext cx="765496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2" y="2819400"/>
            <a:ext cx="2478517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34750" y="4085805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0412" y="621535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https://judge.softuni.bg/Contests/1227/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20130" y="2819400"/>
            <a:ext cx="2663482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83612" y="2819400"/>
            <a:ext cx="259431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3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93862" y="1295400"/>
            <a:ext cx="8801100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n = Integer.parseInt(sc.nextLine());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for (int num = 1; num &lt;= n; num++)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int sumOfDigits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int digits =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while (digits &gt; 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check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</a:rPr>
              <a:t>whether the sum is special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21535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https://judge.softuni.bg/Contests/1227/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1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Character Type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923C747-463F-40C7-A7C3-C5FF0F4F06C0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A</a:t>
            </a:r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6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7DE58E-5848-4FC6-9D1D-A8FB8A925F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3C111F-60B6-4CEF-BB80-D4F1BDFED59B}"/>
              </a:ext>
            </a:extLst>
          </p:cNvPr>
          <p:cNvGrpSpPr/>
          <p:nvPr/>
        </p:nvGrpSpPr>
        <p:grpSpPr>
          <a:xfrm>
            <a:off x="4453481" y="1066800"/>
            <a:ext cx="3281862" cy="3071603"/>
            <a:chOff x="3503083" y="715276"/>
            <a:chExt cx="4634442" cy="43375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A167DA-7C42-4B6D-AE95-75DB879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7883" y="715276"/>
              <a:ext cx="3816897" cy="366911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2F4B3B-2939-499D-81B1-8D92758A7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083" y="1693178"/>
              <a:ext cx="3353859" cy="32240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694E74-A07C-4D8B-8165-181AE74E9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012" y="2209800"/>
              <a:ext cx="2957513" cy="2843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77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character data type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Represents symbolic information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Gives each symbol a corresponding integer code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Has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default value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Takes 16 bits of memory (from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Holds a single Unicode character (or part of character)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 Data Type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0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character</a:t>
            </a:r>
            <a:r>
              <a:rPr lang="en-US" sz="3200" dirty="0"/>
              <a:t> has an unique </a:t>
            </a:r>
            <a:r>
              <a:rPr lang="en-US" sz="3200" b="1" dirty="0">
                <a:solidFill>
                  <a:schemeClr val="bg1"/>
                </a:solidFill>
              </a:rPr>
              <a:t>Unicode</a:t>
            </a:r>
            <a:r>
              <a:rPr lang="en-US" sz="3200" dirty="0"/>
              <a:t> value 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/>
              <a:t>):</a:t>
            </a:r>
            <a:endParaRPr lang="bg-BG" sz="32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and Codes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0413" y="2057400"/>
            <a:ext cx="106680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400" b="1" noProof="1">
                <a:latin typeface="Consolas" pitchFamily="49" charset="0"/>
              </a:rPr>
              <a:t> 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'b'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щ'</a:t>
            </a:r>
            <a:r>
              <a:rPr lang="bg-BG" sz="2400" b="1" noProof="1">
                <a:latin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Cyrillic letter 'sht'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252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that takes 3 lines of characters and prints them in reversed order with a space between them</a:t>
            </a:r>
          </a:p>
          <a:p>
            <a:r>
              <a:rPr lang="en-US" sz="3200" dirty="0"/>
              <a:t>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Reversed Chars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3246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https://judge.softuni.bg/Contests/1227/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36812" y="3429000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873" y="3833146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 B A</a:t>
            </a: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3205613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783714" y="3429000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775" y="3833146"/>
            <a:ext cx="1174031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 L 1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6552515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120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Reversed Chars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5400" y="1905000"/>
            <a:ext cx="106680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firstChar = scanner.nextLine().charAt(0);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secondChar = scanner.nextLine().charAt(0);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thirdChar = scanner.nextLine().charAt(0);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System.out.printf("%c %c %c",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    thirdChar, secondChar, firstChar);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41171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https://judge.softuni.bg/Contests/1227/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8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Escaping sequences are: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a special character like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\n</a:t>
            </a:r>
            <a:r>
              <a:rPr lang="en-US" dirty="0"/>
              <a:t> (new line)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system characters (like the [TAB] character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\t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dirty="0"/>
              <a:t>Commonly used escaping sequences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single quote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double quote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backslash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new line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noProof="1"/>
              <a:t>for denoting any other Unicode symbol</a:t>
            </a:r>
            <a:endParaRPr lang="en-US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84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 – 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455612" y="1535445"/>
            <a:ext cx="11201400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char symbol = 'a';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An ordinary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'\u006F';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Unicode character code in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           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hexadecimal format (letter 'o')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'\u8449';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葉 </a:t>
            </a:r>
            <a:r>
              <a:rPr lang="en-US" altLang="ja-JP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Leaf in Traditional Chinese)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'\‚‘;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single quote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'\\';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backslash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'\n‘;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new line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'\t‘;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TAB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"a"; 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Incorrect: use single quotes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  <a:endParaRPr lang="en-US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208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Sequence of letters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E02EFED-EE34-43A0-A1F6-873B95CEA7BA}"/>
              </a:ext>
            </a:extLst>
          </p:cNvPr>
          <p:cNvSpPr txBox="1">
            <a:spLocks/>
          </p:cNvSpPr>
          <p:nvPr/>
        </p:nvSpPr>
        <p:spPr>
          <a:xfrm>
            <a:off x="4418012" y="1447800"/>
            <a:ext cx="3352800" cy="25146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ABC</a:t>
            </a:r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93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string data type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 lvl="1"/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Has a default value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Strings can be concatenated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operator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89212" y="4191000"/>
            <a:ext cx="5181600" cy="6659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String s = "Hello, JAVA";</a:t>
            </a:r>
          </a:p>
        </p:txBody>
      </p:sp>
    </p:spTree>
    <p:extLst>
      <p:ext uri="{BB962C8B-B14F-4D97-AF65-F5344CB8AC3E}">
        <p14:creationId xmlns:p14="http://schemas.microsoft.com/office/powerpoint/2010/main" val="47792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enclosed in quotes </a:t>
            </a:r>
            <a:r>
              <a:rPr lang="en-US" b="1" dirty="0">
                <a:latin typeface="Consolas" panose="020B0609020204030204" pitchFamily="49" charset="0"/>
              </a:rPr>
              <a:t>""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Format strings insert variable values by pattern: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1021" y="1905000"/>
            <a:ext cx="7412182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"C:\\Windows\\win.ini";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05618" y="1447800"/>
            <a:ext cx="2798994" cy="1066800"/>
          </a:xfrm>
          <a:prstGeom prst="wedgeRoundRectCallout">
            <a:avLst>
              <a:gd name="adj1" fmla="val 28566"/>
              <a:gd name="adj2" fmla="val 15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backslash \ is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escaped by \\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31021" y="3399692"/>
            <a:ext cx="104394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firstName = "Svetlin";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lastName = "Nakov";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fullName = String.format(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				   "%s %s", firstName, lastName);</a:t>
            </a:r>
          </a:p>
        </p:txBody>
      </p:sp>
    </p:spTree>
    <p:extLst>
      <p:ext uri="{BB962C8B-B14F-4D97-AF65-F5344CB8AC3E}">
        <p14:creationId xmlns:p14="http://schemas.microsoft.com/office/powerpoint/2010/main" val="28811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the names of a person to obtain the full name: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concatenate strings and numbers by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operator:</a:t>
            </a:r>
            <a:endParaRPr lang="bg-BG" dirty="0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Saying Hello – Examples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836612" y="1975160"/>
            <a:ext cx="10896600" cy="24360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firstName = "Ivan";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lastName = "Ivanov";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fullName = String.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format</a:t>
            </a:r>
            <a:r>
              <a:rPr lang="en-GB" sz="2800" b="1" noProof="1">
                <a:latin typeface="Consolas" panose="020B0609020204030204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				     "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",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GB" sz="2800" b="1" noProof="1">
                <a:latin typeface="Consolas" panose="020B0609020204030204" pitchFamily="49" charset="0"/>
              </a:rPr>
              <a:t>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GB" sz="2800" b="1" noProof="1">
                <a:latin typeface="Consolas" panose="020B0609020204030204" pitchFamily="49" charset="0"/>
              </a:rPr>
              <a:t>("Your full name is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.",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6611" y="5383070"/>
            <a:ext cx="11168759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int age = 21;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System.out.println("Hello, I am "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 age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 " years old");</a:t>
            </a:r>
          </a:p>
        </p:txBody>
      </p:sp>
    </p:spTree>
    <p:extLst>
      <p:ext uri="{BB962C8B-B14F-4D97-AF65-F5344CB8AC3E}">
        <p14:creationId xmlns:p14="http://schemas.microsoft.com/office/powerpoint/2010/main" val="717147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Computers are machines that process data</a:t>
            </a:r>
          </a:p>
          <a:p>
            <a:pPr lvl="1"/>
            <a:r>
              <a:rPr lang="en-US" dirty="0"/>
              <a:t>Instructions and data are stored in the computer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208212" y="3505200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924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 first and last name and delimiter</a:t>
            </a:r>
          </a:p>
          <a:p>
            <a:r>
              <a:rPr lang="en-US" sz="3200" dirty="0"/>
              <a:t>Print the first and last name joined by the delimiter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 Names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3260" y="2590800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Smith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0B000-318F-4E6C-B318-A151AA9E3353}"/>
              </a:ext>
            </a:extLst>
          </p:cNvPr>
          <p:cNvSpPr txBox="1"/>
          <p:nvPr/>
        </p:nvSpPr>
        <p:spPr>
          <a:xfrm>
            <a:off x="798512" y="645789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</a:t>
            </a:r>
            <a:r>
              <a:rPr lang="en-US" sz="2000"/>
              <a:t>: </a:t>
            </a:r>
            <a:r>
              <a:rPr lang="en-US" sz="2000">
                <a:hlinkClick r:id="rId2"/>
              </a:rPr>
              <a:t>https://judge.softuni.bg/Contests/1227/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629" y="3008027"/>
            <a:ext cx="2514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John-&gt;Smith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2307861" y="30876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6B3E-EF48-46E5-BAED-F611027C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339" y="2590800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Terry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=&gt;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E8C0F-D583-40FD-80C2-B3B9F691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760" y="3064776"/>
            <a:ext cx="2625851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Linda=&gt;Terry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E4C6F-78F1-49DC-A22A-EA27C82ADA90}"/>
              </a:ext>
            </a:extLst>
          </p:cNvPr>
          <p:cNvSpPr/>
          <p:nvPr/>
        </p:nvSpPr>
        <p:spPr bwMode="auto">
          <a:xfrm>
            <a:off x="7730940" y="3144350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DF299C-7C05-437F-B6E1-1A534F9D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60" y="4482276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White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&lt;-&gt;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4029B-41DC-4E23-9590-728758A6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629" y="4899503"/>
            <a:ext cx="2514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Jan&lt;-&gt;White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EA520E-D8FB-4CB2-AE04-FC1DBF53DB48}"/>
              </a:ext>
            </a:extLst>
          </p:cNvPr>
          <p:cNvSpPr/>
          <p:nvPr/>
        </p:nvSpPr>
        <p:spPr bwMode="auto">
          <a:xfrm>
            <a:off x="2307861" y="4979077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E877E-0484-42DF-9B29-5C933D19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339" y="4539025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Lewis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---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E50155-4396-4D73-96DA-AFF94C7AD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55" y="4969046"/>
            <a:ext cx="2514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Lee---Lewis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C7C2394-D3CC-4900-8695-EDA96055C287}"/>
              </a:ext>
            </a:extLst>
          </p:cNvPr>
          <p:cNvSpPr/>
          <p:nvPr/>
        </p:nvSpPr>
        <p:spPr bwMode="auto">
          <a:xfrm>
            <a:off x="7730940" y="5035826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640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6EA9A9-F15B-46E5-BBB7-D0ED838A11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612" y="1295400"/>
            <a:ext cx="10439400" cy="3572874"/>
          </a:xfrm>
        </p:spPr>
        <p:txBody>
          <a:bodyPr/>
          <a:lstStyle/>
          <a:p>
            <a:r>
              <a:rPr lang="en-GB" sz="2800" dirty="0">
                <a:solidFill>
                  <a:schemeClr val="tx1"/>
                </a:solidFill>
              </a:rPr>
              <a:t>String firstName = sc.nextLine();</a:t>
            </a:r>
          </a:p>
          <a:p>
            <a:r>
              <a:rPr lang="en-GB" sz="2800" dirty="0">
                <a:solidFill>
                  <a:schemeClr val="tx1"/>
                </a:solidFill>
              </a:rPr>
              <a:t>String lastName = sc.nextLine();</a:t>
            </a:r>
          </a:p>
          <a:p>
            <a:r>
              <a:rPr lang="en-GB" sz="2800" dirty="0">
                <a:solidFill>
                  <a:schemeClr val="tx1"/>
                </a:solidFill>
              </a:rPr>
              <a:t>String delimiter = sc.nextLine();</a:t>
            </a:r>
          </a:p>
          <a:p>
            <a:endParaRPr lang="en-GB" sz="2800" dirty="0">
              <a:solidFill>
                <a:schemeClr val="tx1"/>
              </a:solidFill>
            </a:endParaRPr>
          </a:p>
          <a:p>
            <a:r>
              <a:rPr lang="en-GB" sz="2800" dirty="0">
                <a:solidFill>
                  <a:schemeClr val="tx1"/>
                </a:solidFill>
              </a:rPr>
              <a:t>String result = firstName</a:t>
            </a:r>
            <a:r>
              <a:rPr lang="en-GB" sz="2800" dirty="0">
                <a:solidFill>
                  <a:schemeClr val="bg1"/>
                </a:solidFill>
              </a:rPr>
              <a:t> + </a:t>
            </a:r>
            <a:r>
              <a:rPr lang="en-GB" sz="2800" dirty="0">
                <a:solidFill>
                  <a:schemeClr val="tx1"/>
                </a:solidFill>
              </a:rPr>
              <a:t>delimiter </a:t>
            </a:r>
            <a:r>
              <a:rPr lang="en-GB" sz="2800" dirty="0">
                <a:solidFill>
                  <a:schemeClr val="bg1"/>
                </a:solidFill>
              </a:rPr>
              <a:t>+</a:t>
            </a:r>
            <a:r>
              <a:rPr lang="en-GB" sz="2800" dirty="0">
                <a:solidFill>
                  <a:schemeClr val="tx1"/>
                </a:solidFill>
              </a:rPr>
              <a:t> lastName;</a:t>
            </a:r>
          </a:p>
          <a:p>
            <a:r>
              <a:rPr lang="en-GB" sz="2800" dirty="0">
                <a:solidFill>
                  <a:schemeClr val="tx1"/>
                </a:solidFill>
              </a:rPr>
              <a:t>System.out.println(result);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126CF-BA41-40D7-949E-10540EDF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Concat Names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20D6A-7201-46CD-93CD-0529C5B4493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3203E4-C37C-4D9D-BEF1-5E9B25F16946}"/>
              </a:ext>
            </a:extLst>
          </p:cNvPr>
          <p:cNvGrpSpPr/>
          <p:nvPr/>
        </p:nvGrpSpPr>
        <p:grpSpPr>
          <a:xfrm>
            <a:off x="3960812" y="5254197"/>
            <a:ext cx="4267200" cy="1143000"/>
            <a:chOff x="2513012" y="4876800"/>
            <a:chExt cx="4267200" cy="1143000"/>
          </a:xfrm>
        </p:grpSpPr>
        <p:sp>
          <p:nvSpPr>
            <p:cNvPr id="10" name="Arrow: Bent-Up 9">
              <a:extLst>
                <a:ext uri="{FF2B5EF4-FFF2-40B4-BE49-F238E27FC236}">
                  <a16:creationId xmlns:a16="http://schemas.microsoft.com/office/drawing/2014/main" id="{4E7F5761-381E-4A45-905A-F2E14C271E91}"/>
                </a:ext>
              </a:extLst>
            </p:cNvPr>
            <p:cNvSpPr/>
            <p:nvPr/>
          </p:nvSpPr>
          <p:spPr bwMode="auto">
            <a:xfrm rot="5400000">
              <a:off x="2513012" y="4876800"/>
              <a:ext cx="990600" cy="990600"/>
            </a:xfrm>
            <a:prstGeom prst="bentUp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A92A8A-7963-4F14-B286-FF671BD7ECC1}"/>
                </a:ext>
              </a:extLst>
            </p:cNvPr>
            <p:cNvSpPr/>
            <p:nvPr/>
          </p:nvSpPr>
          <p:spPr bwMode="auto">
            <a:xfrm>
              <a:off x="3884612" y="5105400"/>
              <a:ext cx="2895600" cy="914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Jan&lt;-&gt;White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19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0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22962" y="1723767"/>
            <a:ext cx="8156700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b="1" dirty="0">
                <a:solidFill>
                  <a:schemeClr val="bg1"/>
                </a:solidFill>
              </a:rPr>
              <a:t>Variables</a:t>
            </a:r>
            <a:r>
              <a:rPr lang="en-GB" sz="3400" dirty="0">
                <a:solidFill>
                  <a:schemeClr val="bg2"/>
                </a:solidFill>
              </a:rPr>
              <a:t> – store data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Numeral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Represent </a:t>
            </a:r>
            <a:r>
              <a:rPr lang="en-GB" sz="3200" b="1" dirty="0">
                <a:solidFill>
                  <a:schemeClr val="bg1"/>
                </a:solidFill>
              </a:rPr>
              <a:t>numbers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Have </a:t>
            </a:r>
            <a:r>
              <a:rPr lang="en-GB" sz="3200" b="1" dirty="0">
                <a:solidFill>
                  <a:schemeClr val="bg1"/>
                </a:solidFill>
              </a:rPr>
              <a:t>specific ranges </a:t>
            </a:r>
            <a:r>
              <a:rPr lang="en-GB" sz="3200" dirty="0">
                <a:solidFill>
                  <a:schemeClr val="bg2"/>
                </a:solidFill>
              </a:rPr>
              <a:t>for every type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String and text types:</a:t>
            </a:r>
            <a:r>
              <a:rPr lang="en-GB" sz="36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Represent </a:t>
            </a:r>
            <a:r>
              <a:rPr lang="en-GB" sz="3400" b="1" dirty="0">
                <a:solidFill>
                  <a:schemeClr val="bg1"/>
                </a:solidFill>
              </a:rPr>
              <a:t>text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b="1" dirty="0">
                <a:solidFill>
                  <a:schemeClr val="bg1"/>
                </a:solidFill>
              </a:rPr>
              <a:t>Sequences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of Unicode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characters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Type conversion: </a:t>
            </a:r>
            <a:r>
              <a:rPr lang="en-GB" sz="3400" b="1" dirty="0">
                <a:solidFill>
                  <a:schemeClr val="bg1"/>
                </a:solidFill>
              </a:rPr>
              <a:t>implicit</a:t>
            </a:r>
            <a:r>
              <a:rPr lang="en-GB" sz="3400" dirty="0">
                <a:solidFill>
                  <a:schemeClr val="bg2"/>
                </a:solidFill>
              </a:rPr>
              <a:t> and </a:t>
            </a:r>
            <a:r>
              <a:rPr lang="en-GB" sz="3400" b="1" dirty="0">
                <a:solidFill>
                  <a:schemeClr val="bg1"/>
                </a:solidFill>
              </a:rPr>
              <a:t>explicit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5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01142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71034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22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have name, data type and value</a:t>
            </a:r>
          </a:p>
          <a:p>
            <a:pPr lvl="1"/>
            <a:r>
              <a:rPr lang="en-US" dirty="0"/>
              <a:t>Assignment is done by the operator "</a:t>
            </a:r>
            <a:r>
              <a:rPr lang="en-US" b="1" dirty="0">
                <a:solidFill>
                  <a:schemeClr val="bg1"/>
                </a:solidFill>
              </a:rPr>
              <a:t>=</a:t>
            </a:r>
            <a:r>
              <a:rPr lang="en-US" dirty="0"/>
              <a:t>" </a:t>
            </a:r>
          </a:p>
          <a:p>
            <a:pPr lvl="1"/>
            <a:r>
              <a:rPr lang="en-US" dirty="0"/>
              <a:t>Example of variable definition and assignment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processed, data is stored back into variables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5314837" y="4110966"/>
            <a:ext cx="305950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937238" y="4146023"/>
            <a:ext cx="2111734" cy="578882"/>
          </a:xfrm>
          <a:prstGeom prst="wedgeRoundRectCallout">
            <a:avLst>
              <a:gd name="adj1" fmla="val 59294"/>
              <a:gd name="adj2" fmla="val 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408611" y="3194071"/>
            <a:ext cx="2871958" cy="578882"/>
          </a:xfrm>
          <a:prstGeom prst="wedgeRoundRectCallout">
            <a:avLst>
              <a:gd name="adj1" fmla="val -12008"/>
              <a:gd name="adj2" fmla="val 80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8627735" y="4435464"/>
            <a:ext cx="2871958" cy="578882"/>
          </a:xfrm>
          <a:prstGeom prst="wedgeRoundRectCallout">
            <a:avLst>
              <a:gd name="adj1" fmla="val -56201"/>
              <a:gd name="adj2" fmla="val -328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8626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data type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domain of values </a:t>
            </a:r>
            <a:r>
              <a:rPr lang="en-US" dirty="0"/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Defines the type of information stored in the computer </a:t>
            </a:r>
            <a:br>
              <a:rPr lang="en-US" dirty="0"/>
            </a:br>
            <a:r>
              <a:rPr lang="en-US" dirty="0"/>
              <a:t>memory (in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Days of week: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A data type has: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(Java keyword)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b="1" dirty="0"/>
              <a:t> </a:t>
            </a:r>
            <a:r>
              <a:rPr lang="en-US" dirty="0"/>
              <a:t>(how much memory is used)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Default value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Example: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Name: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Size: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(4 bytes)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Default value: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043829" y="808329"/>
            <a:ext cx="2271271" cy="26764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040056" y="2417947"/>
            <a:ext cx="3575032" cy="988944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sequence of 32 bits in the memory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328" y="4821764"/>
            <a:ext cx="3699932" cy="1800340"/>
          </a:xfrm>
          <a:prstGeom prst="rect">
            <a:avLst/>
          </a:prstGeom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028620" y="4033156"/>
            <a:ext cx="3747816" cy="936938"/>
          </a:xfrm>
          <a:prstGeom prst="wedgeRoundRectCallout">
            <a:avLst>
              <a:gd name="adj1" fmla="val 40050"/>
              <a:gd name="adj2" fmla="val 876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4 sequential bytes in the memory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6276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refer to the naming </a:t>
            </a:r>
            <a:r>
              <a:rPr lang="en-US" b="1" dirty="0">
                <a:solidFill>
                  <a:schemeClr val="bg1"/>
                </a:solidFill>
              </a:rPr>
              <a:t>conventions</a:t>
            </a:r>
            <a:br>
              <a:rPr lang="en-US" dirty="0"/>
            </a:br>
            <a:r>
              <a:rPr lang="en-US" dirty="0"/>
              <a:t>of a programming language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camelCase </a:t>
            </a:r>
            <a:r>
              <a:rPr lang="en-US" sz="3397" dirty="0"/>
              <a:t>is used in Java</a:t>
            </a:r>
          </a:p>
          <a:p>
            <a:r>
              <a:rPr lang="en-US" dirty="0"/>
              <a:t>Preferred form: </a:t>
            </a:r>
            <a:r>
              <a:rPr lang="en-US" b="1" dirty="0">
                <a:solidFill>
                  <a:schemeClr val="bg1"/>
                </a:solidFill>
              </a:rPr>
              <a:t>[Noun]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[Adjective]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[Noun]</a:t>
            </a:r>
          </a:p>
          <a:p>
            <a:r>
              <a:rPr lang="en-US" dirty="0"/>
              <a:t>Should explain the purpose of the variable </a:t>
            </a:r>
            <a:br>
              <a:rPr lang="en-US" dirty="0"/>
            </a:br>
            <a:r>
              <a:rPr lang="en-US" dirty="0"/>
              <a:t>(Always ask "</a:t>
            </a:r>
            <a:r>
              <a:rPr lang="en-US" b="1" dirty="0">
                <a:solidFill>
                  <a:schemeClr val="bg1"/>
                </a:solidFill>
              </a:rPr>
              <a:t>What does this variable contain?</a:t>
            </a:r>
            <a:r>
              <a:rPr lang="en-US" dirty="0"/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7333" y="5133140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7333" y="5869267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342222" y="5075991"/>
            <a:ext cx="820303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usersList, fontSize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330394" y="5809753"/>
            <a:ext cx="821485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populate, LastName, last_name</a:t>
            </a:r>
          </a:p>
        </p:txBody>
      </p:sp>
    </p:spTree>
    <p:extLst>
      <p:ext uri="{BB962C8B-B14F-4D97-AF65-F5344CB8AC3E}">
        <p14:creationId xmlns:p14="http://schemas.microsoft.com/office/powerpoint/2010/main" val="76643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2515</TotalTime>
  <Words>3210</Words>
  <Application>Microsoft Office PowerPoint</Application>
  <PresentationFormat>Custom</PresentationFormat>
  <Paragraphs>595</Paragraphs>
  <Slides>58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Consolas</vt:lpstr>
      <vt:lpstr>Tahoma</vt:lpstr>
      <vt:lpstr>Wingdings</vt:lpstr>
      <vt:lpstr>Wingdings 2</vt:lpstr>
      <vt:lpstr>1_SoftUni3_1</vt:lpstr>
      <vt:lpstr>Data Types and Variables</vt:lpstr>
      <vt:lpstr>Table of Contents</vt:lpstr>
      <vt:lpstr>Have a Question?</vt:lpstr>
      <vt:lpstr>PowerPoint Presentation</vt:lpstr>
      <vt:lpstr>How Computing Works?</vt:lpstr>
      <vt:lpstr>Variables</vt:lpstr>
      <vt:lpstr>What Is a Data Type?</vt:lpstr>
      <vt:lpstr>Data Type Characteristics</vt:lpstr>
      <vt:lpstr>Naming Variables</vt:lpstr>
      <vt:lpstr>Variable Scope and Lifetime</vt:lpstr>
      <vt:lpstr>Variable Span</vt:lpstr>
      <vt:lpstr>Keep Variable Span Short</vt:lpstr>
      <vt:lpstr>PowerPoint Presentation</vt:lpstr>
      <vt:lpstr> </vt:lpstr>
      <vt:lpstr>Centuries – Example</vt:lpstr>
      <vt:lpstr>Beware of Integer Overflow!</vt:lpstr>
      <vt:lpstr>Integer Literals</vt:lpstr>
      <vt:lpstr>Problem: Convert Meters to Kilometres</vt:lpstr>
      <vt:lpstr>PowerPoint Presentation</vt:lpstr>
      <vt:lpstr>What are Floating-Point Types?</vt:lpstr>
      <vt:lpstr>Floating-Point Numbers</vt:lpstr>
      <vt:lpstr>PI Precision – Example</vt:lpstr>
      <vt:lpstr>Problem: Pound to Dollars</vt:lpstr>
      <vt:lpstr>Scientific Notation</vt:lpstr>
      <vt:lpstr>Floating-Point Division</vt:lpstr>
      <vt:lpstr>Floating-Point Calculations – Abnormalities</vt:lpstr>
      <vt:lpstr>BigDecimal</vt:lpstr>
      <vt:lpstr>Problem: Exact Sum of Real Numbers</vt:lpstr>
      <vt:lpstr>Solution: Exact Sum of Real Numbers</vt:lpstr>
      <vt:lpstr>PowerPoint Presentation</vt:lpstr>
      <vt:lpstr>PowerPoint Presentation</vt:lpstr>
      <vt:lpstr>Type Conversion</vt:lpstr>
      <vt:lpstr>Problem: Centuries to Minutes</vt:lpstr>
      <vt:lpstr>Solution: Centuries to Minutes</vt:lpstr>
      <vt:lpstr>PowerPoint Presentation</vt:lpstr>
      <vt:lpstr>Boolean Type</vt:lpstr>
      <vt:lpstr>Problem: Special Numbers</vt:lpstr>
      <vt:lpstr>Solution: Special Numbers</vt:lpstr>
      <vt:lpstr>PowerPoint Presentation</vt:lpstr>
      <vt:lpstr>The Character Data Type</vt:lpstr>
      <vt:lpstr>Characters and Codes</vt:lpstr>
      <vt:lpstr>Problem: Reversed Chars</vt:lpstr>
      <vt:lpstr>Solution: Reversed Chars</vt:lpstr>
      <vt:lpstr>Escaping Characters</vt:lpstr>
      <vt:lpstr>Character Literals – Example</vt:lpstr>
      <vt:lpstr>PowerPoint Presentation</vt:lpstr>
      <vt:lpstr>The String Data Type</vt:lpstr>
      <vt:lpstr>Formatting Strings</vt:lpstr>
      <vt:lpstr>Saying Hello – Examples</vt:lpstr>
      <vt:lpstr>Problem: Concat Names</vt:lpstr>
      <vt:lpstr>Solution: Concat Names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- http://softuni.bg</Company>
  <LinksUpToDate>false</LinksUpToDate>
  <SharedDoc>false</SharedDoc>
  <HyperlinkBase>https://softuni.bg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and Variables</dc:title>
  <dc:subject>Java Fundamentals  – Practical Training Course @ SoftUni</dc:subject>
  <dc:creator>Software University Foundation</dc:creator>
  <cp:keywords>Technology Fundamentals, Technology, Fundamentals, Software University, SoftUni, programming, coding, software development, education, training, course</cp:keywords>
  <dc:description>Java Fundamentals Course @ SoftUni – https://softuni.bg/courses/programming-fundamentals</dc:description>
  <cp:lastModifiedBy>Anna S</cp:lastModifiedBy>
  <cp:revision>477</cp:revision>
  <dcterms:created xsi:type="dcterms:W3CDTF">2014-01-02T17:00:34Z</dcterms:created>
  <dcterms:modified xsi:type="dcterms:W3CDTF">2019-06-03T09:24:51Z</dcterms:modified>
  <cp:category>technology fundamentals;computer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