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74" r:id="rId2"/>
    <p:sldId id="538" r:id="rId3"/>
    <p:sldId id="276" r:id="rId4"/>
    <p:sldId id="493" r:id="rId5"/>
    <p:sldId id="492" r:id="rId6"/>
    <p:sldId id="494" r:id="rId7"/>
    <p:sldId id="495" r:id="rId8"/>
    <p:sldId id="499" r:id="rId9"/>
    <p:sldId id="501" r:id="rId10"/>
    <p:sldId id="503" r:id="rId11"/>
    <p:sldId id="504" r:id="rId12"/>
    <p:sldId id="505" r:id="rId13"/>
    <p:sldId id="506" r:id="rId14"/>
    <p:sldId id="507" r:id="rId15"/>
    <p:sldId id="517" r:id="rId16"/>
    <p:sldId id="518" r:id="rId17"/>
    <p:sldId id="527" r:id="rId18"/>
    <p:sldId id="519" r:id="rId19"/>
    <p:sldId id="520" r:id="rId20"/>
    <p:sldId id="522" r:id="rId21"/>
    <p:sldId id="521" r:id="rId22"/>
    <p:sldId id="524" r:id="rId23"/>
    <p:sldId id="531" r:id="rId24"/>
    <p:sldId id="508" r:id="rId25"/>
    <p:sldId id="509" r:id="rId26"/>
    <p:sldId id="515" r:id="rId27"/>
    <p:sldId id="516" r:id="rId28"/>
    <p:sldId id="525" r:id="rId29"/>
    <p:sldId id="526" r:id="rId30"/>
    <p:sldId id="532" r:id="rId31"/>
    <p:sldId id="510" r:id="rId32"/>
    <p:sldId id="539" r:id="rId33"/>
    <p:sldId id="546" r:id="rId34"/>
    <p:sldId id="545" r:id="rId35"/>
    <p:sldId id="542" r:id="rId36"/>
    <p:sldId id="54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38"/>
            <p14:sldId id="276"/>
          </p14:sldIdLst>
        </p14:section>
        <p14:section name="Lists" id="{BC4A3995-4CED-4320-A673-95328C9C809D}">
          <p14:sldIdLst>
            <p14:sldId id="493"/>
            <p14:sldId id="492"/>
            <p14:sldId id="494"/>
            <p14:sldId id="495"/>
            <p14:sldId id="499"/>
            <p14:sldId id="501"/>
            <p14:sldId id="503"/>
          </p14:sldIdLst>
        </p14:section>
        <p14:section name="Reading Lists from the Console" id="{8DB62B93-2B5F-4AE1-BA9A-AFBE57FB6EE6}">
          <p14:sldIdLst>
            <p14:sldId id="504"/>
            <p14:sldId id="505"/>
            <p14:sldId id="506"/>
            <p14:sldId id="507"/>
            <p14:sldId id="517"/>
            <p14:sldId id="518"/>
            <p14:sldId id="527"/>
            <p14:sldId id="519"/>
            <p14:sldId id="520"/>
            <p14:sldId id="522"/>
            <p14:sldId id="521"/>
            <p14:sldId id="524"/>
            <p14:sldId id="531"/>
          </p14:sldIdLst>
        </p14:section>
        <p14:section name="Sorting Lists and Arrays" id="{86C1A706-245B-473F-8C07-A3D551B2054E}">
          <p14:sldIdLst>
            <p14:sldId id="508"/>
            <p14:sldId id="509"/>
            <p14:sldId id="515"/>
            <p14:sldId id="516"/>
            <p14:sldId id="525"/>
            <p14:sldId id="526"/>
            <p14:sldId id="532"/>
          </p14:sldIdLst>
        </p14:section>
        <p14:section name="Conclusion" id="{10E03AB1-9AA8-4E86-9A64-D741901E50A2}">
          <p14:sldIdLst>
            <p14:sldId id="510"/>
            <p14:sldId id="539"/>
            <p14:sldId id="546"/>
            <p14:sldId id="545"/>
            <p14:sldId id="542"/>
            <p14:sldId id="5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45" autoAdjust="0"/>
    <p:restoredTop sz="94343" autoAdjust="0"/>
  </p:normalViewPr>
  <p:slideViewPr>
    <p:cSldViewPr snapToGrid="0" showGuides="1">
      <p:cViewPr varScale="1">
        <p:scale>
          <a:sx n="86" d="100"/>
          <a:sy n="86" d="100"/>
        </p:scale>
        <p:origin x="461" y="58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3.6.2019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90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5578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8922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1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2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8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6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0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95/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95/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5.png"/><Relationship Id="rId26" Type="http://schemas.openxmlformats.org/officeDocument/2006/relationships/image" Target="../media/image58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2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9.jpeg"/><Relationship Id="rId7" Type="http://schemas.openxmlformats.org/officeDocument/2006/relationships/image" Target="../media/image6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2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709393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(index, el) – Inserts an Element at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4940383" y="3227777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5084126" y="4561316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084126" y="524902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0384" y="3254834"/>
            <a:ext cx="243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2151477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147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414228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00026 -0.0965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85 L 0.12006 -0.00185 C 0.17305 -0.00185 0.24063 0.10092 0.24063 0.18542 L 0.24063 0.37616 " pathEditMode="relative" rAng="0" ptsTypes="AAAA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0" grpId="0" animBg="1"/>
      <p:bldP spid="20" grpId="1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for Loop or </a:t>
            </a:r>
            <a:r>
              <a:rPr lang="en-US" noProof="1"/>
              <a:t>String.split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6600" dirty="0"/>
          </a:p>
          <a:p>
            <a:r>
              <a:rPr lang="en-US" dirty="0"/>
              <a:t>Next, create a list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6956" y="1902425"/>
            <a:ext cx="8493189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Scanner 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 = new Scanner(System.in);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3938" y="3796658"/>
            <a:ext cx="839620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List&lt;Integer&gt; list = new ArrayList&lt;&gt;();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int number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list.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 can be read from a </a:t>
            </a:r>
            <a:r>
              <a:rPr lang="en-US" b="1" dirty="0">
                <a:solidFill>
                  <a:schemeClr val="bg1"/>
                </a:solidFill>
              </a:rPr>
              <a:t>single line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space separated values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946" y="1876632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570766"/>
            <a:ext cx="10651836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sc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.nextLine();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		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nums = new ArrayList&lt;&gt;();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items.size();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Integer.parseInt(items.get(i))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682183" y="3644258"/>
            <a:ext cx="2983169" cy="93963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527057"/>
            <a:ext cx="10651836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items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.map(Integer::parseInt).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Printing a list using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 on the Console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872312"/>
            <a:ext cx="10781896" cy="2192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		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list.size();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System.out.printf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			("arr[%d] = %s%n", index, list.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get(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5047347"/>
            <a:ext cx="9586191" cy="1352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7F98954C-2599-4713-BDAD-364CFBA4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1546" y="4152567"/>
            <a:ext cx="2433231" cy="788419"/>
          </a:xfrm>
          <a:prstGeom prst="wedgeRoundRectCallout">
            <a:avLst>
              <a:gd name="adj1" fmla="val -54777"/>
              <a:gd name="adj2" fmla="val -46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an element at given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31451"/>
          </a:xfrm>
        </p:spPr>
        <p:txBody>
          <a:bodyPr/>
          <a:lstStyle/>
          <a:p>
            <a:r>
              <a:rPr lang="en-US" dirty="0"/>
              <a:t>Write a program to sum all adjacent equal numbers in a list of</a:t>
            </a:r>
            <a:br>
              <a:rPr lang="en-US" dirty="0"/>
            </a:br>
            <a:r>
              <a:rPr lang="en-US" dirty="0"/>
              <a:t>decimal numbers, starting from left to right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Adjacent Equal Numbers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2879" y="3140943"/>
            <a:ext cx="260472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3 3 6 1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32959" y="3140943"/>
            <a:ext cx="161145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12 1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254041" y="3267247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82878" y="4141469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8 2 2 4 8 16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132959" y="4141468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16 8 16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6254041" y="426777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382878" y="5028267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5 4 2 1 1 4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132958" y="5028267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5 8 4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6254041" y="515457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395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5636" y="1376856"/>
            <a:ext cx="11347739" cy="514863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Scanner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sc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= new Scanner(System.in);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List&lt;Double&gt; numbers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Arrays.stream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(sc.nextLine().split(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	.map(Double::parseDouble).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Collectors.toList()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numbers.size() - 1; i++)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if (numbers.get(i).equals(numbers.get(i + 1))) {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chemeClr val="tx1"/>
                </a:solidFill>
              </a:rPr>
              <a:t>     numbers.set(i, numbers.get(i) + numbers.get(i + 1));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chemeClr val="tx1"/>
                </a:solidFill>
              </a:rPr>
              <a:t>     numbers.</a:t>
            </a:r>
            <a:r>
              <a:rPr lang="en-GB" sz="2400" dirty="0">
                <a:solidFill>
                  <a:schemeClr val="bg1"/>
                </a:solidFill>
              </a:rPr>
              <a:t>remove</a:t>
            </a:r>
            <a:r>
              <a:rPr lang="en-GB" sz="2400" dirty="0">
                <a:solidFill>
                  <a:schemeClr val="tx1"/>
                </a:solidFill>
              </a:rPr>
              <a:t>(i + 1);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chemeClr val="tx1"/>
                </a:solidFill>
              </a:rPr>
              <a:t>     i = -1;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//Continue on </a:t>
            </a:r>
            <a:r>
              <a:rPr lang="it-IT" sz="2400" i="1" dirty="0">
                <a:solidFill>
                  <a:schemeClr val="accent2"/>
                </a:solidFill>
              </a:rPr>
              <a:t>the next slide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Sum Adjacent Equal Numbers 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5637" y="1376856"/>
            <a:ext cx="10221602" cy="1129834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String output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joinElementsByDelimiter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" 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(output);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Sum Adjacent Equal Numbers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26A375F-C133-46E5-9BD9-909597429C83}"/>
              </a:ext>
            </a:extLst>
          </p:cNvPr>
          <p:cNvSpPr txBox="1">
            <a:spLocks/>
          </p:cNvSpPr>
          <p:nvPr/>
        </p:nvSpPr>
        <p:spPr>
          <a:xfrm>
            <a:off x="415637" y="2713344"/>
            <a:ext cx="11434241" cy="38560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static String joinElementsByDelimiter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		(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List&lt;Double&gt; items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String delimiter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String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= "";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for (Double item : items) 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  output += (new DecimalFormat("0.#").format(item) + delimiter);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return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Write a program that sum all numbers in a list in the</a:t>
            </a:r>
            <a:br>
              <a:rPr lang="en-US" dirty="0"/>
            </a:br>
            <a:r>
              <a:rPr lang="en-US" dirty="0"/>
              <a:t>following order: </a:t>
            </a:r>
          </a:p>
          <a:p>
            <a:pPr lvl="1"/>
            <a:r>
              <a:rPr lang="en-US" dirty="0"/>
              <a:t>first + last, first + 1 + last - 1, first + 2 + last - 2, … first + n, last – n</a:t>
            </a:r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20" y="3946207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36435" y="3946207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8273" y="3946207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746192" y="407251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435" y="4946733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8273" y="4946732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746192" y="5073036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90405" y="1417118"/>
            <a:ext cx="11766068" cy="4847069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Scanner sc = new Scanner(System.in);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List&lt;Integer&gt; numbers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Arrays.stream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(sc.nextLine().split(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	.map(Integer::parseInt).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cs typeface="Arial" panose="020B0604020202020204" pitchFamily="34" charset="0"/>
              </a:rPr>
              <a:t>Collectors.toList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int size = </a:t>
            </a: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numbers.size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();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for (int i = 0; 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chemeClr val="tx1"/>
                </a:solidFill>
              </a:rPr>
              <a:t> &lt; size / 2; i++) {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  numbers.set(i, numbers.get(i) + numbers.get(numbers.size() - 1));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numbers.</a:t>
            </a:r>
            <a:r>
              <a:rPr lang="en-GB" sz="2400" dirty="0">
                <a:solidFill>
                  <a:schemeClr val="bg1"/>
                </a:solidFill>
              </a:rPr>
              <a:t>remove</a:t>
            </a:r>
            <a:r>
              <a:rPr lang="en-GB" sz="2400" dirty="0">
                <a:solidFill>
                  <a:schemeClr val="tx1"/>
                </a:solidFill>
              </a:rPr>
              <a:t>(numbers.size() - 1);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r>
              <a:rPr lang="en-GB" sz="2400" dirty="0" err="1">
                <a:solidFill>
                  <a:schemeClr val="tx1"/>
                </a:solidFill>
              </a:rPr>
              <a:t>System.out.println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 err="1">
                <a:solidFill>
                  <a:schemeClr val="tx1"/>
                </a:solidFill>
              </a:rPr>
              <a:t>numbers.toString</a:t>
            </a:r>
            <a:r>
              <a:rPr lang="en-GB" sz="2400" dirty="0">
                <a:solidFill>
                  <a:schemeClr val="tx1"/>
                </a:solidFill>
              </a:rPr>
              <a:t>().</a:t>
            </a:r>
            <a:r>
              <a:rPr lang="en-GB" sz="2400" dirty="0" err="1">
                <a:solidFill>
                  <a:schemeClr val="tx1"/>
                </a:solidFill>
              </a:rPr>
              <a:t>replaceAll</a:t>
            </a:r>
            <a:r>
              <a:rPr lang="en-GB" sz="2400" dirty="0">
                <a:solidFill>
                  <a:schemeClr val="tx1"/>
                </a:solidFill>
              </a:rPr>
              <a:t>("[\\[\\],]", ""));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Gauss' Trick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java</a:t>
            </a:r>
          </a:p>
          <a:p>
            <a:pPr marL="0" indent="0" algn="ctr">
              <a:buNone/>
            </a:pPr>
            <a:endParaRPr lang="en-US" sz="11500" b="1" dirty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receive two lists with numbers. Print a result list which</a:t>
            </a:r>
            <a:br>
              <a:rPr lang="en-US" dirty="0"/>
            </a:br>
            <a:r>
              <a:rPr lang="en-US" dirty="0"/>
              <a:t>contains the numbers from both of the lists</a:t>
            </a:r>
          </a:p>
          <a:p>
            <a:pPr lvl="1"/>
            <a:r>
              <a:rPr lang="en-US" dirty="0"/>
              <a:t>If the length of the two lists is not equal, just add the </a:t>
            </a:r>
            <a:br>
              <a:rPr lang="en-US" dirty="0"/>
            </a:br>
            <a:r>
              <a:rPr lang="en-US" dirty="0"/>
              <a:t>remaining elements at the end of the list</a:t>
            </a:r>
          </a:p>
          <a:p>
            <a:pPr lvl="1"/>
            <a:r>
              <a:rPr lang="en-US" dirty="0"/>
              <a:t>list1[0], list2[0], list1[1], list2[1], …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834" y="3457968"/>
            <a:ext cx="1987834" cy="24731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0771" y="1169275"/>
            <a:ext cx="12001595" cy="5293217"/>
          </a:xfrm>
        </p:spPr>
        <p:txBody>
          <a:bodyPr/>
          <a:lstStyle/>
          <a:p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 </a:t>
            </a:r>
            <a:r>
              <a:rPr lang="en-GB" i="1" dirty="0">
                <a:solidFill>
                  <a:schemeClr val="accent2"/>
                </a:solidFill>
              </a:rPr>
              <a:t>Read the input</a:t>
            </a:r>
          </a:p>
          <a:p>
            <a:r>
              <a:rPr lang="en-GB" dirty="0">
                <a:solidFill>
                  <a:schemeClr val="bg1"/>
                </a:solidFill>
              </a:rPr>
              <a:t>List&lt;Integer&gt; </a:t>
            </a:r>
            <a:r>
              <a:rPr lang="en-GB" dirty="0">
                <a:solidFill>
                  <a:schemeClr val="tx1"/>
                </a:solidFill>
              </a:rPr>
              <a:t>resultNums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new ArrayList&lt;&gt;()</a:t>
            </a:r>
            <a:r>
              <a:rPr lang="en-GB" dirty="0"/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</a:t>
            </a:r>
            <a:r>
              <a:rPr lang="en-GB" dirty="0">
                <a:solidFill>
                  <a:schemeClr val="bg1"/>
                </a:solidFill>
              </a:rPr>
              <a:t>Math.min(</a:t>
            </a:r>
            <a:r>
              <a:rPr lang="en-GB" dirty="0">
                <a:solidFill>
                  <a:schemeClr val="tx1"/>
                </a:solidFill>
              </a:rPr>
              <a:t>nums1.</a:t>
            </a:r>
            <a:r>
              <a:rPr lang="en-GB" dirty="0">
                <a:solidFill>
                  <a:schemeClr val="bg1"/>
                </a:solidFill>
              </a:rPr>
              <a:t>size()</a:t>
            </a:r>
            <a:r>
              <a:rPr lang="en-GB" dirty="0"/>
              <a:t>, </a:t>
            </a:r>
            <a:r>
              <a:rPr lang="en-GB" dirty="0">
                <a:solidFill>
                  <a:schemeClr val="tx1"/>
                </a:solidFill>
              </a:rPr>
              <a:t>nums2.</a:t>
            </a:r>
            <a:r>
              <a:rPr lang="en-GB" dirty="0">
                <a:solidFill>
                  <a:schemeClr val="bg1"/>
                </a:solidFill>
              </a:rPr>
              <a:t>size())</a:t>
            </a:r>
            <a:r>
              <a:rPr lang="en-GB" dirty="0">
                <a:solidFill>
                  <a:schemeClr val="tx1"/>
                </a:solidFill>
              </a:rPr>
              <a:t>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i++) {</a:t>
            </a:r>
          </a:p>
          <a:p>
            <a:r>
              <a:rPr lang="en-GB" dirty="0">
                <a:solidFill>
                  <a:schemeClr val="accent2"/>
                </a:solidFill>
              </a:rPr>
              <a:t>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 </a:t>
            </a:r>
            <a:r>
              <a:rPr lang="en-GB" i="1" dirty="0">
                <a:solidFill>
                  <a:schemeClr val="accent2"/>
                </a:solidFill>
              </a:rPr>
              <a:t>Add numbers in resultNums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bg1"/>
                </a:solidFill>
              </a:rPr>
              <a:t>if (</a:t>
            </a:r>
            <a:r>
              <a:rPr lang="en-GB" dirty="0">
                <a:solidFill>
                  <a:schemeClr val="tx1"/>
                </a:solidFill>
              </a:rPr>
              <a:t>nums1.size() </a:t>
            </a:r>
            <a:r>
              <a:rPr lang="en-GB" dirty="0">
                <a:solidFill>
                  <a:schemeClr val="bg1"/>
                </a:solidFill>
              </a:rPr>
              <a:t>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nums2.size()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resultNums.</a:t>
            </a:r>
            <a:r>
              <a:rPr lang="en-GB" dirty="0">
                <a:solidFill>
                  <a:schemeClr val="bg1"/>
                </a:solidFill>
              </a:rPr>
              <a:t>addAll</a:t>
            </a:r>
            <a:r>
              <a:rPr lang="en-GB" dirty="0">
                <a:solidFill>
                  <a:schemeClr val="tx1"/>
                </a:solidFill>
              </a:rPr>
              <a:t>(getRemainingElements(nums1, nums2));</a:t>
            </a:r>
          </a:p>
          <a:p>
            <a:r>
              <a:rPr lang="en-GB" dirty="0">
                <a:solidFill>
                  <a:schemeClr val="bg1"/>
                </a:solidFill>
              </a:rPr>
              <a:t>else if (</a:t>
            </a:r>
            <a:r>
              <a:rPr lang="en-GB" dirty="0">
                <a:solidFill>
                  <a:schemeClr val="tx1"/>
                </a:solidFill>
              </a:rPr>
              <a:t>nums2.size()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nums1.size()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resultNums.</a:t>
            </a:r>
            <a:r>
              <a:rPr lang="en-GB" dirty="0">
                <a:solidFill>
                  <a:schemeClr val="bg1"/>
                </a:solidFill>
              </a:rPr>
              <a:t>addAll</a:t>
            </a:r>
            <a:r>
              <a:rPr lang="en-GB" dirty="0">
                <a:solidFill>
                  <a:schemeClr val="tx1"/>
                </a:solidFill>
              </a:rPr>
              <a:t>(getRemainingElements(nums2, nums1));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System.out.println(resultNums.toString().replaceAll("[\\[\\],]", ""));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Merging Lists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Merging Lists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7614" y="1826515"/>
            <a:ext cx="10722386" cy="370653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public static </a:t>
            </a:r>
            <a:r>
              <a:rPr lang="en-GB" dirty="0">
                <a:solidFill>
                  <a:schemeClr val="bg1"/>
                </a:solidFill>
              </a:rPr>
              <a:t>List&lt;Integer&gt;</a:t>
            </a:r>
            <a:r>
              <a:rPr lang="en-GB" dirty="0">
                <a:solidFill>
                  <a:schemeClr val="tx1"/>
                </a:solidFill>
              </a:rPr>
              <a:t> getRemainingElements</a:t>
            </a:r>
          </a:p>
          <a:p>
            <a:r>
              <a:rPr lang="en-GB" dirty="0">
                <a:solidFill>
                  <a:schemeClr val="tx1"/>
                </a:solidFill>
              </a:rPr>
              <a:t>	(</a:t>
            </a:r>
            <a:r>
              <a:rPr lang="en-GB" dirty="0">
                <a:solidFill>
                  <a:schemeClr val="bg1"/>
                </a:solidFill>
              </a:rPr>
              <a:t>List&lt;Integer&gt;</a:t>
            </a:r>
            <a:r>
              <a:rPr lang="en-GB" dirty="0">
                <a:solidFill>
                  <a:schemeClr val="tx1"/>
                </a:solidFill>
              </a:rPr>
              <a:t> longerList, </a:t>
            </a:r>
            <a:r>
              <a:rPr lang="en-GB" dirty="0">
                <a:solidFill>
                  <a:schemeClr val="bg1"/>
                </a:solidFill>
              </a:rPr>
              <a:t>List&lt;Integer&gt;</a:t>
            </a:r>
            <a:r>
              <a:rPr lang="en-GB" dirty="0">
                <a:solidFill>
                  <a:schemeClr val="tx1"/>
                </a:solidFill>
              </a:rPr>
              <a:t> shorterList) {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bg1"/>
                </a:solidFill>
              </a:rPr>
              <a:t>List&lt;Integer&gt;</a:t>
            </a:r>
            <a:r>
              <a:rPr lang="en-GB" dirty="0">
                <a:solidFill>
                  <a:schemeClr val="tx1"/>
                </a:solidFill>
              </a:rPr>
              <a:t> nums = new </a:t>
            </a:r>
            <a:r>
              <a:rPr lang="en-GB" dirty="0">
                <a:solidFill>
                  <a:schemeClr val="bg1"/>
                </a:solidFill>
              </a:rPr>
              <a:t>ArrayList&lt;&gt;</a:t>
            </a:r>
            <a:r>
              <a:rPr lang="en-GB" dirty="0">
                <a:solidFill>
                  <a:schemeClr val="tx1"/>
                </a:solidFill>
              </a:rPr>
              <a:t>();</a:t>
            </a:r>
          </a:p>
          <a:p>
            <a:r>
              <a:rPr lang="en-GB" dirty="0">
                <a:solidFill>
                  <a:schemeClr val="tx1"/>
                </a:solidFill>
              </a:rPr>
              <a:t>  for (int i = shorterList.size(); i &lt; longerList.size(); i++)</a:t>
            </a:r>
          </a:p>
          <a:p>
            <a:r>
              <a:rPr lang="en-GB" dirty="0">
                <a:solidFill>
                  <a:schemeClr val="tx1"/>
                </a:solidFill>
              </a:rPr>
              <a:t>    nums.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(longerList.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(i));</a:t>
            </a:r>
          </a:p>
          <a:p>
            <a:r>
              <a:rPr lang="en-GB" dirty="0">
                <a:solidFill>
                  <a:schemeClr val="tx1"/>
                </a:solidFill>
              </a:rPr>
              <a:t>  return nums;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Reading and Manipulating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Sorting Lists and Arrays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Sorting a list == reorder its elements incrementally: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dirty="0"/>
              <a:t>List items should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4780" y="2547286"/>
            <a:ext cx="8856521" cy="3582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ArrayList&lt;&gt;(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System.out.println(String.join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720929" y="3403038"/>
            <a:ext cx="2865830" cy="78723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939147" y="4531238"/>
            <a:ext cx="3584614" cy="488432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the sorted result</a:t>
            </a:r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of products. Print a numbered list of all the products ordered by name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5" y="3454939"/>
            <a:ext cx="197435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37399" y="4193700"/>
            <a:ext cx="587829" cy="4734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DC5972-C848-4D95-90ED-E0CC804074AB}"/>
              </a:ext>
            </a:extLst>
          </p:cNvPr>
          <p:cNvGrpSpPr/>
          <p:nvPr/>
        </p:nvGrpSpPr>
        <p:grpSpPr>
          <a:xfrm>
            <a:off x="8025872" y="3193329"/>
            <a:ext cx="1900141" cy="2540324"/>
            <a:chOff x="8248453" y="3242066"/>
            <a:chExt cx="1900141" cy="2540324"/>
          </a:xfrm>
        </p:grpSpPr>
        <p:sp>
          <p:nvSpPr>
            <p:cNvPr id="12" name="Arrow: Right 6">
              <a:extLst>
                <a:ext uri="{FF2B5EF4-FFF2-40B4-BE49-F238E27FC236}">
                  <a16:creationId xmlns:a16="http://schemas.microsoft.com/office/drawing/2014/main" id="{06B641B0-1AA8-441F-A428-B99F623FD3BC}"/>
                </a:ext>
              </a:extLst>
            </p:cNvPr>
            <p:cNvSpPr/>
            <p:nvPr/>
          </p:nvSpPr>
          <p:spPr>
            <a:xfrm rot="5400000">
              <a:off x="7513311" y="4164142"/>
              <a:ext cx="2353390" cy="88310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id="{5972D612-4D0F-404E-87A6-72A2562363E2}"/>
                </a:ext>
              </a:extLst>
            </p:cNvPr>
            <p:cNvSpPr txBox="1">
              <a:spLocks/>
            </p:cNvSpPr>
            <p:nvPr/>
          </p:nvSpPr>
          <p:spPr>
            <a:xfrm>
              <a:off x="8992068" y="3242066"/>
              <a:ext cx="1156526" cy="2540324"/>
            </a:xfrm>
            <a:prstGeom prst="rect">
              <a:avLst/>
            </a:prstGeom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600" dirty="0"/>
                <a:t>AZ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24411" y="1260070"/>
            <a:ext cx="9508431" cy="47703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int n = Integer.parseInt(</a:t>
            </a:r>
            <a:r>
              <a:rPr lang="en-GB" dirty="0">
                <a:solidFill>
                  <a:schemeClr val="bg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.nextLine());</a:t>
            </a:r>
          </a:p>
          <a:p>
            <a:r>
              <a:rPr lang="en-GB" dirty="0">
                <a:solidFill>
                  <a:schemeClr val="bg1"/>
                </a:solidFill>
              </a:rPr>
              <a:t>List&lt;String&gt; </a:t>
            </a:r>
            <a:r>
              <a:rPr lang="en-GB" dirty="0">
                <a:solidFill>
                  <a:schemeClr val="tx1"/>
                </a:solidFill>
              </a:rPr>
              <a:t>products = </a:t>
            </a:r>
            <a:r>
              <a:rPr lang="en-GB" dirty="0">
                <a:solidFill>
                  <a:schemeClr val="bg1"/>
                </a:solidFill>
              </a:rPr>
              <a:t>new ArrayList&lt;&gt;()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dirty="0">
                <a:solidFill>
                  <a:schemeClr val="tx1"/>
                </a:solidFill>
              </a:rPr>
              <a:t>  String currentProduct = </a:t>
            </a:r>
            <a:r>
              <a:rPr lang="en-GB" dirty="0">
                <a:solidFill>
                  <a:schemeClr val="bg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.nextLine();</a:t>
            </a:r>
          </a:p>
          <a:p>
            <a:r>
              <a:rPr lang="en-GB" dirty="0">
                <a:solidFill>
                  <a:schemeClr val="tx1"/>
                </a:solidFill>
              </a:rPr>
              <a:t>  products.</a:t>
            </a:r>
            <a:r>
              <a:rPr lang="en-GB" dirty="0">
                <a:solidFill>
                  <a:schemeClr val="bg1"/>
                </a:solidFill>
              </a:rPr>
              <a:t>add(</a:t>
            </a:r>
            <a:r>
              <a:rPr lang="en-GB" dirty="0">
                <a:solidFill>
                  <a:schemeClr val="tx1"/>
                </a:solidFill>
              </a:rPr>
              <a:t>currentProduct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tx1"/>
                </a:solidFill>
              </a:rPr>
              <a:t>Collections.</a:t>
            </a:r>
            <a:r>
              <a:rPr lang="en-GB" dirty="0">
                <a:solidFill>
                  <a:schemeClr val="bg1"/>
                </a:solidFill>
              </a:rPr>
              <a:t>sort(</a:t>
            </a:r>
            <a:r>
              <a:rPr lang="en-GB" dirty="0">
                <a:solidFill>
                  <a:schemeClr val="tx1"/>
                </a:solidFill>
              </a:rPr>
              <a:t>products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products.size(); i++)</a:t>
            </a:r>
          </a:p>
          <a:p>
            <a:r>
              <a:rPr lang="en-GB" dirty="0">
                <a:solidFill>
                  <a:schemeClr val="tx1"/>
                </a:solidFill>
              </a:rPr>
              <a:t>  System.out.printf("%d.%s%n", i + 1, products.get(i));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List of Products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list of integers, remove all negative numbers from it</a:t>
            </a:r>
          </a:p>
          <a:p>
            <a:pPr lvl="1"/>
            <a:r>
              <a:rPr lang="en-US" dirty="0"/>
              <a:t>Print the remaining elements in reversed order</a:t>
            </a:r>
          </a:p>
          <a:p>
            <a:pPr lvl="1"/>
            <a:r>
              <a:rPr lang="en-US" dirty="0"/>
              <a:t>In case of no elements left in the list, print "empty"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29837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29837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424674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29439" y="4281418"/>
            <a:ext cx="22801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87360" y="4281418"/>
            <a:ext cx="89226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40772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29439" y="5255733"/>
            <a:ext cx="228016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61116" y="5264469"/>
            <a:ext cx="134474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390773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39634" y="1345284"/>
            <a:ext cx="11533711" cy="5331112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List&lt;Integer&gt; nums </a:t>
            </a:r>
            <a:r>
              <a:rPr lang="en-US" sz="2400" dirty="0">
                <a:cs typeface="Arial" panose="020B0604020202020204" pitchFamily="34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Arrays.stream(sc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.nextLine().split(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cs typeface="Arial" panose="020B0604020202020204" pitchFamily="34" charset="0"/>
              </a:rPr>
              <a:t>   	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.map(Integer::parseInt).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collect(</a:t>
            </a:r>
            <a:r>
              <a:rPr lang="en-US" sz="2400" dirty="0" err="1">
                <a:solidFill>
                  <a:schemeClr val="bg1"/>
                </a:solidFill>
                <a:cs typeface="Arial" panose="020B0604020202020204" pitchFamily="34" charset="0"/>
              </a:rPr>
              <a:t>Collectors.toList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())</a:t>
            </a:r>
            <a:r>
              <a:rPr lang="en-US" sz="2400" dirty="0">
                <a:cs typeface="Arial" panose="020B0604020202020204" pitchFamily="34" charset="0"/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nums.size(); i++)</a:t>
            </a:r>
          </a:p>
          <a:p>
            <a:r>
              <a:rPr lang="en-GB" dirty="0">
                <a:solidFill>
                  <a:schemeClr val="tx1"/>
                </a:solidFill>
              </a:rPr>
              <a:t>  if (nums.get(i) &lt; 0)</a:t>
            </a:r>
          </a:p>
          <a:p>
            <a:r>
              <a:rPr lang="en-GB" dirty="0"/>
              <a:t>    </a:t>
            </a:r>
            <a:r>
              <a:rPr lang="en-GB" dirty="0" err="1">
                <a:solidFill>
                  <a:schemeClr val="tx1"/>
                </a:solidFill>
              </a:rPr>
              <a:t>nums.</a:t>
            </a:r>
            <a:r>
              <a:rPr lang="en-GB" dirty="0" err="1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--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Collections.reverse(nums);</a:t>
            </a:r>
          </a:p>
          <a:p>
            <a:r>
              <a:rPr lang="en-GB" dirty="0">
                <a:solidFill>
                  <a:schemeClr val="tx1"/>
                </a:solidFill>
              </a:rPr>
              <a:t>if (nums.size() == 0) 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err="1">
                <a:solidFill>
                  <a:schemeClr val="tx1"/>
                </a:solidFill>
              </a:rPr>
              <a:t>System.out.println</a:t>
            </a:r>
            <a:r>
              <a:rPr lang="en-GB" dirty="0">
                <a:solidFill>
                  <a:schemeClr val="tx1"/>
                </a:solidFill>
              </a:rPr>
              <a:t>("empty");</a:t>
            </a:r>
          </a:p>
          <a:p>
            <a:r>
              <a:rPr lang="en-GB" dirty="0">
                <a:solidFill>
                  <a:schemeClr val="tx1"/>
                </a:solidFill>
              </a:rPr>
              <a:t>else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nums.toString</a:t>
            </a:r>
            <a:r>
              <a:rPr lang="en-US" sz="2400" dirty="0">
                <a:solidFill>
                  <a:schemeClr val="tx1"/>
                </a:solidFill>
              </a:rPr>
              <a:t>().</a:t>
            </a:r>
            <a:r>
              <a:rPr lang="en-US" sz="2400" dirty="0" err="1">
                <a:solidFill>
                  <a:schemeClr val="tx1"/>
                </a:solidFill>
              </a:rPr>
              <a:t>replaceAll</a:t>
            </a:r>
            <a:r>
              <a:rPr lang="en-US" sz="2400" dirty="0">
                <a:solidFill>
                  <a:schemeClr val="tx1"/>
                </a:solidFill>
              </a:rPr>
              <a:t>("[\\[\\],]", ""));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Negatives and Reverse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 Manipulating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Lists from the Console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Sorting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40177" y="1756135"/>
            <a:ext cx="11452161" cy="498227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 ArrayList&lt;E&gt;()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0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731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9667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8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7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dirty="0"/>
              <a:t> holds a list of elements of any type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078744" y="1803555"/>
            <a:ext cx="722204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List&lt;String&gt;</a:t>
            </a:r>
            <a:r>
              <a:rPr lang="en-US" dirty="0">
                <a:solidFill>
                  <a:schemeClr val="tx1"/>
                </a:solidFill>
              </a:rPr>
              <a:t> names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"Peter"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"George"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(String name : names)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System.out.println(name);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//Peter, George </a:t>
            </a:r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795420" y="5468226"/>
            <a:ext cx="1405346" cy="928970"/>
          </a:xfrm>
          <a:prstGeom prst="bentArrow">
            <a:avLst>
              <a:gd name="adj1" fmla="val 23638"/>
              <a:gd name="adj2" fmla="val 25937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337"/>
            <a:ext cx="8899236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nums = new ArrayList&lt;&gt;(</a:t>
            </a:r>
          </a:p>
          <a:p>
            <a:r>
              <a:rPr lang="en-US" dirty="0">
                <a:solidFill>
                  <a:schemeClr val="bg1"/>
                </a:solidFill>
              </a:rPr>
              <a:t>	    Arrays.asList(</a:t>
            </a:r>
            <a:r>
              <a:rPr lang="en-US" dirty="0">
                <a:solidFill>
                  <a:schemeClr val="tx1"/>
                </a:solidFill>
              </a:rPr>
              <a:t>10, 20, 30, 40, 50, 60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nums.remove(Integer.</a:t>
            </a:r>
            <a:r>
              <a:rPr lang="en-US" dirty="0">
                <a:solidFill>
                  <a:schemeClr val="bg1"/>
                </a:solidFill>
              </a:rPr>
              <a:t>valueOf(</a:t>
            </a:r>
            <a:r>
              <a:rPr lang="en-US" dirty="0">
                <a:solidFill>
                  <a:schemeClr val="tx1"/>
                </a:solidFill>
              </a:rPr>
              <a:t>40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nums.</a:t>
            </a:r>
            <a:r>
              <a:rPr lang="en-US" dirty="0">
                <a:solidFill>
                  <a:schemeClr val="bg1"/>
                </a:solidFill>
              </a:rPr>
              <a:t>size()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System.out.print(nums.</a:t>
            </a:r>
            <a:r>
              <a:rPr lang="en-US" dirty="0">
                <a:solidFill>
                  <a:schemeClr val="bg1"/>
                </a:solidFill>
              </a:rPr>
              <a:t>get(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+ " 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33721" y="5874939"/>
            <a:ext cx="411351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-100 10 20 50 60 100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439E001-3BFE-4D54-B129-8E7647E7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150" y="3250648"/>
            <a:ext cx="4027384" cy="510778"/>
          </a:xfrm>
          <a:prstGeom prst="wedgeRoundRectCallout">
            <a:avLst>
              <a:gd name="adj1" fmla="val -53917"/>
              <a:gd name="adj2" fmla="val 40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Inserts an element to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674" y="3844015"/>
            <a:ext cx="1770615" cy="510778"/>
          </a:xfrm>
          <a:prstGeom prst="wedgeRoundRectCallout">
            <a:avLst>
              <a:gd name="adj1" fmla="val -56763"/>
              <a:gd name="adj2" fmla="val 52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 count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923" y="2158907"/>
            <a:ext cx="2552361" cy="510778"/>
          </a:xfrm>
          <a:prstGeom prst="wedgeRoundRectCallout">
            <a:avLst>
              <a:gd name="adj1" fmla="val -55057"/>
              <a:gd name="adj2" fmla="val -9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185" y="2653076"/>
            <a:ext cx="2552361" cy="510778"/>
          </a:xfrm>
          <a:prstGeom prst="wedgeRoundRectCallout">
            <a:avLst>
              <a:gd name="adj1" fmla="val -54716"/>
              <a:gd name="adj2" fmla="val 17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value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dirty="0"/>
              <a:t> holds a list of elements (like array, but extendable)</a:t>
            </a:r>
          </a:p>
          <a:p>
            <a:r>
              <a:rPr lang="en-US" dirty="0"/>
              <a:t>Provides operations 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find</a:t>
            </a:r>
            <a:r>
              <a:rPr lang="en-US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size()</a:t>
            </a:r>
            <a:r>
              <a:rPr lang="en-US" dirty="0"/>
              <a:t> – number of elements in the List&lt;E&gt;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add(element)</a:t>
            </a:r>
            <a:r>
              <a:rPr lang="en-US" dirty="0"/>
              <a:t> – adds an element to the List&lt;E&gt;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add(index, element)</a:t>
            </a:r>
            <a:r>
              <a:rPr lang="en-US" dirty="0"/>
              <a:t> – inserts an element to given position 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remove(element)</a:t>
            </a:r>
            <a:r>
              <a:rPr lang="en-US" dirty="0"/>
              <a:t> – removes an element (returns true / false)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remove(index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removes element at index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contains(element)</a:t>
            </a:r>
            <a:r>
              <a:rPr lang="en-US" dirty="0"/>
              <a:t> – determines whether an element is in the list</a:t>
            </a:r>
          </a:p>
          <a:p>
            <a:pPr lvl="1"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(index, item) </a:t>
            </a:r>
            <a:r>
              <a:rPr lang="en-US" sz="3200" dirty="0"/>
              <a:t>– replaces the element at  the given index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7"/>
          <p:cNvSpPr txBox="1">
            <a:spLocks/>
          </p:cNvSpPr>
          <p:nvPr/>
        </p:nvSpPr>
        <p:spPr>
          <a:xfrm>
            <a:off x="4940384" y="321657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– Appends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1430073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1430073" y="1710908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430073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7008813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8837611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1999" y="3216570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b="1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1428456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1428457" y="1707903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1418800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02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3.7037E-7 L 0.14991 -3.7037E-7 C 0.2162 -3.7037E-7 0.29995 0.08542 0.29995 0.15602 L 0.29995 0.31528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1.85185E-6 L 0.14991 -1.85185E-6 C 0.21607 -1.85185E-6 0.29995 0.08611 0.29995 0.15648 L 0.29995 0.31551 " pathEditMode="relative" rAng="0" ptsTypes="AAAA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4.81481E-6 L 0.14991 -4.81481E-6 C 0.21633 -4.81481E-6 0.29995 0.08774 0.29995 0.15973 L 0.29995 0.3213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 txBox="1">
            <a:spLocks/>
          </p:cNvSpPr>
          <p:nvPr/>
        </p:nvSpPr>
        <p:spPr>
          <a:xfrm>
            <a:off x="4940384" y="322612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5084127" y="4584905"/>
            <a:ext cx="214344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– Deletes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5087328" y="3894646"/>
            <a:ext cx="214023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080922" y="5279777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9986" y="3216894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5306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3065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390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1198 -1.11111E-6 C 0.17266 -1.11111E-6 0.23959 0.10324 0.23959 0.18796 L 0.23959 0.37847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1004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 animBg="1"/>
      <p:bldP spid="12" grpId="1" animBg="1"/>
      <p:bldP spid="12" grpId="2" animBg="1"/>
      <p:bldP spid="18" grpId="0" animBg="1"/>
      <p:bldP spid="19" grpId="0" animBg="1"/>
      <p:bldP spid="2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5812</TotalTime>
  <Words>1688</Words>
  <Application>Microsoft Office PowerPoint</Application>
  <PresentationFormat>Widescreen</PresentationFormat>
  <Paragraphs>355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1_SoftUni3_1</vt:lpstr>
      <vt:lpstr>Lists</vt:lpstr>
      <vt:lpstr>Questions?</vt:lpstr>
      <vt:lpstr>Table of Contents</vt:lpstr>
      <vt:lpstr>PowerPoint Presentation</vt:lpstr>
      <vt:lpstr>List&lt;E&gt; – Overview</vt:lpstr>
      <vt:lpstr>List&lt;E&gt; – Overview (2)</vt:lpstr>
      <vt:lpstr>List&lt;E&gt; – Data Structure</vt:lpstr>
      <vt:lpstr>add – Appends an Element</vt:lpstr>
      <vt:lpstr>remove – Deletes an Element</vt:lpstr>
      <vt:lpstr>add (index, el) – Inserts an Element at Position</vt:lpstr>
      <vt:lpstr>PowerPoint Presentation</vt:lpstr>
      <vt:lpstr>Reading Lists From the Console</vt:lpstr>
      <vt:lpstr>Reading List Values from a Single Line</vt:lpstr>
      <vt:lpstr>Printing Lists on the Console</vt:lpstr>
      <vt:lpstr>Problem: Sum Adjacent Equal Numbers</vt:lpstr>
      <vt:lpstr>Solution: Sum Adjacent Equal Numbers (1)</vt:lpstr>
      <vt:lpstr>Solution: Sum Adjacent Equal Numbers (2)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PowerPoint Presentation</vt:lpstr>
      <vt:lpstr>PowerPoint Presentation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- http://softuni.bg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subject>Java Fundamentals  – Practical Training Course @ SoftUni</dc:subject>
  <dc:creator>Software University Foundation</dc:creator>
  <cp:keywords>Technology Fundamentals, Technology, Fundamentals, Software University, SoftUni, programming, coding, software development, education, training, course</cp:keywords>
  <dc:description>Java Fundamentals Course @ SoftUni – https://softuni.bg/courses/programming-fundamentals</dc:description>
  <cp:lastModifiedBy>Anna S</cp:lastModifiedBy>
  <cp:revision>264</cp:revision>
  <dcterms:created xsi:type="dcterms:W3CDTF">2018-05-23T13:08:44Z</dcterms:created>
  <dcterms:modified xsi:type="dcterms:W3CDTF">2019-06-03T17:33:28Z</dcterms:modified>
  <cp:category>programming fundamentals;computer programming;software development;web development</cp:category>
</cp:coreProperties>
</file>