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2"/>
  </p:sldMasterIdLst>
  <p:notesMasterIdLst>
    <p:notesMasterId r:id="rId52"/>
  </p:notesMasterIdLst>
  <p:handoutMasterIdLst>
    <p:handoutMasterId r:id="rId53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73" r:id="rId10"/>
    <p:sldId id="544" r:id="rId11"/>
    <p:sldId id="574" r:id="rId12"/>
    <p:sldId id="575" r:id="rId13"/>
    <p:sldId id="576" r:id="rId14"/>
    <p:sldId id="577" r:id="rId15"/>
    <p:sldId id="578" r:id="rId16"/>
    <p:sldId id="566" r:id="rId17"/>
    <p:sldId id="579" r:id="rId18"/>
    <p:sldId id="580" r:id="rId19"/>
    <p:sldId id="581" r:id="rId20"/>
    <p:sldId id="582" r:id="rId21"/>
    <p:sldId id="605" r:id="rId22"/>
    <p:sldId id="606" r:id="rId23"/>
    <p:sldId id="608" r:id="rId24"/>
    <p:sldId id="583" r:id="rId25"/>
    <p:sldId id="584" r:id="rId26"/>
    <p:sldId id="585" r:id="rId27"/>
    <p:sldId id="586" r:id="rId28"/>
    <p:sldId id="604" r:id="rId29"/>
    <p:sldId id="587" r:id="rId30"/>
    <p:sldId id="588" r:id="rId31"/>
    <p:sldId id="589" r:id="rId32"/>
    <p:sldId id="601" r:id="rId33"/>
    <p:sldId id="602" r:id="rId34"/>
    <p:sldId id="603" r:id="rId35"/>
    <p:sldId id="590" r:id="rId36"/>
    <p:sldId id="591" r:id="rId37"/>
    <p:sldId id="592" r:id="rId38"/>
    <p:sldId id="595" r:id="rId39"/>
    <p:sldId id="594" r:id="rId40"/>
    <p:sldId id="596" r:id="rId41"/>
    <p:sldId id="597" r:id="rId42"/>
    <p:sldId id="598" r:id="rId43"/>
    <p:sldId id="599" r:id="rId44"/>
    <p:sldId id="600" r:id="rId45"/>
    <p:sldId id="349" r:id="rId46"/>
    <p:sldId id="528" r:id="rId47"/>
    <p:sldId id="571" r:id="rId48"/>
    <p:sldId id="572" r:id="rId49"/>
    <p:sldId id="405" r:id="rId50"/>
    <p:sldId id="400" r:id="rId5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Definition" id="{434EBAE8-1691-433D-9596-8AE3E67F67B5}">
          <p14:sldIdLst>
            <p14:sldId id="467"/>
            <p14:sldId id="554"/>
            <p14:sldId id="469"/>
            <p14:sldId id="543"/>
          </p14:sldIdLst>
        </p14:section>
        <p14:section name="Benefits &amp; Drawbacks" id="{94B04929-6076-488D-84EB-329D1AD959D3}">
          <p14:sldIdLst>
            <p14:sldId id="573"/>
            <p14:sldId id="544"/>
            <p14:sldId id="574"/>
          </p14:sldIdLst>
        </p14:section>
        <p14:section name="Types" id="{E9709828-8A75-4D6E-92C5-99C14B904EB7}">
          <p14:sldIdLst>
            <p14:sldId id="575"/>
            <p14:sldId id="576"/>
          </p14:sldIdLst>
        </p14:section>
        <p14:section name="Creational Patterns" id="{73E50AE3-FBC5-48A4-99A3-C2B86972C026}">
          <p14:sldIdLst>
            <p14:sldId id="577"/>
            <p14:sldId id="578"/>
            <p14:sldId id="566"/>
            <p14:sldId id="579"/>
            <p14:sldId id="580"/>
            <p14:sldId id="581"/>
            <p14:sldId id="582"/>
            <p14:sldId id="605"/>
            <p14:sldId id="606"/>
            <p14:sldId id="608"/>
          </p14:sldIdLst>
        </p14:section>
        <p14:section name="Structural Patterns" id="{72CF0A57-5F61-4096-903D-8DE96814E6EB}">
          <p14:sldIdLst>
            <p14:sldId id="583"/>
            <p14:sldId id="584"/>
            <p14:sldId id="585"/>
            <p14:sldId id="586"/>
            <p14:sldId id="604"/>
            <p14:sldId id="587"/>
            <p14:sldId id="588"/>
            <p14:sldId id="589"/>
            <p14:sldId id="601"/>
            <p14:sldId id="602"/>
            <p14:sldId id="603"/>
          </p14:sldIdLst>
        </p14:section>
        <p14:section name="Behavioral Patterns" id="{CD3F9CD1-99DF-4317-A31B-B3A5EE9C7A7B}">
          <p14:sldIdLst>
            <p14:sldId id="590"/>
            <p14:sldId id="591"/>
            <p14:sldId id="592"/>
            <p14:sldId id="595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78" autoAdjust="0"/>
    <p:restoredTop sz="94533" autoAdjust="0"/>
  </p:normalViewPr>
  <p:slideViewPr>
    <p:cSldViewPr>
      <p:cViewPr varScale="1">
        <p:scale>
          <a:sx n="59" d="100"/>
          <a:sy n="59" d="100"/>
        </p:scale>
        <p:origin x="134" y="57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821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51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395F30-6439-4D87-80B1-2645F82E072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152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D0BFADE-D3BA-4C2C-A209-555A757E149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0878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8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5DA7228C-03CC-42D1-AA8F-EE12E7F70E8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DE0B0CE9-231A-4894-A9F9-894C7601384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FC8EB133-D4C6-4501-B4A7-1AE4C2ACA27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5F04A312-7528-490F-946E-AE2BDEE90A9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73624334-F3A1-41D1-9356-1B6EE2D3EDC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70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F3018DC2-4CC6-4C3B-8095-722B32062A9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346686C0-1F1F-40BB-95A5-C3BF7581CB1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5F04A312-7528-490F-946E-AE2BDEE90A9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58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5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of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096" y="4027063"/>
            <a:ext cx="2485659" cy="248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 of Design Patterns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82" y="1054451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58" y="2390912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056" y="1163469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4114800"/>
            <a:ext cx="4021987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4318" y="1295400"/>
            <a:ext cx="11260188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00" dirty="0"/>
              <a:t>class SerializableSingleton implements Serializable {</a:t>
            </a:r>
          </a:p>
          <a:p>
            <a:r>
              <a:rPr lang="en-GB" sz="2300" dirty="0"/>
              <a:t>    private static SerializableSingleton instance;</a:t>
            </a:r>
          </a:p>
          <a:p>
            <a:r>
              <a:rPr lang="en-GB" sz="2300" dirty="0"/>
              <a:t>    private SerializableSingleton() {}</a:t>
            </a:r>
          </a:p>
          <a:p>
            <a:r>
              <a:rPr lang="en-GB" sz="2300" dirty="0"/>
              <a:t>    public static synchronized SerializableSingleton getInstance() {</a:t>
            </a:r>
          </a:p>
          <a:p>
            <a:r>
              <a:rPr lang="en-GB" sz="2300" dirty="0"/>
              <a:t>        if(instance == null) {</a:t>
            </a:r>
          </a:p>
          <a:p>
            <a:r>
              <a:rPr lang="en-GB" sz="2300" dirty="0"/>
              <a:t>            instance = new SerializableSingleton();</a:t>
            </a:r>
          </a:p>
          <a:p>
            <a:r>
              <a:rPr lang="en-GB" sz="2300" dirty="0"/>
              <a:t>        }</a:t>
            </a:r>
          </a:p>
          <a:p>
            <a:r>
              <a:rPr lang="en-GB" sz="2300" dirty="0"/>
              <a:t>        return instance;</a:t>
            </a:r>
          </a:p>
          <a:p>
            <a:r>
              <a:rPr lang="en-GB" sz="2300" dirty="0"/>
              <a:t>    }</a:t>
            </a:r>
            <a:endParaRPr lang="bg-BG" sz="2300" dirty="0"/>
          </a:p>
          <a:p>
            <a:r>
              <a:rPr lang="en-US" sz="23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7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4093623"/>
            <a:ext cx="4248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612" y="1589382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</a:t>
            </a:r>
            <a:r>
              <a:rPr lang="en-US" dirty="0"/>
              <a:t>S</a:t>
            </a:r>
            <a:r>
              <a:rPr lang="en-GB" dirty="0"/>
              <a:t>tring 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</a:t>
            </a:r>
            <a:r>
              <a:rPr lang="en-US" dirty="0"/>
              <a:t>S</a:t>
            </a:r>
            <a:r>
              <a:rPr lang="en-GB" dirty="0"/>
              <a:t>tring getId()</a:t>
            </a:r>
            <a:r>
              <a:rPr lang="en-US" dirty="0"/>
              <a:t> { return </a:t>
            </a:r>
            <a:r>
              <a:rPr lang="en-US" noProof="1"/>
              <a:t>this</a:t>
            </a:r>
            <a:r>
              <a:rPr lang="en-US" dirty="0"/>
              <a:t>.id; }</a:t>
            </a:r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492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3812" y="1676400"/>
            <a:ext cx="9271094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extends Prototype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{ </a:t>
            </a:r>
          </a:p>
          <a:p>
            <a:r>
              <a:rPr lang="en-GB" dirty="0"/>
              <a:t>  	super(id); </a:t>
            </a:r>
          </a:p>
          <a:p>
            <a:r>
              <a:rPr lang="en-GB" dirty="0"/>
              <a:t> 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Prototype clone() {</a:t>
            </a:r>
          </a:p>
          <a:p>
            <a:r>
              <a:rPr lang="en-GB" dirty="0"/>
              <a:t>    return (</a:t>
            </a:r>
            <a:r>
              <a:rPr lang="en-GB" noProof="1"/>
              <a:t>Prototype)this.clone</a:t>
            </a:r>
            <a:r>
              <a:rPr lang="en-GB" dirty="0"/>
              <a:t>(); }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3013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Separates</a:t>
            </a:r>
            <a:r>
              <a:rPr lang="en-US" dirty="0"/>
              <a:t> the construction of a complex object from its representation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Same construction process can create different representations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control over steps of construction process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7755" y="1379440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String getRAM() { return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boolean isGraphicsCardEnabled()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Computer(String ram, 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this.RAM =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en-GB" sz="2400" noProof="1"/>
          </a:p>
        </p:txBody>
      </p:sp>
    </p:spTree>
    <p:extLst>
      <p:ext uri="{BB962C8B-B14F-4D97-AF65-F5344CB8AC3E}">
        <p14:creationId xmlns:p14="http://schemas.microsoft.com/office/powerpoint/2010/main" val="41659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ComputerBuilder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7755" y="1379440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ComputerBuilder{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ComputerBuilder(String ram){ this.RAM =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 setGraphicsCardEnabled(</a:t>
            </a:r>
            <a:endParaRPr lang="bg-BG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noProof="1"/>
              <a:t>				</a:t>
            </a:r>
            <a:r>
              <a:rPr lang="en-GB" noProof="1"/>
              <a:t>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this;</a:t>
            </a:r>
            <a:r>
              <a:rPr lang="bg-BG" noProof="1"/>
              <a:t> </a:t>
            </a:r>
            <a:r>
              <a:rPr lang="en-GB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 build(){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new Computer(this.RAM, this.isGraphicsCardEnabled);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  <a:r>
              <a:rPr lang="bg-BG" noProof="1"/>
              <a:t> </a:t>
            </a:r>
            <a:r>
              <a:rPr lang="en-GB" noProof="1"/>
              <a:t>}</a:t>
            </a:r>
            <a:endParaRPr lang="en-GB" sz="2400" noProof="1"/>
          </a:p>
        </p:txBody>
      </p:sp>
    </p:spTree>
    <p:extLst>
      <p:ext uri="{BB962C8B-B14F-4D97-AF65-F5344CB8AC3E}">
        <p14:creationId xmlns:p14="http://schemas.microsoft.com/office/powerpoint/2010/main" val="17851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3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3512935"/>
            <a:ext cx="4038600" cy="28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0838" y="1752600"/>
            <a:ext cx="6007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two;</a:t>
            </a:r>
          </a:p>
          <a:p>
            <a:endParaRPr lang="en-GB" dirty="0"/>
          </a:p>
          <a:p>
            <a:r>
              <a:rPr lang="en-GB" dirty="0"/>
              <a:t>  public Facade()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31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206519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1" y="4038600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361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418" y="2667000"/>
            <a:ext cx="4276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256479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display(int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0039" y="1524000"/>
            <a:ext cx="111887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extends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children = new ArrayList&lt;Component&gt;();</a:t>
            </a:r>
            <a:endParaRPr lang="bg-BG" dirty="0"/>
          </a:p>
          <a:p>
            <a:r>
              <a:rPr lang="en-GB" dirty="0"/>
              <a:t>  public Composite(String name)</a:t>
            </a:r>
            <a:r>
              <a:rPr lang="en-US" dirty="0"/>
              <a:t> { super(name);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add(Component component) {</a:t>
            </a:r>
            <a:endParaRPr lang="bg-BG" dirty="0"/>
          </a:p>
          <a:p>
            <a:r>
              <a:rPr lang="en-GB" noProof="1"/>
              <a:t>	children.add(component</a:t>
            </a:r>
            <a:r>
              <a:rPr lang="en-GB" dirty="0"/>
              <a:t>); }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 @Override</a:t>
            </a:r>
            <a:endParaRPr lang="bg-BG" dirty="0"/>
          </a:p>
          <a:p>
            <a:r>
              <a:rPr lang="en-US" dirty="0"/>
              <a:t>  public void remove(Component component) {</a:t>
            </a:r>
          </a:p>
          <a:p>
            <a:r>
              <a:rPr lang="en-US" noProof="1"/>
              <a:t>	</a:t>
            </a:r>
            <a:r>
              <a:rPr lang="en-GB" noProof="1"/>
              <a:t>children.Remove(component</a:t>
            </a:r>
            <a:r>
              <a:rPr lang="en-GB" dirty="0"/>
              <a:t>); 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65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403126"/>
            <a:ext cx="10426747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@Override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  <a:r>
              <a:rPr lang="bg-BG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</a:t>
            </a:r>
            <a:r>
              <a:rPr lang="en-US" dirty="0"/>
              <a:t>printNameInDepth(depth, name</a:t>
            </a:r>
            <a:r>
              <a:rPr lang="en-GB" dirty="0"/>
              <a:t>);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: children) </a:t>
            </a:r>
            <a:r>
              <a:rPr lang="bg-BG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printNameInDepth(int depth, String name)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for(int i = 0; i &lt; depth; i++)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	</a:t>
            </a:r>
            <a:r>
              <a:rPr lang="en-GB" noProof="1"/>
              <a:t>System.out.print("-");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GB" noProof="1"/>
              <a:t>System.out.print(name);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11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77773"/>
            <a:ext cx="104267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class Leaf extends Component</a:t>
            </a:r>
            <a:r>
              <a:rPr lang="en-US" sz="2400" dirty="0"/>
              <a:t> {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public Leaf(String name) </a:t>
            </a:r>
            <a:r>
              <a:rPr lang="en-US" sz="2400" dirty="0"/>
              <a:t>{ super(name);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add(Component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add to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Remove(Component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remove from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r>
              <a:rPr lang="bg-BG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</a:t>
            </a:r>
            <a:r>
              <a:rPr lang="en-US" sz="2400" noProof="1"/>
              <a:t>Display(int</a:t>
            </a:r>
            <a:r>
              <a:rPr lang="en-US" sz="2400" dirty="0"/>
              <a:t> depth)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</a:t>
            </a:r>
            <a:r>
              <a:rPr lang="en-US" sz="2400" dirty="0"/>
              <a:t>System.out.println</a:t>
            </a:r>
            <a:r>
              <a:rPr lang="en-GB" sz="2400" noProof="1"/>
              <a:t>(</a:t>
            </a:r>
            <a:r>
              <a:rPr lang="en-US" dirty="0"/>
              <a:t>printNameInDepth(depth, name</a:t>
            </a:r>
            <a:r>
              <a:rPr lang="en-GB" dirty="0"/>
              <a:t>); </a:t>
            </a:r>
            <a:r>
              <a:rPr lang="en-GB" sz="24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47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447800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8" y="3801788"/>
            <a:ext cx="4286249" cy="28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09980" y="1594667"/>
            <a:ext cx="69215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 </a:t>
            </a:r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2012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extends Command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 </a:t>
            </a:r>
            <a:r>
              <a:rPr lang="en-US" dirty="0"/>
              <a:t>{</a:t>
            </a:r>
          </a:p>
          <a:p>
            <a:r>
              <a:rPr lang="en-US" dirty="0"/>
              <a:t>	super(receiver); }</a:t>
            </a:r>
          </a:p>
          <a:p>
            <a:endParaRPr lang="bg-BG" dirty="0"/>
          </a:p>
          <a:p>
            <a:r>
              <a:rPr lang="en-GB" dirty="0"/>
              <a:t>  @Override  </a:t>
            </a:r>
          </a:p>
          <a:p>
            <a:r>
              <a:rPr lang="en-GB" dirty="0"/>
              <a:t>  public void execute() {</a:t>
            </a:r>
          </a:p>
          <a:p>
            <a:r>
              <a:rPr lang="en-GB" dirty="0"/>
              <a:t>    </a:t>
            </a:r>
            <a:r>
              <a:rPr lang="en-GB" noProof="1"/>
              <a:t>receiver.action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3812" y="1981200"/>
            <a:ext cx="927109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 </a:t>
            </a:r>
            <a:r>
              <a:rPr lang="bg-BG" dirty="0"/>
              <a:t>{</a:t>
            </a:r>
          </a:p>
          <a:p>
            <a:r>
              <a:rPr lang="en-GB" dirty="0"/>
              <a:t>  public void action()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Solutions and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18" y="1524000"/>
            <a:ext cx="2285390" cy="2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1012" y="1286957"/>
            <a:ext cx="8064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 </a:t>
            </a:r>
            <a:r>
              <a:rPr lang="bg-BG" dirty="0"/>
              <a:t>{</a:t>
            </a:r>
          </a:p>
          <a:p>
            <a:r>
              <a:rPr lang="en-GB" dirty="0"/>
              <a:t>  private Command 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 {</a:t>
            </a:r>
            <a:endParaRPr lang="bg-BG" dirty="0"/>
          </a:p>
          <a:p>
            <a:r>
              <a:rPr lang="en-GB" dirty="0"/>
              <a:t>    this</a:t>
            </a:r>
            <a:r>
              <a:rPr lang="en-GB" noProof="1"/>
              <a:t>.</a:t>
            </a:r>
            <a:r>
              <a:rPr lang="en-GB" dirty="0"/>
              <a:t>command = command; }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command.execute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77" y="3733933"/>
            <a:ext cx="4114800" cy="26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 </a:t>
            </a:r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3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1333979"/>
            <a:ext cx="11277600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extends </a:t>
            </a:r>
            <a:r>
              <a:rPr lang="en-GB" noProof="1"/>
              <a:t>AbstractClass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primitiveOperation1() {</a:t>
            </a:r>
            <a:endParaRPr lang="bg-BG" dirty="0"/>
          </a:p>
          <a:p>
            <a:r>
              <a:rPr lang="en-GB" dirty="0"/>
              <a:t>    System.out.println("</a:t>
            </a:r>
            <a:r>
              <a:rPr lang="en-GB" noProof="1"/>
              <a:t>ConcreteClassA</a:t>
            </a:r>
            <a:r>
              <a:rPr lang="en-GB" dirty="0"/>
              <a:t>.primitiveOperation1()"); }</a:t>
            </a:r>
            <a:endParaRPr lang="bg-BG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primitiveOperation2() {</a:t>
            </a:r>
            <a:endParaRPr lang="bg-BG" dirty="0"/>
          </a:p>
          <a:p>
            <a:r>
              <a:rPr lang="en-GB" dirty="0"/>
              <a:t>  System.out.println("</a:t>
            </a:r>
            <a:r>
              <a:rPr lang="en-GB" noProof="1"/>
              <a:t>ConcreteClassA</a:t>
            </a:r>
            <a:r>
              <a:rPr lang="en-GB" dirty="0"/>
              <a:t>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3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3400" dirty="0">
                <a:solidFill>
                  <a:schemeClr val="bg2"/>
                </a:solidFill>
              </a:rPr>
              <a:t>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110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23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General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solutions</a:t>
            </a:r>
            <a:r>
              <a:rPr lang="en-US" dirty="0"/>
              <a:t> to common</a:t>
            </a:r>
            <a:br>
              <a:rPr lang="en-US" dirty="0"/>
            </a:br>
            <a:r>
              <a:rPr lang="en-US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additional layers of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in order to</a:t>
            </a:r>
            <a:br>
              <a:rPr lang="en-US" dirty="0"/>
            </a:br>
            <a:r>
              <a:rPr lang="en-US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Divide and conquer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Design Patterns Solve?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Pattern name - Increases </a:t>
            </a:r>
            <a:r>
              <a:rPr lang="en-US" b="1" dirty="0">
                <a:solidFill>
                  <a:schemeClr val="bg1"/>
                </a:solidFill>
              </a:rPr>
              <a:t>vocabulary</a:t>
            </a:r>
            <a:r>
              <a:rPr lang="en-US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Problem - </a:t>
            </a:r>
            <a:r>
              <a:rPr lang="en-US" b="1" dirty="0">
                <a:solidFill>
                  <a:schemeClr val="bg1"/>
                </a:solidFill>
              </a:rPr>
              <a:t>Intent</a:t>
            </a:r>
            <a:r>
              <a:rPr lang="en-US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Solution -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Consequences -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Design Patterns?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600200"/>
            <a:ext cx="2095347" cy="2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ease the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  <a:r>
              <a:rPr lang="en-US" dirty="0"/>
              <a:t> to Object Oriented technology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4158364"/>
            <a:ext cx="2203997" cy="220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4534</TotalTime>
  <Words>2046</Words>
  <Application>Microsoft Office PowerPoint</Application>
  <PresentationFormat>Custom</PresentationFormat>
  <Paragraphs>404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1_SoftUni3_1</vt:lpstr>
      <vt:lpstr>Design Patterns</vt:lpstr>
      <vt:lpstr>Table of Contents</vt:lpstr>
      <vt:lpstr>Have a Question?</vt:lpstr>
      <vt:lpstr>PowerPoint Presentation</vt:lpstr>
      <vt:lpstr>What are Design Patterns?</vt:lpstr>
      <vt:lpstr>What do Design Patterns Solve?</vt:lpstr>
      <vt:lpstr>Elements of a Design Pattern</vt:lpstr>
      <vt:lpstr>PowerPoint Presentation</vt:lpstr>
      <vt:lpstr>Benefits</vt:lpstr>
      <vt:lpstr>Drawbacks</vt:lpstr>
      <vt:lpstr>PowerPoint Presentation</vt:lpstr>
      <vt:lpstr>Main Types</vt:lpstr>
      <vt:lpstr>PowerPoint Presentation</vt:lpstr>
      <vt:lpstr>Purposes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Builder Pattern</vt:lpstr>
      <vt:lpstr>Example: Computer Class</vt:lpstr>
      <vt:lpstr>Example: ComputerBuilder Class</vt:lpstr>
      <vt:lpstr>PowerPoint Presentation</vt:lpstr>
      <vt:lpstr>Purposes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PowerPoint Presentation</vt:lpstr>
      <vt:lpstr>Purposes</vt:lpstr>
      <vt:lpstr>Command Pattern</vt:lpstr>
      <vt:lpstr>The Command Abstract Class</vt:lpstr>
      <vt:lpstr>Concrete Command Class</vt:lpstr>
      <vt:lpstr>The Receiver Class</vt:lpstr>
      <vt:lpstr>The Invoker Class</vt:lpstr>
      <vt:lpstr>Template Pattern</vt:lpstr>
      <vt:lpstr>The Abstract Class</vt:lpstr>
      <vt:lpstr>A Concrete Class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Design Patterns</dc:title>
  <dc:subject>Java OOP – Practical Training Course @ SoftUni</dc:subject>
  <dc:creator>Software University Foundation</dc:creator>
  <cp:keywords>Java OOP, Java, OOP, Software University, SoftUni, programming, coding, software development, education, training, course</cp:keywords>
  <dc:description>Java Advanced Course @ SoftUni – https://softuni.bg/courses/java-oop</dc:description>
  <cp:lastModifiedBy>Anna S</cp:lastModifiedBy>
  <cp:revision>535</cp:revision>
  <dcterms:created xsi:type="dcterms:W3CDTF">2014-01-02T17:00:34Z</dcterms:created>
  <dcterms:modified xsi:type="dcterms:W3CDTF">2019-12-02T16:15:29Z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