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90" r:id="rId2"/>
  </p:sldMasterIdLst>
  <p:notesMasterIdLst>
    <p:notesMasterId r:id="rId31"/>
  </p:notesMasterIdLst>
  <p:handoutMasterIdLst>
    <p:handoutMasterId r:id="rId32"/>
  </p:handoutMasterIdLst>
  <p:sldIdLst>
    <p:sldId id="781" r:id="rId3"/>
    <p:sldId id="523" r:id="rId4"/>
    <p:sldId id="849" r:id="rId5"/>
    <p:sldId id="782" r:id="rId6"/>
    <p:sldId id="783" r:id="rId7"/>
    <p:sldId id="760" r:id="rId8"/>
    <p:sldId id="767" r:id="rId9"/>
    <p:sldId id="768" r:id="rId10"/>
    <p:sldId id="735" r:id="rId11"/>
    <p:sldId id="736" r:id="rId12"/>
    <p:sldId id="761" r:id="rId13"/>
    <p:sldId id="762" r:id="rId14"/>
    <p:sldId id="745" r:id="rId15"/>
    <p:sldId id="737" r:id="rId16"/>
    <p:sldId id="744" r:id="rId17"/>
    <p:sldId id="775" r:id="rId18"/>
    <p:sldId id="785" r:id="rId19"/>
    <p:sldId id="784" r:id="rId20"/>
    <p:sldId id="771" r:id="rId21"/>
    <p:sldId id="772" r:id="rId22"/>
    <p:sldId id="773" r:id="rId23"/>
    <p:sldId id="774" r:id="rId24"/>
    <p:sldId id="786" r:id="rId25"/>
    <p:sldId id="304" r:id="rId26"/>
    <p:sldId id="848" r:id="rId27"/>
    <p:sldId id="596" r:id="rId28"/>
    <p:sldId id="790" r:id="rId29"/>
    <p:sldId id="79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363AFAA-3DD2-4B69-90C6-D735664EC4D4}">
          <p14:sldIdLst>
            <p14:sldId id="781"/>
            <p14:sldId id="523"/>
            <p14:sldId id="849"/>
          </p14:sldIdLst>
        </p14:section>
        <p14:section name="Polymorphism" id="{61EBE757-1BF8-4D16-A04A-53DF817BA7F2}">
          <p14:sldIdLst>
            <p14:sldId id="782"/>
            <p14:sldId id="783"/>
            <p14:sldId id="760"/>
            <p14:sldId id="767"/>
            <p14:sldId id="768"/>
            <p14:sldId id="735"/>
            <p14:sldId id="736"/>
            <p14:sldId id="761"/>
            <p14:sldId id="762"/>
            <p14:sldId id="745"/>
            <p14:sldId id="737"/>
            <p14:sldId id="744"/>
            <p14:sldId id="775"/>
          </p14:sldIdLst>
        </p14:section>
        <p14:section name="Abstract Classes" id="{D43BD235-F302-4AA3-BB16-BBB09855090B}">
          <p14:sldIdLst>
            <p14:sldId id="785"/>
            <p14:sldId id="784"/>
            <p14:sldId id="771"/>
            <p14:sldId id="772"/>
            <p14:sldId id="773"/>
            <p14:sldId id="774"/>
          </p14:sldIdLst>
        </p14:section>
        <p14:section name="Conclusion" id="{0AA6A949-DF50-46F6-8727-33E1B02E753D}">
          <p14:sldIdLst>
            <p14:sldId id="786"/>
            <p14:sldId id="304"/>
            <p14:sldId id="848"/>
            <p14:sldId id="596"/>
            <p14:sldId id="790"/>
            <p14:sldId id="791"/>
          </p14:sldIdLst>
        </p14:section>
        <p14:section name="Default Section" id="{7D52B5E1-AC2C-4C2F-9DAC-42EBF59F22E8}">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2D2D77"/>
    <a:srgbClr val="D1D5DD"/>
    <a:srgbClr val="E0E3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20" autoAdjust="0"/>
  </p:normalViewPr>
  <p:slideViewPr>
    <p:cSldViewPr snapToGrid="0" showGuides="1">
      <p:cViewPr varScale="1">
        <p:scale>
          <a:sx n="72" d="100"/>
          <a:sy n="72" d="100"/>
        </p:scale>
        <p:origin x="134" y="130"/>
      </p:cViewPr>
      <p:guideLst>
        <p:guide orient="horz" pos="2184"/>
        <p:guide pos="3840"/>
      </p:guideLst>
    </p:cSldViewPr>
  </p:slideViewPr>
  <p:outlineViewPr>
    <p:cViewPr>
      <p:scale>
        <a:sx n="33" d="100"/>
        <a:sy n="33" d="100"/>
      </p:scale>
      <p:origin x="0" y="-214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12.11.2019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11/12/2019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0456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2456255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Tree>
    <p:extLst>
      <p:ext uri="{BB962C8B-B14F-4D97-AF65-F5344CB8AC3E}">
        <p14:creationId xmlns:p14="http://schemas.microsoft.com/office/powerpoint/2010/main" val="4220986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446748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3496279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Tree>
    <p:extLst>
      <p:ext uri="{BB962C8B-B14F-4D97-AF65-F5344CB8AC3E}">
        <p14:creationId xmlns:p14="http://schemas.microsoft.com/office/powerpoint/2010/main" val="1717942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Tree>
    <p:extLst>
      <p:ext uri="{BB962C8B-B14F-4D97-AF65-F5344CB8AC3E}">
        <p14:creationId xmlns:p14="http://schemas.microsoft.com/office/powerpoint/2010/main" val="908815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21</a:t>
            </a:fld>
            <a:r>
              <a:rPr lang="en-US" sz="1000" i="1" dirty="0"/>
              <a:t>##</a:t>
            </a:r>
            <a:endParaRPr lang="en-US" sz="1200" i="1" dirty="0"/>
          </a:p>
        </p:txBody>
      </p:sp>
    </p:spTree>
    <p:extLst>
      <p:ext uri="{BB962C8B-B14F-4D97-AF65-F5344CB8AC3E}">
        <p14:creationId xmlns:p14="http://schemas.microsoft.com/office/powerpoint/2010/main" val="4013377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Tree>
    <p:extLst>
      <p:ext uri="{BB962C8B-B14F-4D97-AF65-F5344CB8AC3E}">
        <p14:creationId xmlns:p14="http://schemas.microsoft.com/office/powerpoint/2010/main" val="4177251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panose="020F0502020204030204"/>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9679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a:ea typeface="+mn-ea"/>
                <a:cs typeface="+mn-cs"/>
              </a:rPr>
              <a:t> </a:t>
            </a:r>
            <a:r>
              <a:rPr kumimoji="0" lang="en-US" sz="1000" b="0" i="0" u="none" strike="noStrike" kern="1200" cap="none" spc="0" normalizeH="0" baseline="0" noProof="0" dirty="0">
                <a:ln>
                  <a:noFill/>
                </a:ln>
                <a:solidFill>
                  <a:prstClr val="black"/>
                </a:solidFill>
                <a:effectLst/>
                <a:uLnTx/>
                <a:uFillTx/>
                <a:latin typeface="Calibri"/>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19970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657B27E-985F-48B3-8850-E7A19971FA51}" type="slidenum">
              <a:rPr lang="en-US"/>
              <a:pPr/>
              <a:t>2</a:t>
            </a:fld>
            <a:r>
              <a:rPr lang="en-US" dirty="0"/>
              <a:t>##</a:t>
            </a:r>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30067757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17868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7698721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a:ea typeface="+mn-ea"/>
                <a:cs typeface="+mn-cs"/>
              </a:rPr>
              <a:t> </a:t>
            </a:r>
            <a:r>
              <a:rPr kumimoji="0" lang="en-US" sz="1000" b="0" i="0" u="none" strike="noStrike" kern="1200" cap="none" spc="0" normalizeH="0" baseline="0" noProof="0" dirty="0">
                <a:ln>
                  <a:noFill/>
                </a:ln>
                <a:solidFill>
                  <a:prstClr val="black"/>
                </a:solidFill>
                <a:effectLst/>
                <a:uLnTx/>
                <a:uFillTx/>
                <a:latin typeface="Calibri"/>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61278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a:ea typeface="+mn-ea"/>
                <a:cs typeface="+mn-cs"/>
              </a:rPr>
              <a:t> </a:t>
            </a:r>
            <a:r>
              <a:rPr kumimoji="0" lang="en-US" sz="1000" b="0" i="0" u="none" strike="noStrike" kern="1200" cap="none" spc="0" normalizeH="0" baseline="0" noProof="0" dirty="0">
                <a:ln>
                  <a:noFill/>
                </a:ln>
                <a:solidFill>
                  <a:prstClr val="black"/>
                </a:solidFill>
                <a:effectLst/>
                <a:uLnTx/>
                <a:uFillTx/>
                <a:latin typeface="Calibri"/>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06694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2112448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2472090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884949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1749955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11</a:t>
            </a:fld>
            <a:r>
              <a:rPr lang="en-US" sz="1000" i="1" dirty="0"/>
              <a:t>##</a:t>
            </a:r>
            <a:endParaRPr lang="en-US" sz="1200" i="1" dirty="0"/>
          </a:p>
        </p:txBody>
      </p:sp>
    </p:spTree>
    <p:extLst>
      <p:ext uri="{BB962C8B-B14F-4D97-AF65-F5344CB8AC3E}">
        <p14:creationId xmlns:p14="http://schemas.microsoft.com/office/powerpoint/2010/main" val="2699382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Tree>
    <p:extLst>
      <p:ext uri="{BB962C8B-B14F-4D97-AF65-F5344CB8AC3E}">
        <p14:creationId xmlns:p14="http://schemas.microsoft.com/office/powerpoint/2010/main" val="1351493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209212346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emf"/><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 Id="rId14" Type="http://schemas.openxmlformats.org/officeDocument/2006/relationships/image" Target="../media/image24.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1.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28.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8.png"/><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hyperlink" Target="http://www.telenor.bg/" TargetMode="External"/><Relationship Id="rId14" Type="http://schemas.openxmlformats.org/officeDocument/2006/relationships/image" Target="../media/image32.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37.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34.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8.png"/><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hyperlink" Target="https://www.xs-software.com/" TargetMode="External"/><Relationship Id="rId14" Type="http://schemas.openxmlformats.org/officeDocument/2006/relationships/image" Target="../media/image3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42.png"/><Relationship Id="rId5" Type="http://schemas.openxmlformats.org/officeDocument/2006/relationships/hyperlink" Target="https://www.facebook.com/SoftwareUniversity" TargetMode="External"/><Relationship Id="rId10" Type="http://schemas.openxmlformats.org/officeDocument/2006/relationships/image" Target="../media/image41.png"/><Relationship Id="rId4" Type="http://schemas.openxmlformats.org/officeDocument/2006/relationships/hyperlink" Target="http://softuni.foundation/" TargetMode="External"/><Relationship Id="rId9" Type="http://schemas.openxmlformats.org/officeDocument/2006/relationships/image" Target="../media/image40.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44.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43.png"/><Relationship Id="rId2" Type="http://schemas.openxmlformats.org/officeDocument/2006/relationships/image" Target="../media/image1.emf"/><Relationship Id="rId1" Type="http://schemas.openxmlformats.org/officeDocument/2006/relationships/slideMaster" Target="../slideMasters/slideMaster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1.png"/><Relationship Id="rId2" Type="http://schemas.openxmlformats.org/officeDocument/2006/relationships/image" Target="../media/image1.emf"/><Relationship Id="rId1" Type="http://schemas.openxmlformats.org/officeDocument/2006/relationships/slideMaster" Target="../slideMasters/slideMaster2.xml"/><Relationship Id="rId6" Type="http://schemas.openxmlformats.org/officeDocument/2006/relationships/image" Target="../media/image28.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8.png"/><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hyperlink" Target="http://www.telenor.bg/" TargetMode="External"/><Relationship Id="rId14" Type="http://schemas.openxmlformats.org/officeDocument/2006/relationships/image" Target="../media/image32.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37.png"/><Relationship Id="rId2" Type="http://schemas.openxmlformats.org/officeDocument/2006/relationships/image" Target="../media/image1.emf"/><Relationship Id="rId1" Type="http://schemas.openxmlformats.org/officeDocument/2006/relationships/slideMaster" Target="../slideMasters/slideMaster2.xml"/><Relationship Id="rId6" Type="http://schemas.openxmlformats.org/officeDocument/2006/relationships/image" Target="../media/image34.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8.png"/><Relationship Id="rId10" Type="http://schemas.openxmlformats.org/officeDocument/2006/relationships/image" Target="../media/image45.png"/><Relationship Id="rId4" Type="http://schemas.openxmlformats.org/officeDocument/2006/relationships/image" Target="../media/image33.png"/><Relationship Id="rId9" Type="http://schemas.openxmlformats.org/officeDocument/2006/relationships/hyperlink" Target="https://www.xs-software.com/" TargetMode="External"/><Relationship Id="rId14" Type="http://schemas.openxmlformats.org/officeDocument/2006/relationships/image" Target="../media/image38.png"/></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2.xml"/><Relationship Id="rId6" Type="http://schemas.openxmlformats.org/officeDocument/2006/relationships/hyperlink" Target="http://forum.softuni.bg/" TargetMode="External"/><Relationship Id="rId11" Type="http://schemas.openxmlformats.org/officeDocument/2006/relationships/image" Target="../media/image42.png"/><Relationship Id="rId5" Type="http://schemas.openxmlformats.org/officeDocument/2006/relationships/hyperlink" Target="https://www.facebook.com/SoftwareUniversity" TargetMode="External"/><Relationship Id="rId10" Type="http://schemas.openxmlformats.org/officeDocument/2006/relationships/image" Target="../media/image41.png"/><Relationship Id="rId4" Type="http://schemas.openxmlformats.org/officeDocument/2006/relationships/hyperlink" Target="http://softuni.foundation/" TargetMode="External"/><Relationship Id="rId9" Type="http://schemas.openxmlformats.org/officeDocument/2006/relationships/image" Target="../media/image47.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1.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dirty="0"/>
              <a:t>Click icon to add picture</a:t>
            </a:r>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11/12/2019</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301" y="703244"/>
            <a:ext cx="8406073"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52" y="314259"/>
            <a:ext cx="2126081"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11/12/2019</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2" cstate="hq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4" cstate="hq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5" cstate="hq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6" cstate="hq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11/12/2019</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9864" y="3048000"/>
            <a:ext cx="4143348"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8012" y="1269705"/>
            <a:ext cx="3507028"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613" y="4961886"/>
            <a:ext cx="6687589"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2673" y="1253341"/>
            <a:ext cx="3537236"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785" y="1297093"/>
            <a:ext cx="4111472"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612" y="3323273"/>
            <a:ext cx="6678008"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extLst>
              <a:ext uri="{FF2B5EF4-FFF2-40B4-BE49-F238E27FC236}">
                <a16:creationId xmlns:a16="http://schemas.microsoft.com/office/drawing/2014/main" id="{3F691F48-DCAC-4489-AA09-7346B7E6785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20045601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5696" y="1200162"/>
            <a:ext cx="6096599"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464" y="1399789"/>
            <a:ext cx="5354264"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464" y="2317265"/>
            <a:ext cx="6667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l="14921" t="-168" r="15238" b="19014"/>
          <a:stretch/>
        </p:blipFill>
        <p:spPr bwMode="auto">
          <a:xfrm>
            <a:off x="7761500" y="2602277"/>
            <a:ext cx="3155182"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756" y="5230897"/>
            <a:ext cx="7167612"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7524" y="4510111"/>
            <a:ext cx="3352800" cy="177732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1C8BF23-28B4-4942-902F-58C0B92A760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6438865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504009" cy="5496127"/>
          </a:xfrm>
        </p:spPr>
        <p:txBody>
          <a:bodyPr wrap="square">
            <a:noAutofit/>
          </a:bodyPr>
          <a:lstStyle>
            <a:lvl1pPr>
              <a:buClr>
                <a:schemeClr val="tx1"/>
              </a:buClr>
              <a:defRPr sz="2798"/>
            </a:lvl1pPr>
            <a:lvl2pPr marL="989981" marR="0" indent="-380762" algn="l" defTabSz="1218438" rtl="0" eaLnBrk="1" fontAlgn="auto" latinLnBrk="0"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0"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0"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dirty="0"/>
              <a:t>Click icon to add picture</a:t>
            </a:r>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3"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60" y="1303142"/>
            <a:ext cx="10965303" cy="882654"/>
          </a:xfrm>
        </p:spPr>
        <p:txBody>
          <a:bodyPr>
            <a:normAutofit/>
          </a:bodyPr>
          <a:lstStyle>
            <a:lvl1pPr marL="0" indent="0" algn="ctr">
              <a:buNone/>
              <a:defRPr sz="3597">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7"/>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1" y="6035666"/>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3" y="6035666"/>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60" y="254857"/>
            <a:ext cx="10965303" cy="882654"/>
          </a:xfrm>
        </p:spPr>
        <p:txBody>
          <a:bodyPr/>
          <a:lstStyle>
            <a:lvl1pPr algn="ctr">
              <a:defRPr sz="4797"/>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7" y="6080062"/>
            <a:ext cx="1437271" cy="502868"/>
          </a:xfrm>
          <a:prstGeom prst="roundRect">
            <a:avLst>
              <a:gd name="adj" fmla="val 3940"/>
            </a:avLst>
          </a:prstGeom>
          <a:solidFill>
            <a:srgbClr val="231F20">
              <a:alpha val="50000"/>
            </a:srgbClr>
          </a:solidFill>
          <a:ln>
            <a:solidFill>
              <a:schemeClr val="accent1">
                <a:lumMod val="75000"/>
                <a:alpha val="50000"/>
              </a:schemeClr>
            </a:solidFill>
          </a:ln>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09808"/>
            <a:ext cx="2951518" cy="395420"/>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7"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34604"/>
            <a:ext cx="2951518" cy="36310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7"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67855"/>
            <a:ext cx="2951518" cy="52468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7"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1112"/>
            <a:ext cx="2951518" cy="46005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7"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8886037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6"/>
            <a:ext cx="8182463" cy="4795935"/>
          </a:xfrm>
        </p:spPr>
        <p:txBody>
          <a:bodyPr/>
          <a:lstStyle>
            <a:lvl1pPr marL="513888" indent="-513888">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5"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11/12/2019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7712917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4"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40"/>
            <a:ext cx="10961783" cy="499819"/>
          </a:xfrm>
          <a:prstGeom prst="rect">
            <a:avLst/>
          </a:prstGeom>
        </p:spPr>
        <p:txBody>
          <a:bodyPr anchor="ctr">
            <a:noAutofit/>
          </a:bodyPr>
          <a:lstStyle>
            <a:lvl1pPr marL="0" indent="0" algn="ctr">
              <a:buNone/>
              <a:defRPr sz="3997"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3"/>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7278220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8" y="100750"/>
            <a:ext cx="8399495"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600"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11/12/2019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3678338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8" y="3314706"/>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8"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4"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11/12/2019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600" y="274595"/>
            <a:ext cx="2144846" cy="534964"/>
          </a:xfrm>
          <a:prstGeom prst="rect">
            <a:avLst/>
          </a:prstGeom>
        </p:spPr>
      </p:pic>
    </p:spTree>
    <p:extLst>
      <p:ext uri="{BB962C8B-B14F-4D97-AF65-F5344CB8AC3E}">
        <p14:creationId xmlns:p14="http://schemas.microsoft.com/office/powerpoint/2010/main" val="26210088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11/12/2019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11/12/2019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5" y="232973"/>
            <a:ext cx="2126081" cy="530284"/>
          </a:xfrm>
          <a:prstGeom prst="rect">
            <a:avLst/>
          </a:prstGeom>
        </p:spPr>
      </p:pic>
    </p:spTree>
    <p:extLst>
      <p:ext uri="{BB962C8B-B14F-4D97-AF65-F5344CB8AC3E}">
        <p14:creationId xmlns:p14="http://schemas.microsoft.com/office/powerpoint/2010/main" val="39977359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80201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3" y="6184675"/>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24" tIns="60912" rIns="121824" bIns="60912" numCol="1" spcCol="0" rtlCol="0" fromWordArt="0" anchor="ctr" anchorCtr="0" forceAA="0" compatLnSpc="1">
            <a:prstTxWarp prst="textNoShape">
              <a:avLst/>
            </a:prstTxWarp>
            <a:noAutofit/>
          </a:bodyP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7"/>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5"/>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7" y="6390562"/>
            <a:ext cx="808713" cy="308845"/>
          </a:xfrm>
        </p:spPr>
        <p:txBody>
          <a:bodyPr/>
          <a:lstStyle/>
          <a:p>
            <a:fld id="{055373AC-9AA7-423B-BA00-BA1C74164DBD}" type="datetime1">
              <a:rPr lang="en-US" smtClean="0"/>
              <a:pPr/>
              <a:t>11/12/2019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5" y="232973"/>
            <a:ext cx="2126081" cy="530284"/>
          </a:xfrm>
          <a:prstGeom prst="rect">
            <a:avLst/>
          </a:prstGeom>
        </p:spPr>
      </p:pic>
    </p:spTree>
    <p:extLst>
      <p:ext uri="{BB962C8B-B14F-4D97-AF65-F5344CB8AC3E}">
        <p14:creationId xmlns:p14="http://schemas.microsoft.com/office/powerpoint/2010/main" val="16555463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2" y="1196126"/>
            <a:ext cx="11811097" cy="5185625"/>
          </a:xfrm>
        </p:spPr>
        <p:txBody>
          <a:bodyPr/>
          <a:lstStyle>
            <a:lvl1pPr marL="0" indent="0">
              <a:buNone/>
              <a:defRPr>
                <a:solidFill>
                  <a:schemeClr val="tx1"/>
                </a:solidFill>
              </a:defRPr>
            </a:lvl1pPr>
            <a:lvl2pPr marL="609036"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7"/>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7"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11/12/2019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5" y="232973"/>
            <a:ext cx="2126081" cy="530284"/>
          </a:xfrm>
          <a:prstGeom prst="rect">
            <a:avLst/>
          </a:prstGeom>
        </p:spPr>
      </p:pic>
    </p:spTree>
    <p:extLst>
      <p:ext uri="{BB962C8B-B14F-4D97-AF65-F5344CB8AC3E}">
        <p14:creationId xmlns:p14="http://schemas.microsoft.com/office/powerpoint/2010/main" val="19168938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6" y="1355077"/>
            <a:ext cx="3889373" cy="5366405"/>
          </a:xfrm>
          <a:prstGeom prst="rect">
            <a:avLst/>
          </a:prstGeom>
          <a:solidFill>
            <a:schemeClr val="bg2">
              <a:lumMod val="90000"/>
            </a:schemeClr>
          </a:solidFill>
        </p:spPr>
        <p:txBody>
          <a:bodyPr anchor="ctr"/>
          <a:lstStyle>
            <a:lvl1pPr marL="0" indent="0" algn="ctr">
              <a:buNone/>
              <a:defRPr sz="2130" baseline="0">
                <a:solidFill>
                  <a:schemeClr val="tx1"/>
                </a:solidFill>
                <a:latin typeface="+mn-lt"/>
                <a:cs typeface="Arial" pitchFamily="34" charset="0"/>
              </a:defRPr>
            </a:lvl1pPr>
            <a:lvl2pPr marL="609036" indent="0">
              <a:buNone/>
              <a:defRPr sz="3730"/>
            </a:lvl2pPr>
            <a:lvl3pPr marL="1218072" indent="0">
              <a:buNone/>
              <a:defRPr sz="3197"/>
            </a:lvl3pPr>
            <a:lvl4pPr marL="1827109" indent="0">
              <a:buNone/>
              <a:defRPr sz="2664"/>
            </a:lvl4pPr>
            <a:lvl5pPr marL="2436145" indent="0">
              <a:buNone/>
              <a:defRPr sz="2664"/>
            </a:lvl5pPr>
            <a:lvl6pPr marL="3045182" indent="0">
              <a:buNone/>
              <a:defRPr sz="2664"/>
            </a:lvl6pPr>
            <a:lvl7pPr marL="3654218" indent="0">
              <a:buNone/>
              <a:defRPr sz="2664"/>
            </a:lvl7pPr>
            <a:lvl8pPr marL="4263254" indent="0">
              <a:buNone/>
              <a:defRPr sz="2664"/>
            </a:lvl8pPr>
            <a:lvl9pPr marL="4872290" indent="0">
              <a:buNone/>
              <a:defRPr sz="2664"/>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8"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3" y="6721484"/>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7" y="1353867"/>
            <a:ext cx="7199299"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11/12/2019</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5" y="232973"/>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42632559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301" y="703246"/>
            <a:ext cx="8406073"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578"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4"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4"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53" y="314259"/>
            <a:ext cx="2126081"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11/12/2019</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8" y="1702475"/>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5"/>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000" y="3776295"/>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5"/>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8000" y="3776295"/>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3"/>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9347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11/12/2019</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9864" y="3048002"/>
            <a:ext cx="4143348"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8012" y="1269705"/>
            <a:ext cx="3507028"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5614" y="4961886"/>
            <a:ext cx="6687589"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4552673" y="1253341"/>
            <a:ext cx="3537236"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3786" y="1297095"/>
            <a:ext cx="4111472"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5612" y="3323273"/>
            <a:ext cx="6678008"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7"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extLst>
              <a:ext uri="{FF2B5EF4-FFF2-40B4-BE49-F238E27FC236}">
                <a16:creationId xmlns:a16="http://schemas.microsoft.com/office/drawing/2014/main" id="{3F691F48-DCAC-4489-AA09-7346B7E67855}"/>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870855" y="232973"/>
            <a:ext cx="2126081" cy="530284"/>
          </a:xfrm>
          <a:prstGeom prst="rect">
            <a:avLst/>
          </a:prstGeom>
        </p:spPr>
      </p:pic>
    </p:spTree>
    <p:extLst>
      <p:ext uri="{BB962C8B-B14F-4D97-AF65-F5344CB8AC3E}">
        <p14:creationId xmlns:p14="http://schemas.microsoft.com/office/powerpoint/2010/main" val="23187651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7"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965697" y="1200162"/>
            <a:ext cx="6096599"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464" y="1399790"/>
            <a:ext cx="5354264"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5464" y="2317265"/>
            <a:ext cx="6667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207"/>
          <a:stretch/>
        </p:blipFill>
        <p:spPr bwMode="auto">
          <a:xfrm>
            <a:off x="7761500" y="2602277"/>
            <a:ext cx="3155182"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757" y="5230897"/>
            <a:ext cx="7167612"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17524" y="4510113"/>
            <a:ext cx="3352800" cy="177732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1C8BF23-28B4-4942-902F-58C0B92A760B}"/>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870855" y="232973"/>
            <a:ext cx="2126081" cy="530284"/>
          </a:xfrm>
          <a:prstGeom prst="rect">
            <a:avLst/>
          </a:prstGeom>
        </p:spPr>
      </p:pic>
    </p:spTree>
    <p:extLst>
      <p:ext uri="{BB962C8B-B14F-4D97-AF65-F5344CB8AC3E}">
        <p14:creationId xmlns:p14="http://schemas.microsoft.com/office/powerpoint/2010/main" val="36274731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1" y="1186309"/>
            <a:ext cx="9504009" cy="5496127"/>
          </a:xfrm>
        </p:spPr>
        <p:txBody>
          <a:bodyPr wrap="square">
            <a:noAutofit/>
          </a:bodyPr>
          <a:lstStyle>
            <a:lvl1pPr>
              <a:buClr>
                <a:schemeClr val="tx1"/>
              </a:buClr>
              <a:defRPr sz="2797"/>
            </a:lvl1pPr>
            <a:lvl2pPr marL="989684" marR="0" indent="-380648" algn="l" defTabSz="1218072" rtl="0" eaLnBrk="1" fontAlgn="auto" latinLnBrk="0" hangingPunct="1">
              <a:lnSpc>
                <a:spcPct val="100000"/>
              </a:lnSpc>
              <a:spcBef>
                <a:spcPts val="600"/>
              </a:spcBef>
              <a:spcAft>
                <a:spcPts val="600"/>
              </a:spcAft>
              <a:buClrTx/>
              <a:buSzTx/>
              <a:buFont typeface="Wingdings" panose="05000000000000000000" pitchFamily="2" charset="2"/>
              <a:buChar char="§"/>
              <a:tabLst>
                <a:tab pos="282320" algn="l"/>
              </a:tabLst>
              <a:defRPr/>
            </a:lvl2pPr>
            <a:lvl3pPr>
              <a:buClr>
                <a:schemeClr val="tx1"/>
              </a:buClr>
              <a:defRPr/>
            </a:lvl3pPr>
          </a:lstStyle>
          <a:p>
            <a:pPr>
              <a:lnSpc>
                <a:spcPct val="100000"/>
              </a:lnSpc>
            </a:pPr>
            <a:r>
              <a:rPr lang="en-US" sz="3197" dirty="0"/>
              <a:t>Software University – High-Quality Education, </a:t>
            </a:r>
            <a:br>
              <a:rPr lang="en-US" sz="3197" dirty="0"/>
            </a:br>
            <a:r>
              <a:rPr lang="en-US" sz="3197" dirty="0"/>
              <a:t>Profession and Job for Software Developers</a:t>
            </a:r>
          </a:p>
          <a:p>
            <a:pPr lvl="1">
              <a:lnSpc>
                <a:spcPct val="100000"/>
              </a:lnSpc>
            </a:pPr>
            <a:r>
              <a:rPr lang="en-US" sz="2897" noProof="1">
                <a:hlinkClick r:id="rId3"/>
              </a:rPr>
              <a:t>softuni.bg</a:t>
            </a:r>
            <a:r>
              <a:rPr lang="en-US" sz="2897" noProof="1"/>
              <a:t> </a:t>
            </a:r>
          </a:p>
          <a:p>
            <a:pPr>
              <a:lnSpc>
                <a:spcPct val="100000"/>
              </a:lnSpc>
            </a:pPr>
            <a:r>
              <a:rPr lang="en-US" sz="3197" dirty="0"/>
              <a:t>Software University Foundation</a:t>
            </a:r>
            <a:endParaRPr lang="bg-BG" sz="3197" dirty="0"/>
          </a:p>
          <a:p>
            <a:pPr lvl="1">
              <a:lnSpc>
                <a:spcPct val="100000"/>
              </a:lnSpc>
            </a:pPr>
            <a:r>
              <a:rPr lang="en-US" sz="2997" noProof="1">
                <a:hlinkClick r:id="rId4"/>
              </a:rPr>
              <a:t>http://softuni.foundation/</a:t>
            </a:r>
            <a:endParaRPr lang="en-US" sz="2997" noProof="1"/>
          </a:p>
          <a:p>
            <a:pPr>
              <a:lnSpc>
                <a:spcPct val="100000"/>
              </a:lnSpc>
            </a:pPr>
            <a:r>
              <a:rPr lang="en-US" sz="3197" dirty="0"/>
              <a:t>Software University @ Facebook</a:t>
            </a:r>
          </a:p>
          <a:p>
            <a:pPr marL="989684" marR="0" lvl="1" indent="-380648" algn="l" defTabSz="1218072" rtl="0" eaLnBrk="1" fontAlgn="auto" latinLnBrk="0" hangingPunct="1">
              <a:lnSpc>
                <a:spcPct val="100000"/>
              </a:lnSpc>
              <a:spcBef>
                <a:spcPts val="600"/>
              </a:spcBef>
              <a:spcAft>
                <a:spcPts val="600"/>
              </a:spcAft>
              <a:buClrTx/>
              <a:buSzTx/>
              <a:buFont typeface="Wingdings" panose="05000000000000000000" pitchFamily="2" charset="2"/>
              <a:buChar char="§"/>
              <a:tabLst>
                <a:tab pos="282320" algn="l"/>
              </a:tabLst>
              <a:defRPr/>
            </a:pPr>
            <a:r>
              <a:rPr kumimoji="0" lang="en-US" sz="2897"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7"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7" dirty="0"/>
              <a:t>Software University Forums</a:t>
            </a:r>
          </a:p>
          <a:p>
            <a:pPr marL="989684" marR="0" lvl="1" indent="-380648" algn="l" defTabSz="1218072" rtl="0" eaLnBrk="1" fontAlgn="auto" latinLnBrk="0" hangingPunct="1">
              <a:lnSpc>
                <a:spcPct val="100000"/>
              </a:lnSpc>
              <a:spcBef>
                <a:spcPts val="600"/>
              </a:spcBef>
              <a:spcAft>
                <a:spcPts val="600"/>
              </a:spcAft>
              <a:buClrTx/>
              <a:buSzTx/>
              <a:buFont typeface="Wingdings" panose="05000000000000000000" pitchFamily="2" charset="2"/>
              <a:buChar char="§"/>
              <a:tabLst>
                <a:tab pos="282320" algn="l"/>
              </a:tabLst>
              <a:defRPr/>
            </a:pPr>
            <a:r>
              <a:rPr lang="en-US" sz="2797" dirty="0">
                <a:hlinkClick r:id="rId6"/>
              </a:rPr>
              <a:t>forum.softuni.bg</a:t>
            </a:r>
            <a:endParaRPr lang="en-US" sz="2797"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37978" y="5017464"/>
            <a:ext cx="1042504"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4"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30" y="1319425"/>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7" y="108873"/>
            <a:ext cx="9506047"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6985725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551" y="314302"/>
            <a:ext cx="7384264"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7551" y="2346299"/>
            <a:ext cx="7384264"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611" y="4164084"/>
            <a:ext cx="318844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7551" y="4191000"/>
            <a:ext cx="7384264"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611" y="4633983"/>
            <a:ext cx="318844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611" y="5011672"/>
            <a:ext cx="318844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611" y="5394605"/>
            <a:ext cx="318844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611" y="5735768"/>
            <a:ext cx="318844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68922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186545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589" y="4869900"/>
            <a:ext cx="8940800" cy="9037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589" y="5754968"/>
            <a:ext cx="8940800" cy="719034"/>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6" name="Picture 5">
            <a:extLst>
              <a:ext uri="{FF2B5EF4-FFF2-40B4-BE49-F238E27FC236}">
                <a16:creationId xmlns:a16="http://schemas.microsoft.com/office/drawing/2014/main" id="{604046DE-A9B1-432F-9B4A-FABC06FA6C40}"/>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3188077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11/12/2019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3D6D6A09-06AD-490A-BFEA-2ED29E8BAB38}"/>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878346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Заглавие и съдържание">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11/12/2019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7731523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11/12/2019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11/12/2019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11/12/2019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5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11/12/2019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11/12/2019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11/12/2019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 id="2147483687" r:id="rId14"/>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0" hangingPunct="1">
        <a:defRPr sz="2398" kern="1200">
          <a:solidFill>
            <a:schemeClr val="tx1"/>
          </a:solidFill>
          <a:latin typeface="+mn-lt"/>
          <a:ea typeface="+mn-ea"/>
          <a:cs typeface="+mn-cs"/>
        </a:defRPr>
      </a:lvl1pPr>
      <a:lvl2pPr marL="609219" algn="l" defTabSz="1218438" rtl="0" eaLnBrk="1" latinLnBrk="0" hangingPunct="1">
        <a:defRPr sz="2398" kern="1200">
          <a:solidFill>
            <a:schemeClr val="tx1"/>
          </a:solidFill>
          <a:latin typeface="+mn-lt"/>
          <a:ea typeface="+mn-ea"/>
          <a:cs typeface="+mn-cs"/>
        </a:defRPr>
      </a:lvl2pPr>
      <a:lvl3pPr marL="1218438" algn="l" defTabSz="1218438" rtl="0" eaLnBrk="1" latinLnBrk="0" hangingPunct="1">
        <a:defRPr sz="2398" kern="1200">
          <a:solidFill>
            <a:schemeClr val="tx1"/>
          </a:solidFill>
          <a:latin typeface="+mn-lt"/>
          <a:ea typeface="+mn-ea"/>
          <a:cs typeface="+mn-cs"/>
        </a:defRPr>
      </a:lvl3pPr>
      <a:lvl4pPr marL="1827657" algn="l" defTabSz="1218438" rtl="0" eaLnBrk="1" latinLnBrk="0" hangingPunct="1">
        <a:defRPr sz="2398" kern="1200">
          <a:solidFill>
            <a:schemeClr val="tx1"/>
          </a:solidFill>
          <a:latin typeface="+mn-lt"/>
          <a:ea typeface="+mn-ea"/>
          <a:cs typeface="+mn-cs"/>
        </a:defRPr>
      </a:lvl4pPr>
      <a:lvl5pPr marL="2436876" algn="l" defTabSz="1218438" rtl="0" eaLnBrk="1" latinLnBrk="0" hangingPunct="1">
        <a:defRPr sz="2398" kern="1200">
          <a:solidFill>
            <a:schemeClr val="tx1"/>
          </a:solidFill>
          <a:latin typeface="+mn-lt"/>
          <a:ea typeface="+mn-ea"/>
          <a:cs typeface="+mn-cs"/>
        </a:defRPr>
      </a:lvl5pPr>
      <a:lvl6pPr marL="3046096" algn="l" defTabSz="1218438" rtl="0" eaLnBrk="1" latinLnBrk="0" hangingPunct="1">
        <a:defRPr sz="2398" kern="1200">
          <a:solidFill>
            <a:schemeClr val="tx1"/>
          </a:solidFill>
          <a:latin typeface="+mn-lt"/>
          <a:ea typeface="+mn-ea"/>
          <a:cs typeface="+mn-cs"/>
        </a:defRPr>
      </a:lvl6pPr>
      <a:lvl7pPr marL="3655315" algn="l" defTabSz="1218438" rtl="0" eaLnBrk="1" latinLnBrk="0" hangingPunct="1">
        <a:defRPr sz="2398" kern="1200">
          <a:solidFill>
            <a:schemeClr val="tx1"/>
          </a:solidFill>
          <a:latin typeface="+mn-lt"/>
          <a:ea typeface="+mn-ea"/>
          <a:cs typeface="+mn-cs"/>
        </a:defRPr>
      </a:lvl7pPr>
      <a:lvl8pPr marL="4264533" algn="l" defTabSz="1218438" rtl="0" eaLnBrk="1" latinLnBrk="0" hangingPunct="1">
        <a:defRPr sz="2398" kern="1200">
          <a:solidFill>
            <a:schemeClr val="tx1"/>
          </a:solidFill>
          <a:latin typeface="+mn-lt"/>
          <a:ea typeface="+mn-ea"/>
          <a:cs typeface="+mn-cs"/>
        </a:defRPr>
      </a:lvl8pPr>
      <a:lvl9pPr marL="4873752" algn="l" defTabSz="1218438" rtl="0" eaLnBrk="1" latinLnBrk="0"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7" y="6397198"/>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11/12/2019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30" y="6397198"/>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8"/>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6"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237326755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072" rtl="0" eaLnBrk="1" latinLnBrk="0" hangingPunct="1">
        <a:spcBef>
          <a:spcPct val="0"/>
        </a:spcBef>
        <a:buNone/>
        <a:defRPr sz="3997" b="1" kern="1200">
          <a:solidFill>
            <a:schemeClr val="tx1"/>
          </a:solidFill>
          <a:latin typeface="+mj-lt"/>
          <a:ea typeface="+mj-ea"/>
          <a:cs typeface="+mj-cs"/>
        </a:defRPr>
      </a:lvl1pPr>
    </p:titleStyle>
    <p:bodyStyle>
      <a:lvl1pPr marL="456778" indent="-456778" algn="l" defTabSz="1218072" rtl="0" eaLnBrk="1" latinLnBrk="0" hangingPunct="1">
        <a:lnSpc>
          <a:spcPct val="105000"/>
        </a:lnSpc>
        <a:spcBef>
          <a:spcPts val="600"/>
        </a:spcBef>
        <a:spcAft>
          <a:spcPts val="600"/>
        </a:spcAft>
        <a:buFont typeface="Wingdings" panose="05000000000000000000" pitchFamily="2" charset="2"/>
        <a:buChar char="§"/>
        <a:defRPr sz="3397" kern="1200">
          <a:solidFill>
            <a:schemeClr val="tx1"/>
          </a:solidFill>
          <a:latin typeface="+mn-lt"/>
          <a:ea typeface="+mn-ea"/>
          <a:cs typeface="+mn-cs"/>
        </a:defRPr>
      </a:lvl1pPr>
      <a:lvl2pPr marL="989684" indent="-380648" algn="l" defTabSz="1218072" rtl="0" eaLnBrk="1" latinLnBrk="0" hangingPunct="1">
        <a:lnSpc>
          <a:spcPct val="105000"/>
        </a:lnSpc>
        <a:spcBef>
          <a:spcPts val="600"/>
        </a:spcBef>
        <a:spcAft>
          <a:spcPts val="600"/>
        </a:spcAft>
        <a:buFont typeface="Wingdings" panose="05000000000000000000" pitchFamily="2" charset="2"/>
        <a:buChar char="§"/>
        <a:defRPr sz="3197" kern="1200">
          <a:solidFill>
            <a:schemeClr val="tx1"/>
          </a:solidFill>
          <a:latin typeface="+mn-lt"/>
          <a:ea typeface="+mn-ea"/>
          <a:cs typeface="+mn-cs"/>
        </a:defRPr>
      </a:lvl2pPr>
      <a:lvl3pPr marL="1522591" indent="-304519" algn="l" defTabSz="1218072" rtl="0" eaLnBrk="1" latinLnBrk="0" hangingPunct="1">
        <a:lnSpc>
          <a:spcPct val="105000"/>
        </a:lnSpc>
        <a:spcBef>
          <a:spcPts val="600"/>
        </a:spcBef>
        <a:spcAft>
          <a:spcPts val="600"/>
        </a:spcAft>
        <a:buFont typeface="Wingdings" panose="05000000000000000000" pitchFamily="2" charset="2"/>
        <a:buChar char="§"/>
        <a:defRPr sz="2997" kern="1200">
          <a:solidFill>
            <a:schemeClr val="tx1"/>
          </a:solidFill>
          <a:latin typeface="+mn-lt"/>
          <a:ea typeface="+mn-ea"/>
          <a:cs typeface="+mn-cs"/>
        </a:defRPr>
      </a:lvl3pPr>
      <a:lvl4pPr marL="2131627" indent="-304519" algn="l" defTabSz="1218072" rtl="0" eaLnBrk="1" latinLnBrk="0" hangingPunct="1">
        <a:lnSpc>
          <a:spcPct val="105000"/>
        </a:lnSpc>
        <a:spcBef>
          <a:spcPts val="600"/>
        </a:spcBef>
        <a:spcAft>
          <a:spcPts val="600"/>
        </a:spcAft>
        <a:buFont typeface="Wingdings" panose="05000000000000000000" pitchFamily="2" charset="2"/>
        <a:buChar char="§"/>
        <a:defRPr sz="2797" kern="1200">
          <a:solidFill>
            <a:schemeClr val="tx1"/>
          </a:solidFill>
          <a:latin typeface="+mn-lt"/>
          <a:ea typeface="+mn-ea"/>
          <a:cs typeface="+mn-cs"/>
        </a:defRPr>
      </a:lvl4pPr>
      <a:lvl5pPr marL="2740663" indent="-304519" algn="l" defTabSz="1218072" rtl="0" eaLnBrk="1" latinLnBrk="0" hangingPunct="1">
        <a:lnSpc>
          <a:spcPct val="105000"/>
        </a:lnSpc>
        <a:spcBef>
          <a:spcPts val="600"/>
        </a:spcBef>
        <a:spcAft>
          <a:spcPts val="600"/>
        </a:spcAft>
        <a:buFont typeface="Wingdings" panose="05000000000000000000" pitchFamily="2" charset="2"/>
        <a:buChar char="§"/>
        <a:defRPr sz="2597" kern="1200">
          <a:solidFill>
            <a:schemeClr val="tx1"/>
          </a:solidFill>
          <a:latin typeface="+mn-lt"/>
          <a:ea typeface="+mn-ea"/>
          <a:cs typeface="+mn-cs"/>
        </a:defRPr>
      </a:lvl5pPr>
      <a:lvl6pPr marL="3349699" indent="-304519" algn="l" defTabSz="1218072" rtl="0" eaLnBrk="1" latinLnBrk="0" hangingPunct="1">
        <a:spcBef>
          <a:spcPct val="20000"/>
        </a:spcBef>
        <a:buFont typeface="Arial" pitchFamily="34" charset="0"/>
        <a:buChar char="•"/>
        <a:defRPr sz="2664" kern="1200">
          <a:solidFill>
            <a:schemeClr val="tx1"/>
          </a:solidFill>
          <a:latin typeface="+mn-lt"/>
          <a:ea typeface="+mn-ea"/>
          <a:cs typeface="+mn-cs"/>
        </a:defRPr>
      </a:lvl6pPr>
      <a:lvl7pPr marL="3958736" indent="-304519" algn="l" defTabSz="1218072" rtl="0" eaLnBrk="1" latinLnBrk="0" hangingPunct="1">
        <a:spcBef>
          <a:spcPct val="20000"/>
        </a:spcBef>
        <a:buFont typeface="Arial" pitchFamily="34" charset="0"/>
        <a:buChar char="•"/>
        <a:defRPr sz="2664" kern="1200">
          <a:solidFill>
            <a:schemeClr val="tx1"/>
          </a:solidFill>
          <a:latin typeface="+mn-lt"/>
          <a:ea typeface="+mn-ea"/>
          <a:cs typeface="+mn-cs"/>
        </a:defRPr>
      </a:lvl7pPr>
      <a:lvl8pPr marL="4567772" indent="-304519" algn="l" defTabSz="1218072" rtl="0" eaLnBrk="1" latinLnBrk="0" hangingPunct="1">
        <a:spcBef>
          <a:spcPct val="20000"/>
        </a:spcBef>
        <a:buFont typeface="Arial" pitchFamily="34" charset="0"/>
        <a:buChar char="•"/>
        <a:defRPr sz="2664" kern="1200">
          <a:solidFill>
            <a:schemeClr val="tx1"/>
          </a:solidFill>
          <a:latin typeface="+mn-lt"/>
          <a:ea typeface="+mn-ea"/>
          <a:cs typeface="+mn-cs"/>
        </a:defRPr>
      </a:lvl8pPr>
      <a:lvl9pPr marL="5176808" indent="-304519" algn="l" defTabSz="1218072" rtl="0" eaLnBrk="1" latinLnBrk="0" hangingPunct="1">
        <a:spcBef>
          <a:spcPct val="20000"/>
        </a:spcBef>
        <a:buFont typeface="Arial" pitchFamily="34" charset="0"/>
        <a:buChar char="•"/>
        <a:defRPr sz="2664" kern="1200">
          <a:solidFill>
            <a:schemeClr val="tx1"/>
          </a:solidFill>
          <a:latin typeface="+mn-lt"/>
          <a:ea typeface="+mn-ea"/>
          <a:cs typeface="+mn-cs"/>
        </a:defRPr>
      </a:lvl9pPr>
    </p:bodyStyle>
    <p:otherStyle>
      <a:defPPr>
        <a:defRPr lang="ko-KR"/>
      </a:defPPr>
      <a:lvl1pPr marL="0" algn="l" defTabSz="1218072" rtl="0" eaLnBrk="1" latinLnBrk="0" hangingPunct="1">
        <a:defRPr sz="2397" kern="1200">
          <a:solidFill>
            <a:schemeClr val="tx1"/>
          </a:solidFill>
          <a:latin typeface="+mn-lt"/>
          <a:ea typeface="+mn-ea"/>
          <a:cs typeface="+mn-cs"/>
        </a:defRPr>
      </a:lvl1pPr>
      <a:lvl2pPr marL="609036" algn="l" defTabSz="1218072" rtl="0" eaLnBrk="1" latinLnBrk="0" hangingPunct="1">
        <a:defRPr sz="2397" kern="1200">
          <a:solidFill>
            <a:schemeClr val="tx1"/>
          </a:solidFill>
          <a:latin typeface="+mn-lt"/>
          <a:ea typeface="+mn-ea"/>
          <a:cs typeface="+mn-cs"/>
        </a:defRPr>
      </a:lvl2pPr>
      <a:lvl3pPr marL="1218072" algn="l" defTabSz="1218072" rtl="0" eaLnBrk="1" latinLnBrk="0" hangingPunct="1">
        <a:defRPr sz="2397" kern="1200">
          <a:solidFill>
            <a:schemeClr val="tx1"/>
          </a:solidFill>
          <a:latin typeface="+mn-lt"/>
          <a:ea typeface="+mn-ea"/>
          <a:cs typeface="+mn-cs"/>
        </a:defRPr>
      </a:lvl3pPr>
      <a:lvl4pPr marL="1827109" algn="l" defTabSz="1218072" rtl="0" eaLnBrk="1" latinLnBrk="0" hangingPunct="1">
        <a:defRPr sz="2397" kern="1200">
          <a:solidFill>
            <a:schemeClr val="tx1"/>
          </a:solidFill>
          <a:latin typeface="+mn-lt"/>
          <a:ea typeface="+mn-ea"/>
          <a:cs typeface="+mn-cs"/>
        </a:defRPr>
      </a:lvl4pPr>
      <a:lvl5pPr marL="2436145" algn="l" defTabSz="1218072" rtl="0" eaLnBrk="1" latinLnBrk="0" hangingPunct="1">
        <a:defRPr sz="2397" kern="1200">
          <a:solidFill>
            <a:schemeClr val="tx1"/>
          </a:solidFill>
          <a:latin typeface="+mn-lt"/>
          <a:ea typeface="+mn-ea"/>
          <a:cs typeface="+mn-cs"/>
        </a:defRPr>
      </a:lvl5pPr>
      <a:lvl6pPr marL="3045182" algn="l" defTabSz="1218072" rtl="0" eaLnBrk="1" latinLnBrk="0" hangingPunct="1">
        <a:defRPr sz="2397" kern="1200">
          <a:solidFill>
            <a:schemeClr val="tx1"/>
          </a:solidFill>
          <a:latin typeface="+mn-lt"/>
          <a:ea typeface="+mn-ea"/>
          <a:cs typeface="+mn-cs"/>
        </a:defRPr>
      </a:lvl6pPr>
      <a:lvl7pPr marL="3654218" algn="l" defTabSz="1218072" rtl="0" eaLnBrk="1" latinLnBrk="0" hangingPunct="1">
        <a:defRPr sz="2397" kern="1200">
          <a:solidFill>
            <a:schemeClr val="tx1"/>
          </a:solidFill>
          <a:latin typeface="+mn-lt"/>
          <a:ea typeface="+mn-ea"/>
          <a:cs typeface="+mn-cs"/>
        </a:defRPr>
      </a:lvl7pPr>
      <a:lvl8pPr marL="4263254" algn="l" defTabSz="1218072" rtl="0" eaLnBrk="1" latinLnBrk="0" hangingPunct="1">
        <a:defRPr sz="2397" kern="1200">
          <a:solidFill>
            <a:schemeClr val="tx1"/>
          </a:solidFill>
          <a:latin typeface="+mn-lt"/>
          <a:ea typeface="+mn-ea"/>
          <a:cs typeface="+mn-cs"/>
        </a:defRPr>
      </a:lvl8pPr>
      <a:lvl9pPr marL="4872290" algn="l" defTabSz="1218072" rtl="0" eaLnBrk="1" latinLnBrk="0" hangingPunct="1">
        <a:defRPr sz="2397"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hyperlink" Target="https://judge.softuni.bg/Contests/1592/Polymorphism-Lab" TargetMode="External"/><Relationship Id="rId4" Type="http://schemas.openxmlformats.org/officeDocument/2006/relationships/image" Target="../media/image5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softuni.bg/modules/59/java-advanced" TargetMode="External"/><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hyperlink" Target="http://www.xs-software.com/" TargetMode="External"/><Relationship Id="rId18" Type="http://schemas.openxmlformats.org/officeDocument/2006/relationships/image" Target="../media/image63.png"/><Relationship Id="rId26" Type="http://schemas.openxmlformats.org/officeDocument/2006/relationships/image" Target="../media/image67.png"/><Relationship Id="rId3" Type="http://schemas.openxmlformats.org/officeDocument/2006/relationships/hyperlink" Target="http://www.infragistics.com/" TargetMode="External"/><Relationship Id="rId21" Type="http://schemas.openxmlformats.org/officeDocument/2006/relationships/hyperlink" Target="https://motion-software.com/" TargetMode="External"/><Relationship Id="rId7" Type="http://schemas.openxmlformats.org/officeDocument/2006/relationships/hyperlink" Target="https://netpeak.bg/" TargetMode="External"/><Relationship Id="rId12" Type="http://schemas.openxmlformats.org/officeDocument/2006/relationships/image" Target="../media/image60.png"/><Relationship Id="rId17" Type="http://schemas.openxmlformats.org/officeDocument/2006/relationships/hyperlink" Target="http://www.postbank.bg/" TargetMode="External"/><Relationship Id="rId25" Type="http://schemas.openxmlformats.org/officeDocument/2006/relationships/hyperlink" Target="https://www.superhosting.bg/?gclid=CjwKCAjw5fzrBRASEiwAD2OSV2HM9vD3KXFwexq_hE27VNo1Gx0yBWBbYg7Ef677GKVaQu7Vn2bX7hoCIkoQAvD_BwE" TargetMode="External"/><Relationship Id="rId2" Type="http://schemas.openxmlformats.org/officeDocument/2006/relationships/notesSlide" Target="../notesSlides/notesSlide20.xml"/><Relationship Id="rId16" Type="http://schemas.openxmlformats.org/officeDocument/2006/relationships/image" Target="../media/image62.png"/><Relationship Id="rId20" Type="http://schemas.openxmlformats.org/officeDocument/2006/relationships/image" Target="../media/image64.png"/><Relationship Id="rId1" Type="http://schemas.openxmlformats.org/officeDocument/2006/relationships/slideLayout" Target="../slideLayouts/slideLayout6.xml"/><Relationship Id="rId6" Type="http://schemas.openxmlformats.org/officeDocument/2006/relationships/image" Target="../media/image57.png"/><Relationship Id="rId11" Type="http://schemas.openxmlformats.org/officeDocument/2006/relationships/hyperlink" Target="http://www.telenor.bg/" TargetMode="External"/><Relationship Id="rId24" Type="http://schemas.openxmlformats.org/officeDocument/2006/relationships/image" Target="../media/image66.jpeg"/><Relationship Id="rId5" Type="http://schemas.openxmlformats.org/officeDocument/2006/relationships/hyperlink" Target="https://www.indeavr.com/en" TargetMode="External"/><Relationship Id="rId15" Type="http://schemas.openxmlformats.org/officeDocument/2006/relationships/hyperlink" Target="https://www.sbtech.com/" TargetMode="External"/><Relationship Id="rId23" Type="http://schemas.openxmlformats.org/officeDocument/2006/relationships/hyperlink" Target="https://stemo.bg/en/" TargetMode="External"/><Relationship Id="rId10" Type="http://schemas.openxmlformats.org/officeDocument/2006/relationships/image" Target="../media/image59.png"/><Relationship Id="rId19" Type="http://schemas.openxmlformats.org/officeDocument/2006/relationships/hyperlink" Target="http://smartit.bg/" TargetMode="External"/><Relationship Id="rId4" Type="http://schemas.openxmlformats.org/officeDocument/2006/relationships/image" Target="../media/image56.png"/><Relationship Id="rId9" Type="http://schemas.openxmlformats.org/officeDocument/2006/relationships/hyperlink" Target="https://www.softwaregroup.com/" TargetMode="External"/><Relationship Id="rId14" Type="http://schemas.openxmlformats.org/officeDocument/2006/relationships/image" Target="../media/image61.png"/><Relationship Id="rId22" Type="http://schemas.openxmlformats.org/officeDocument/2006/relationships/image" Target="../media/image65.png"/></Relationships>
</file>

<file path=ppt/slides/_rels/slide26.xml.rels><?xml version="1.0" encoding="UTF-8" standalone="yes"?>
<Relationships xmlns="http://schemas.openxmlformats.org/package/2006/relationships"><Relationship Id="rId8" Type="http://schemas.openxmlformats.org/officeDocument/2006/relationships/image" Target="../media/image70.jpeg"/><Relationship Id="rId3" Type="http://schemas.openxmlformats.org/officeDocument/2006/relationships/hyperlink" Target="https://www.is-bg.net/" TargetMode="External"/><Relationship Id="rId7" Type="http://schemas.openxmlformats.org/officeDocument/2006/relationships/hyperlink" Target="http://www.world-of-myths.com/"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69.png"/><Relationship Id="rId5" Type="http://schemas.openxmlformats.org/officeDocument/2006/relationships/hyperlink" Target="https://www.onebitsoftware.net/" TargetMode="External"/><Relationship Id="rId10" Type="http://schemas.openxmlformats.org/officeDocument/2006/relationships/image" Target="../media/image71.gif"/><Relationship Id="rId4" Type="http://schemas.openxmlformats.org/officeDocument/2006/relationships/image" Target="../media/image68.jpeg"/><Relationship Id="rId9" Type="http://schemas.openxmlformats.org/officeDocument/2006/relationships/hyperlink" Target="https://www.lukanet.com/" TargetMode="External"/></Relationships>
</file>

<file path=ppt/slides/_rels/slide27.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hyperlink" Target="http://forum.softuni.bg/" TargetMode="External"/><Relationship Id="rId11" Type="http://schemas.openxmlformats.org/officeDocument/2006/relationships/image" Target="../media/image46.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hyperlink" Target="https://www.sli.do/"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pPr>
              <a:spcAft>
                <a:spcPts val="0"/>
              </a:spcAft>
            </a:pPr>
            <a:r>
              <a:rPr lang="en-US" dirty="0"/>
              <a:t>Abstract Classes, Abstract Methods, Override Methods</a:t>
            </a:r>
          </a:p>
          <a:p>
            <a:pPr>
              <a:spcAft>
                <a:spcPts val="0"/>
              </a:spcAft>
            </a:pPr>
            <a:endParaRPr lang="en-US" sz="3000" dirty="0"/>
          </a:p>
        </p:txBody>
      </p:sp>
      <p:sp>
        <p:nvSpPr>
          <p:cNvPr id="5" name="Title 4"/>
          <p:cNvSpPr>
            <a:spLocks noGrp="1"/>
          </p:cNvSpPr>
          <p:nvPr>
            <p:ph type="title"/>
          </p:nvPr>
        </p:nvSpPr>
        <p:spPr/>
        <p:txBody>
          <a:bodyPr>
            <a:normAutofit/>
          </a:bodyPr>
          <a:lstStyle/>
          <a:p>
            <a:r>
              <a:rPr lang="en-US" dirty="0"/>
              <a:t>Polymorphism</a:t>
            </a:r>
          </a:p>
        </p:txBody>
      </p:sp>
      <p:sp>
        <p:nvSpPr>
          <p:cNvPr id="19" name="Text Placeholder 10"/>
          <p:cNvSpPr>
            <a:spLocks noGrp="1"/>
          </p:cNvSpPr>
          <p:nvPr>
            <p:ph type="body" sz="quarter" idx="17"/>
          </p:nvPr>
        </p:nvSpPr>
        <p:spPr/>
        <p:txBody>
          <a:bodyPr/>
          <a:lstStyle/>
          <a:p>
            <a:r>
              <a:rPr lang="en-US" dirty="0"/>
              <a:t>Software University</a:t>
            </a:r>
          </a:p>
        </p:txBody>
      </p:sp>
      <p:sp>
        <p:nvSpPr>
          <p:cNvPr id="20" name="Text Placeholder 11"/>
          <p:cNvSpPr>
            <a:spLocks noGrp="1"/>
          </p:cNvSpPr>
          <p:nvPr>
            <p:ph type="body" sz="quarter" idx="18"/>
          </p:nvPr>
        </p:nvSpPr>
        <p:spPr/>
        <p:txBody>
          <a:bodyPr/>
          <a:lstStyle/>
          <a:p>
            <a:r>
              <a:rPr lang="en-US" dirty="0">
                <a:hlinkClick r:id="rId3"/>
              </a:rPr>
              <a:t>http://softuni.bg</a:t>
            </a:r>
            <a:endParaRPr lang="en-US" dirty="0"/>
          </a:p>
        </p:txBody>
      </p:sp>
      <p:sp>
        <p:nvSpPr>
          <p:cNvPr id="3" name="Text Placeholder 2"/>
          <p:cNvSpPr>
            <a:spLocks noGrp="1"/>
          </p:cNvSpPr>
          <p:nvPr>
            <p:ph type="body" sz="quarter" idx="19"/>
          </p:nvPr>
        </p:nvSpPr>
        <p:spPr>
          <a:xfrm>
            <a:off x="672561" y="4888476"/>
            <a:ext cx="2950749" cy="976925"/>
          </a:xfrm>
        </p:spPr>
        <p:txBody>
          <a:bodyPr/>
          <a:lstStyle/>
          <a:p>
            <a:r>
              <a:rPr lang="en-US" dirty="0"/>
              <a:t>SoftUni Team</a:t>
            </a:r>
          </a:p>
          <a:p>
            <a:endParaRPr lang="bg-BG" dirty="0"/>
          </a:p>
        </p:txBody>
      </p:sp>
      <p:sp>
        <p:nvSpPr>
          <p:cNvPr id="4" name="Text Placeholder 3"/>
          <p:cNvSpPr>
            <a:spLocks noGrp="1"/>
          </p:cNvSpPr>
          <p:nvPr>
            <p:ph type="body" sz="quarter" idx="20"/>
          </p:nvPr>
        </p:nvSpPr>
        <p:spPr/>
        <p:txBody>
          <a:bodyPr/>
          <a:lstStyle/>
          <a:p>
            <a:r>
              <a:rPr lang="en-US" dirty="0"/>
              <a:t>Technical Trainers</a:t>
            </a: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7664" y="2487637"/>
            <a:ext cx="3703667" cy="2985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8239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0"/>
          </p:nvPr>
        </p:nvSpPr>
        <p:spPr/>
        <p:txBody>
          <a:bodyPr>
            <a:normAutofit/>
          </a:bodyPr>
          <a:lstStyle/>
          <a:p>
            <a:r>
              <a:rPr lang="en-US" dirty="0"/>
              <a:t>Also known as </a:t>
            </a:r>
            <a:r>
              <a:rPr lang="en-US" b="1" dirty="0">
                <a:solidFill>
                  <a:schemeClr val="bg1"/>
                </a:solidFill>
              </a:rPr>
              <a:t>Static Polymorphism</a:t>
            </a:r>
          </a:p>
          <a:p>
            <a:pPr marL="0" indent="0">
              <a:buNone/>
            </a:pPr>
            <a:endParaRPr lang="en-US" dirty="0">
              <a:solidFill>
                <a:schemeClr val="tx2">
                  <a:lumMod val="75000"/>
                </a:schemeClr>
              </a:solidFill>
            </a:endParaRPr>
          </a:p>
          <a:p>
            <a:pPr marL="0" indent="0">
              <a:buNone/>
            </a:pPr>
            <a:endParaRPr lang="en-US" dirty="0">
              <a:solidFill>
                <a:schemeClr val="tx2">
                  <a:lumMod val="75000"/>
                </a:schemeClr>
              </a:solidFill>
            </a:endParaRPr>
          </a:p>
          <a:p>
            <a:pPr>
              <a:spcBef>
                <a:spcPts val="0"/>
              </a:spcBef>
            </a:pPr>
            <a:r>
              <a:rPr lang="en-US" dirty="0"/>
              <a:t>Argument lists could </a:t>
            </a:r>
            <a:r>
              <a:rPr lang="en-US" b="1" dirty="0">
                <a:solidFill>
                  <a:schemeClr val="bg1"/>
                </a:solidFill>
              </a:rPr>
              <a:t>differ</a:t>
            </a:r>
            <a:r>
              <a:rPr lang="en-US" dirty="0"/>
              <a:t> in</a:t>
            </a:r>
          </a:p>
          <a:p>
            <a:pPr lvl="1"/>
            <a:r>
              <a:rPr lang="en-US" dirty="0"/>
              <a:t>Number of parameters</a:t>
            </a:r>
          </a:p>
          <a:p>
            <a:pPr lvl="1"/>
            <a:r>
              <a:rPr lang="en-US" dirty="0"/>
              <a:t>Data type of parameters</a:t>
            </a:r>
          </a:p>
          <a:p>
            <a:pPr lvl="1"/>
            <a:r>
              <a:rPr lang="en-US" dirty="0"/>
              <a:t>Sequence of Data type of parameters</a:t>
            </a: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noProof="1"/>
              <a:t>Compile Time Polymorphism</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10</a:t>
            </a:fld>
            <a:endParaRPr lang="en-US" dirty="0"/>
          </a:p>
        </p:txBody>
      </p:sp>
      <p:sp>
        <p:nvSpPr>
          <p:cNvPr id="8" name="Rectangle 7"/>
          <p:cNvSpPr>
            <a:spLocks noChangeArrowheads="1"/>
          </p:cNvSpPr>
          <p:nvPr/>
        </p:nvSpPr>
        <p:spPr bwMode="auto">
          <a:xfrm>
            <a:off x="616337" y="1880119"/>
            <a:ext cx="9155773" cy="95410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static </a:t>
            </a:r>
            <a:r>
              <a:rPr lang="en-US" sz="2800" b="1" noProof="1">
                <a:solidFill>
                  <a:schemeClr val="bg1"/>
                </a:solidFill>
                <a:latin typeface="Consolas" pitchFamily="49" charset="0"/>
                <a:cs typeface="Consolas" pitchFamily="49" charset="0"/>
              </a:rPr>
              <a:t>int myMethod</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int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 </a:t>
            </a:r>
            <a:r>
              <a:rPr lang="en-US" sz="2800" b="1" noProof="1">
                <a:solidFill>
                  <a:schemeClr val="bg1"/>
                </a:solidFill>
                <a:latin typeface="Consolas" pitchFamily="49" charset="0"/>
                <a:cs typeface="Consolas" pitchFamily="49" charset="0"/>
              </a:rPr>
              <a:t>int</a:t>
            </a:r>
            <a:r>
              <a:rPr lang="en-US" sz="2800" b="1" noProof="1">
                <a:latin typeface="Consolas" pitchFamily="49" charset="0"/>
                <a:cs typeface="Consolas" pitchFamily="49" charset="0"/>
              </a:rPr>
              <a:t> b) {}</a:t>
            </a:r>
          </a:p>
          <a:p>
            <a:pPr fontAlgn="base"/>
            <a:r>
              <a:rPr lang="en-US" sz="2800" b="1" noProof="1">
                <a:latin typeface="Consolas" pitchFamily="49" charset="0"/>
                <a:cs typeface="Consolas" pitchFamily="49" charset="0"/>
              </a:rPr>
              <a:t>static </a:t>
            </a:r>
            <a:r>
              <a:rPr lang="en-US" sz="2800" b="1" noProof="1">
                <a:solidFill>
                  <a:schemeClr val="bg1"/>
                </a:solidFill>
                <a:latin typeface="Consolas" pitchFamily="49" charset="0"/>
                <a:cs typeface="Consolas" pitchFamily="49" charset="0"/>
              </a:rPr>
              <a:t>Double myMethod</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Double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 </a:t>
            </a:r>
            <a:r>
              <a:rPr lang="en-US" sz="2800" b="1" noProof="1">
                <a:solidFill>
                  <a:schemeClr val="bg1"/>
                </a:solidFill>
                <a:latin typeface="Consolas" pitchFamily="49" charset="0"/>
                <a:cs typeface="Consolas" pitchFamily="49" charset="0"/>
              </a:rPr>
              <a:t>Double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b) {}</a:t>
            </a:r>
          </a:p>
        </p:txBody>
      </p:sp>
      <p:sp>
        <p:nvSpPr>
          <p:cNvPr id="9" name="AutoShape 6"/>
          <p:cNvSpPr>
            <a:spLocks noChangeArrowheads="1"/>
          </p:cNvSpPr>
          <p:nvPr/>
        </p:nvSpPr>
        <p:spPr bwMode="auto">
          <a:xfrm>
            <a:off x="6545427" y="3024120"/>
            <a:ext cx="3540966" cy="612934"/>
          </a:xfrm>
          <a:prstGeom prst="wedgeRoundRectCallout">
            <a:avLst>
              <a:gd name="adj1" fmla="val -32309"/>
              <a:gd name="adj2" fmla="val -7117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000" b="1" dirty="0">
                <a:solidFill>
                  <a:srgbClr val="FFFFFF"/>
                </a:solidFill>
              </a:rPr>
              <a:t>Method overloading</a:t>
            </a:r>
            <a:endParaRPr lang="bg-BG" sz="3000" b="1" dirty="0">
              <a:solidFill>
                <a:schemeClr val="tx2">
                  <a:lumMod val="75000"/>
                </a:schemeClr>
              </a:solidFill>
            </a:endParaRPr>
          </a:p>
        </p:txBody>
      </p:sp>
    </p:spTree>
    <p:extLst>
      <p:ext uri="{BB962C8B-B14F-4D97-AF65-F5344CB8AC3E}">
        <p14:creationId xmlns:p14="http://schemas.microsoft.com/office/powerpoint/2010/main" val="14757009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BEC0295-AD27-4C7B-9F55-AE019D638662}"/>
              </a:ext>
            </a:extLst>
          </p:cNvPr>
          <p:cNvSpPr>
            <a:spLocks noGrp="1"/>
          </p:cNvSpPr>
          <p:nvPr>
            <p:ph type="body" sz="quarter" idx="10"/>
          </p:nvPr>
        </p:nvSpPr>
        <p:spPr/>
        <p:txBody>
          <a:bodyPr>
            <a:normAutofit/>
          </a:bodyPr>
          <a:lstStyle/>
          <a:p>
            <a:r>
              <a:rPr lang="en-GB" sz="3200" dirty="0"/>
              <a:t>Create a class </a:t>
            </a:r>
            <a:r>
              <a:rPr lang="en-GB" sz="3200" b="1" dirty="0" err="1">
                <a:solidFill>
                  <a:schemeClr val="bg1"/>
                </a:solidFill>
                <a:latin typeface="Consolas" panose="020B0609020204030204" pitchFamily="49" charset="0"/>
              </a:rPr>
              <a:t>MathOperation</a:t>
            </a:r>
            <a:r>
              <a:rPr lang="en-GB" sz="3200" dirty="0"/>
              <a:t>, which should have method </a:t>
            </a:r>
            <a:r>
              <a:rPr lang="en-US" sz="3200" b="1" dirty="0">
                <a:solidFill>
                  <a:schemeClr val="bg1"/>
                </a:solidFill>
                <a:latin typeface="Consolas" panose="020B0609020204030204" pitchFamily="49" charset="0"/>
              </a:rPr>
              <a:t>add()</a:t>
            </a:r>
            <a:endParaRPr lang="bg-BG" sz="3200" b="1" dirty="0">
              <a:solidFill>
                <a:schemeClr val="bg1"/>
              </a:solidFill>
              <a:latin typeface="Consolas" panose="020B0609020204030204" pitchFamily="49" charset="0"/>
            </a:endParaRPr>
          </a:p>
          <a:p>
            <a:r>
              <a:rPr lang="en-US" sz="3200" dirty="0"/>
              <a:t>Must</a:t>
            </a:r>
            <a:r>
              <a:rPr lang="en-GB" sz="3200" dirty="0"/>
              <a:t> be invoked with </a:t>
            </a:r>
            <a:r>
              <a:rPr lang="en-GB" sz="3200" b="1" dirty="0">
                <a:solidFill>
                  <a:schemeClr val="bg1"/>
                </a:solidFill>
              </a:rPr>
              <a:t>two</a:t>
            </a:r>
            <a:r>
              <a:rPr lang="en-GB" sz="3200" dirty="0"/>
              <a:t>,</a:t>
            </a:r>
            <a:r>
              <a:rPr lang="en-GB" sz="3200" b="1" dirty="0">
                <a:solidFill>
                  <a:schemeClr val="bg1"/>
                </a:solidFill>
              </a:rPr>
              <a:t> three </a:t>
            </a:r>
            <a:r>
              <a:rPr lang="en-GB" sz="3200" dirty="0"/>
              <a:t>or</a:t>
            </a:r>
            <a:r>
              <a:rPr lang="en-GB" sz="3200" b="1" dirty="0">
                <a:solidFill>
                  <a:schemeClr val="bg1"/>
                </a:solidFill>
              </a:rPr>
              <a:t> four integers</a:t>
            </a:r>
            <a:endParaRPr lang="en-US" sz="320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dirty="0"/>
              <a:t>MathOperation</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11</a:t>
            </a:fld>
            <a:endParaRPr lang="en-US" dirty="0"/>
          </a:p>
        </p:txBody>
      </p:sp>
      <p:sp>
        <p:nvSpPr>
          <p:cNvPr id="18" name="Rectangle 4"/>
          <p:cNvSpPr>
            <a:spLocks noChangeArrowheads="1"/>
          </p:cNvSpPr>
          <p:nvPr/>
        </p:nvSpPr>
        <p:spPr bwMode="auto">
          <a:xfrm>
            <a:off x="616063" y="2511246"/>
            <a:ext cx="5372152" cy="45339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000" b="1" noProof="1">
                <a:latin typeface="Consolas" panose="020B0609020204030204" pitchFamily="49" charset="0"/>
              </a:rPr>
              <a:t>MathOperation</a:t>
            </a:r>
          </a:p>
        </p:txBody>
      </p:sp>
      <p:sp>
        <p:nvSpPr>
          <p:cNvPr id="19" name="Rectangle 18"/>
          <p:cNvSpPr>
            <a:spLocks noChangeArrowheads="1"/>
          </p:cNvSpPr>
          <p:nvPr/>
        </p:nvSpPr>
        <p:spPr bwMode="auto">
          <a:xfrm>
            <a:off x="616063" y="2992914"/>
            <a:ext cx="5372152" cy="1246495"/>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000" b="1" noProof="1">
                <a:latin typeface="Consolas" panose="020B0609020204030204" pitchFamily="49" charset="0"/>
              </a:rPr>
              <a:t>+add(int a, int b): int</a:t>
            </a:r>
          </a:p>
          <a:p>
            <a:pPr eaLnBrk="0" hangingPunct="0">
              <a:lnSpc>
                <a:spcPts val="3000"/>
              </a:lnSpc>
              <a:buClr>
                <a:schemeClr val="accent5">
                  <a:lumMod val="40000"/>
                  <a:lumOff val="60000"/>
                </a:schemeClr>
              </a:buClr>
              <a:buSzPct val="70000"/>
            </a:pPr>
            <a:r>
              <a:rPr lang="en-US" sz="2000" b="1" noProof="1">
                <a:latin typeface="Consolas" panose="020B0609020204030204" pitchFamily="49" charset="0"/>
              </a:rPr>
              <a:t>+add(int a, int b, int c): int</a:t>
            </a:r>
          </a:p>
          <a:p>
            <a:pPr eaLnBrk="0" hangingPunct="0">
              <a:lnSpc>
                <a:spcPts val="3000"/>
              </a:lnSpc>
              <a:buClr>
                <a:schemeClr val="accent5">
                  <a:lumMod val="40000"/>
                  <a:lumOff val="60000"/>
                </a:schemeClr>
              </a:buClr>
              <a:buSzPct val="70000"/>
            </a:pPr>
            <a:r>
              <a:rPr lang="en-US" sz="2000" b="1" noProof="1">
                <a:latin typeface="Consolas" panose="020B0609020204030204" pitchFamily="49" charset="0"/>
              </a:rPr>
              <a:t>+add(int a, int b, int c, int d): int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710" y="4499755"/>
            <a:ext cx="8075440" cy="1528104"/>
          </a:xfrm>
          <a:prstGeom prst="rect">
            <a:avLst/>
          </a:prstGeom>
          <a:effectLst>
            <a:outerShdw blurRad="63500" sx="102000" sy="102000" algn="ctr" rotWithShape="0">
              <a:prstClr val="black">
                <a:alpha val="40000"/>
              </a:prstClr>
            </a:outerShdw>
          </a:effectLst>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3927" y="3757792"/>
            <a:ext cx="1872485" cy="2270067"/>
          </a:xfrm>
          <a:prstGeom prst="rect">
            <a:avLst/>
          </a:prstGeom>
          <a:effectLst>
            <a:outerShdw blurRad="63500" sx="102000" sy="102000" algn="ctr" rotWithShape="0">
              <a:prstClr val="black">
                <a:alpha val="40000"/>
              </a:prstClr>
            </a:outerShdw>
          </a:effectLst>
        </p:spPr>
      </p:pic>
      <p:sp>
        <p:nvSpPr>
          <p:cNvPr id="10" name="TextBox 9">
            <a:extLst>
              <a:ext uri="{FF2B5EF4-FFF2-40B4-BE49-F238E27FC236}">
                <a16:creationId xmlns:a16="http://schemas.microsoft.com/office/drawing/2014/main" id="{BAC173E4-FEC0-4CAC-B395-CE8D3A451EB8}"/>
              </a:ext>
            </a:extLst>
          </p:cNvPr>
          <p:cNvSpPr txBox="1"/>
          <p:nvPr/>
        </p:nvSpPr>
        <p:spPr>
          <a:xfrm>
            <a:off x="760412" y="6315652"/>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u="sng" dirty="0">
                <a:solidFill>
                  <a:schemeClr val="bg1"/>
                </a:solidFill>
                <a:hlinkClick r:id="rId5"/>
              </a:rPr>
              <a:t>https://judge.softuni.bg/Contests/1592/Polymorphism-Lab</a:t>
            </a:r>
            <a:endParaRPr lang="en-US" u="sng" dirty="0">
              <a:solidFill>
                <a:schemeClr val="bg1"/>
              </a:solidFill>
            </a:endParaRPr>
          </a:p>
        </p:txBody>
      </p:sp>
      <p:sp>
        <p:nvSpPr>
          <p:cNvPr id="6" name="Arrow: Right 5">
            <a:extLst>
              <a:ext uri="{FF2B5EF4-FFF2-40B4-BE49-F238E27FC236}">
                <a16:creationId xmlns:a16="http://schemas.microsoft.com/office/drawing/2014/main" id="{9617C4B5-1776-4CE2-AE15-9378774BA96E}"/>
              </a:ext>
            </a:extLst>
          </p:cNvPr>
          <p:cNvSpPr/>
          <p:nvPr/>
        </p:nvSpPr>
        <p:spPr bwMode="auto">
          <a:xfrm>
            <a:off x="8627758" y="5136978"/>
            <a:ext cx="877561" cy="253657"/>
          </a:xfrm>
          <a:prstGeom prst="rightArrow">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34588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Math Operation</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12</a:t>
            </a:fld>
            <a:endParaRPr lang="en-US" dirty="0"/>
          </a:p>
        </p:txBody>
      </p:sp>
      <p:sp>
        <p:nvSpPr>
          <p:cNvPr id="11" name="Text Placeholder 5"/>
          <p:cNvSpPr txBox="1">
            <a:spLocks/>
          </p:cNvSpPr>
          <p:nvPr/>
        </p:nvSpPr>
        <p:spPr>
          <a:xfrm>
            <a:off x="619125" y="1311720"/>
            <a:ext cx="9382125" cy="488516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MathOperation {</a:t>
            </a:r>
          </a:p>
          <a:p>
            <a:r>
              <a:rPr lang="en-US" sz="2800" dirty="0">
                <a:solidFill>
                  <a:schemeClr val="tx1"/>
                </a:solidFill>
                <a:effectLst/>
              </a:rPr>
              <a:t>  public int </a:t>
            </a:r>
            <a:r>
              <a:rPr lang="en-US" sz="2800" dirty="0">
                <a:solidFill>
                  <a:schemeClr val="bg1"/>
                </a:solidFill>
                <a:effectLst/>
              </a:rPr>
              <a:t>add</a:t>
            </a:r>
            <a:r>
              <a:rPr lang="en-US" sz="2800" dirty="0">
                <a:solidFill>
                  <a:schemeClr val="tx1"/>
                </a:solidFill>
                <a:effectLst/>
              </a:rPr>
              <a:t>(int a, int b) {</a:t>
            </a:r>
          </a:p>
          <a:p>
            <a:r>
              <a:rPr lang="en-US" sz="2800" dirty="0">
                <a:solidFill>
                  <a:schemeClr val="tx1"/>
                </a:solidFill>
                <a:effectLst/>
              </a:rPr>
              <a:t>    return a + b;</a:t>
            </a:r>
          </a:p>
          <a:p>
            <a:r>
              <a:rPr lang="en-US" sz="2800" dirty="0">
                <a:solidFill>
                  <a:schemeClr val="tx1"/>
                </a:solidFill>
                <a:effectLst/>
              </a:rPr>
              <a:t>  }</a:t>
            </a:r>
          </a:p>
          <a:p>
            <a:r>
              <a:rPr lang="en-US" sz="2800" dirty="0">
                <a:solidFill>
                  <a:schemeClr val="tx1"/>
                </a:solidFill>
                <a:effectLst/>
              </a:rPr>
              <a:t>  public int </a:t>
            </a:r>
            <a:r>
              <a:rPr lang="en-US" sz="2800" dirty="0">
                <a:solidFill>
                  <a:schemeClr val="bg1"/>
                </a:solidFill>
                <a:effectLst/>
              </a:rPr>
              <a:t>add</a:t>
            </a:r>
            <a:r>
              <a:rPr lang="en-US" sz="2800" dirty="0">
                <a:solidFill>
                  <a:schemeClr val="tx1"/>
                </a:solidFill>
                <a:effectLst/>
              </a:rPr>
              <a:t>(int a, int b, int c) {</a:t>
            </a:r>
          </a:p>
          <a:p>
            <a:r>
              <a:rPr lang="en-US" sz="2800" dirty="0">
                <a:solidFill>
                  <a:schemeClr val="tx1"/>
                </a:solidFill>
                <a:effectLst/>
              </a:rPr>
              <a:t>    return a + b + c;</a:t>
            </a:r>
          </a:p>
          <a:p>
            <a:r>
              <a:rPr lang="en-US" sz="2800" dirty="0">
                <a:solidFill>
                  <a:schemeClr val="tx1"/>
                </a:solidFill>
                <a:effectLst/>
              </a:rPr>
              <a:t>  }</a:t>
            </a:r>
          </a:p>
          <a:p>
            <a:r>
              <a:rPr lang="en-US" sz="2800" dirty="0">
                <a:solidFill>
                  <a:schemeClr val="tx1"/>
                </a:solidFill>
                <a:effectLst/>
              </a:rPr>
              <a:t>  public int </a:t>
            </a:r>
            <a:r>
              <a:rPr lang="en-US" sz="2800" dirty="0">
                <a:solidFill>
                  <a:schemeClr val="bg1"/>
                </a:solidFill>
                <a:effectLst/>
              </a:rPr>
              <a:t>add</a:t>
            </a:r>
            <a:r>
              <a:rPr lang="en-US" sz="2800" dirty="0">
                <a:solidFill>
                  <a:schemeClr val="tx1"/>
                </a:solidFill>
                <a:effectLst/>
              </a:rPr>
              <a:t>(int a, int b, int c, int d) {</a:t>
            </a:r>
          </a:p>
          <a:p>
            <a:r>
              <a:rPr lang="en-US" sz="2800" dirty="0">
                <a:solidFill>
                  <a:schemeClr val="tx1"/>
                </a:solidFill>
                <a:effectLst/>
              </a:rPr>
              <a:t>    return a + b + c + d;</a:t>
            </a:r>
          </a:p>
          <a:p>
            <a:r>
              <a:rPr lang="en-US" sz="2800" dirty="0">
                <a:solidFill>
                  <a:schemeClr val="tx1"/>
                </a:solidFill>
                <a:effectLst/>
              </a:rPr>
              <a:t>  }</a:t>
            </a:r>
          </a:p>
          <a:p>
            <a:r>
              <a:rPr lang="en-US" sz="2800" dirty="0">
                <a:solidFill>
                  <a:schemeClr val="tx1"/>
                </a:solidFill>
                <a:effectLst/>
              </a:rPr>
              <a:t>}</a:t>
            </a:r>
          </a:p>
        </p:txBody>
      </p:sp>
    </p:spTree>
    <p:extLst>
      <p:ext uri="{BB962C8B-B14F-4D97-AF65-F5344CB8AC3E}">
        <p14:creationId xmlns:p14="http://schemas.microsoft.com/office/powerpoint/2010/main" val="8797382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buClr>
                <a:schemeClr val="tx1"/>
              </a:buClr>
            </a:pPr>
            <a:r>
              <a:rPr lang="en-US" b="1" dirty="0">
                <a:solidFill>
                  <a:schemeClr val="bg1"/>
                </a:solidFill>
              </a:rPr>
              <a:t>Overloading</a:t>
            </a:r>
            <a:r>
              <a:rPr lang="en-US" dirty="0"/>
              <a:t> can take place in the </a:t>
            </a:r>
            <a:r>
              <a:rPr lang="en-US" b="1" dirty="0">
                <a:solidFill>
                  <a:schemeClr val="bg1"/>
                </a:solidFill>
              </a:rPr>
              <a:t>same class </a:t>
            </a:r>
            <a:r>
              <a:rPr lang="en-US" dirty="0"/>
              <a:t>or in its </a:t>
            </a:r>
            <a:r>
              <a:rPr lang="en-US" b="1" dirty="0">
                <a:solidFill>
                  <a:schemeClr val="bg1"/>
                </a:solidFill>
              </a:rPr>
              <a:t>sub-class</a:t>
            </a:r>
            <a:endParaRPr lang="en-US" dirty="0">
              <a:solidFill>
                <a:schemeClr val="bg1"/>
              </a:solidFill>
            </a:endParaRPr>
          </a:p>
          <a:p>
            <a:pPr>
              <a:buClr>
                <a:schemeClr val="tx1"/>
              </a:buClr>
            </a:pPr>
            <a:r>
              <a:rPr lang="en-US" b="1" dirty="0">
                <a:solidFill>
                  <a:schemeClr val="bg1"/>
                </a:solidFill>
              </a:rPr>
              <a:t>Constructors</a:t>
            </a:r>
            <a:r>
              <a:rPr lang="en-US" dirty="0"/>
              <a:t> in Java can be </a:t>
            </a:r>
            <a:r>
              <a:rPr lang="en-US" b="1" dirty="0">
                <a:solidFill>
                  <a:schemeClr val="bg1"/>
                </a:solidFill>
              </a:rPr>
              <a:t>overloaded</a:t>
            </a:r>
          </a:p>
          <a:p>
            <a:pPr>
              <a:buClr>
                <a:schemeClr val="tx1"/>
              </a:buClr>
            </a:pPr>
            <a:r>
              <a:rPr lang="en-US" dirty="0"/>
              <a:t>Overloaded methods must have a </a:t>
            </a:r>
            <a:r>
              <a:rPr lang="en-US" b="1" dirty="0">
                <a:solidFill>
                  <a:schemeClr val="bg1"/>
                </a:solidFill>
              </a:rPr>
              <a:t>different argument list</a:t>
            </a:r>
            <a:endParaRPr lang="en-US" dirty="0">
              <a:solidFill>
                <a:schemeClr val="bg1"/>
              </a:solidFill>
            </a:endParaRPr>
          </a:p>
          <a:p>
            <a:pPr>
              <a:buClr>
                <a:schemeClr val="tx1"/>
              </a:buClr>
            </a:pPr>
            <a:r>
              <a:rPr lang="en-US" dirty="0"/>
              <a:t>Overloaded method should always be the part of the same         class (can also take place in sub class), with </a:t>
            </a:r>
            <a:r>
              <a:rPr lang="en-US" b="1" dirty="0">
                <a:solidFill>
                  <a:schemeClr val="bg1"/>
                </a:solidFill>
              </a:rPr>
              <a:t>same name </a:t>
            </a:r>
            <a:r>
              <a:rPr lang="en-US" dirty="0"/>
              <a:t>but       </a:t>
            </a:r>
            <a:r>
              <a:rPr lang="en-US" b="1" dirty="0">
                <a:solidFill>
                  <a:schemeClr val="bg1"/>
                </a:solidFill>
              </a:rPr>
              <a:t>different</a:t>
            </a:r>
            <a:r>
              <a:rPr lang="en-US" dirty="0">
                <a:solidFill>
                  <a:schemeClr val="bg1"/>
                </a:solidFill>
              </a:rPr>
              <a:t> </a:t>
            </a:r>
            <a:r>
              <a:rPr lang="en-US" b="1" dirty="0">
                <a:solidFill>
                  <a:schemeClr val="bg1"/>
                </a:solidFill>
              </a:rPr>
              <a:t>parameters</a:t>
            </a:r>
            <a:endParaRPr lang="en-US" dirty="0">
              <a:solidFill>
                <a:schemeClr val="bg1"/>
              </a:solidFill>
            </a:endParaRPr>
          </a:p>
          <a:p>
            <a:pPr>
              <a:buClr>
                <a:schemeClr val="tx1"/>
              </a:buClr>
            </a:pPr>
            <a:r>
              <a:rPr lang="en-US" dirty="0"/>
              <a:t>They may have the </a:t>
            </a:r>
            <a:r>
              <a:rPr lang="en-US" b="1" dirty="0">
                <a:solidFill>
                  <a:schemeClr val="bg1"/>
                </a:solidFill>
              </a:rPr>
              <a:t>same</a:t>
            </a:r>
            <a:r>
              <a:rPr lang="en-US" dirty="0"/>
              <a:t> or </a:t>
            </a:r>
            <a:r>
              <a:rPr lang="en-US" b="1" dirty="0">
                <a:solidFill>
                  <a:schemeClr val="bg1"/>
                </a:solidFill>
              </a:rPr>
              <a:t>different return types</a:t>
            </a:r>
            <a:endParaRPr lang="en-US" dirty="0">
              <a:solidFill>
                <a:schemeClr val="bg1"/>
              </a:solidFill>
            </a:endParaRPr>
          </a:p>
        </p:txBody>
      </p:sp>
      <p:sp>
        <p:nvSpPr>
          <p:cNvPr id="4" name="Title 3"/>
          <p:cNvSpPr>
            <a:spLocks noGrp="1"/>
          </p:cNvSpPr>
          <p:nvPr>
            <p:ph type="title"/>
          </p:nvPr>
        </p:nvSpPr>
        <p:spPr/>
        <p:txBody>
          <a:bodyPr/>
          <a:lstStyle/>
          <a:p>
            <a:r>
              <a:rPr lang="en-US" noProof="1"/>
              <a:t>Rules for Overloading Method</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13</a:t>
            </a:fld>
            <a:endParaRPr lang="en-US" dirty="0"/>
          </a:p>
        </p:txBody>
      </p:sp>
    </p:spTree>
    <p:extLst>
      <p:ext uri="{BB962C8B-B14F-4D97-AF65-F5344CB8AC3E}">
        <p14:creationId xmlns:p14="http://schemas.microsoft.com/office/powerpoint/2010/main" val="34527177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type="body" sz="quarter" idx="10"/>
          </p:nvPr>
        </p:nvSpPr>
        <p:spPr/>
        <p:txBody>
          <a:bodyPr/>
          <a:lstStyle/>
          <a:p>
            <a:r>
              <a:rPr lang="en-US" dirty="0"/>
              <a:t>Using of </a:t>
            </a:r>
            <a:r>
              <a:rPr lang="en-US" b="1" dirty="0">
                <a:solidFill>
                  <a:schemeClr val="bg1"/>
                </a:solidFill>
              </a:rPr>
              <a:t>override</a:t>
            </a:r>
            <a:r>
              <a:rPr lang="en-US" dirty="0"/>
              <a:t> method</a:t>
            </a:r>
            <a:endParaRPr lang="bg-BG" dirty="0"/>
          </a:p>
        </p:txBody>
      </p:sp>
      <p:sp>
        <p:nvSpPr>
          <p:cNvPr id="4" name="Title 3"/>
          <p:cNvSpPr>
            <a:spLocks noGrp="1"/>
          </p:cNvSpPr>
          <p:nvPr>
            <p:ph type="title"/>
          </p:nvPr>
        </p:nvSpPr>
        <p:spPr/>
        <p:txBody>
          <a:bodyPr/>
          <a:lstStyle/>
          <a:p>
            <a:r>
              <a:rPr lang="en-US" noProof="1"/>
              <a:t>Runtime Polymorphism</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14</a:t>
            </a:fld>
            <a:endParaRPr lang="en-US" dirty="0"/>
          </a:p>
        </p:txBody>
      </p:sp>
      <p:sp>
        <p:nvSpPr>
          <p:cNvPr id="9" name="Rectangle 8"/>
          <p:cNvSpPr>
            <a:spLocks noChangeArrowheads="1"/>
          </p:cNvSpPr>
          <p:nvPr/>
        </p:nvSpPr>
        <p:spPr bwMode="auto">
          <a:xfrm>
            <a:off x="620483" y="1995177"/>
            <a:ext cx="8747452" cy="357020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600"/>
              </a:spcBef>
            </a:pPr>
            <a:r>
              <a:rPr lang="en-US" sz="2800" b="1" noProof="1">
                <a:latin typeface="Consolas" pitchFamily="49" charset="0"/>
                <a:cs typeface="Consolas" pitchFamily="49" charset="0"/>
              </a:rPr>
              <a:t>public static void main(String[] args) {</a:t>
            </a:r>
          </a:p>
          <a:p>
            <a:pPr fontAlgn="base">
              <a:spcBef>
                <a:spcPts val="600"/>
              </a:spcBef>
            </a:pPr>
            <a:r>
              <a:rPr lang="en-US" sz="2800" b="1" noProof="1">
                <a:latin typeface="Consolas" pitchFamily="49" charset="0"/>
                <a:cs typeface="Consolas" pitchFamily="49" charset="0"/>
              </a:rPr>
              <a:t>  Rectangle rect = new Rectangle(3.0, 4.0);</a:t>
            </a:r>
          </a:p>
          <a:p>
            <a:pPr fontAlgn="base">
              <a:spcBef>
                <a:spcPts val="600"/>
              </a:spcBef>
            </a:pPr>
            <a:r>
              <a:rPr lang="en-US" sz="2800" b="1" noProof="1">
                <a:latin typeface="Consolas" pitchFamily="49" charset="0"/>
                <a:cs typeface="Consolas" pitchFamily="49" charset="0"/>
              </a:rPr>
              <a:t>  Rectangle square = new Square(4.0);</a:t>
            </a:r>
          </a:p>
          <a:p>
            <a:pPr fontAlgn="base">
              <a:spcBef>
                <a:spcPts val="600"/>
              </a:spcBef>
            </a:pPr>
            <a:endParaRPr lang="en-US" sz="2800" b="1" noProof="1">
              <a:latin typeface="Consolas" pitchFamily="49" charset="0"/>
              <a:cs typeface="Consolas" pitchFamily="49" charset="0"/>
            </a:endParaRPr>
          </a:p>
          <a:p>
            <a:pPr fontAlgn="base">
              <a:spcBef>
                <a:spcPts val="600"/>
              </a:spcBef>
            </a:pPr>
            <a:r>
              <a:rPr lang="en-US" sz="2800" b="1" noProof="1">
                <a:latin typeface="Consolas" pitchFamily="49" charset="0"/>
                <a:cs typeface="Consolas" pitchFamily="49" charset="0"/>
              </a:rPr>
              <a:t>  System.out.println(</a:t>
            </a:r>
            <a:r>
              <a:rPr lang="en-US" sz="2800" b="1" noProof="1">
                <a:solidFill>
                  <a:schemeClr val="bg1"/>
                </a:solidFill>
                <a:latin typeface="Consolas" pitchFamily="49" charset="0"/>
                <a:cs typeface="Consolas" pitchFamily="49" charset="0"/>
              </a:rPr>
              <a:t>rect.area()</a:t>
            </a:r>
            <a:r>
              <a:rPr lang="en-US" sz="2800" b="1" noProof="1">
                <a:latin typeface="Consolas" pitchFamily="49" charset="0"/>
                <a:cs typeface="Consolas" pitchFamily="49" charset="0"/>
              </a:rPr>
              <a:t>);</a:t>
            </a:r>
          </a:p>
          <a:p>
            <a:pPr fontAlgn="base">
              <a:spcBef>
                <a:spcPts val="600"/>
              </a:spcBef>
            </a:pPr>
            <a:r>
              <a:rPr lang="en-US" sz="2800" b="1" noProof="1">
                <a:latin typeface="Consolas" pitchFamily="49" charset="0"/>
                <a:cs typeface="Consolas" pitchFamily="49" charset="0"/>
              </a:rPr>
              <a:t>  System.out.println(</a:t>
            </a:r>
            <a:r>
              <a:rPr lang="en-US" sz="2800" b="1" noProof="1">
                <a:solidFill>
                  <a:schemeClr val="bg1"/>
                </a:solidFill>
                <a:latin typeface="Consolas" pitchFamily="49" charset="0"/>
                <a:cs typeface="Consolas" pitchFamily="49" charset="0"/>
              </a:rPr>
              <a:t>square.area()</a:t>
            </a:r>
            <a:r>
              <a:rPr lang="en-US" sz="2800" b="1" noProof="1">
                <a:latin typeface="Consolas" pitchFamily="49" charset="0"/>
                <a:cs typeface="Consolas" pitchFamily="49" charset="0"/>
              </a:rPr>
              <a:t>);</a:t>
            </a:r>
          </a:p>
          <a:p>
            <a:pPr fontAlgn="base">
              <a:spcBef>
                <a:spcPts val="600"/>
              </a:spcBef>
            </a:pPr>
            <a:r>
              <a:rPr lang="en-US" sz="2800" b="1" noProof="1">
                <a:latin typeface="Consolas" pitchFamily="49" charset="0"/>
                <a:cs typeface="Consolas" pitchFamily="49" charset="0"/>
              </a:rPr>
              <a:t>}</a:t>
            </a:r>
          </a:p>
        </p:txBody>
      </p:sp>
      <p:sp>
        <p:nvSpPr>
          <p:cNvPr id="14" name="AutoShape 6"/>
          <p:cNvSpPr>
            <a:spLocks noChangeArrowheads="1"/>
          </p:cNvSpPr>
          <p:nvPr/>
        </p:nvSpPr>
        <p:spPr bwMode="auto">
          <a:xfrm>
            <a:off x="8162357" y="4293087"/>
            <a:ext cx="2101316" cy="1191816"/>
          </a:xfrm>
          <a:prstGeom prst="wedgeRoundRectCallout">
            <a:avLst>
              <a:gd name="adj1" fmla="val -62213"/>
              <a:gd name="adj2" fmla="val -2723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dirty="0">
                <a:solidFill>
                  <a:srgbClr val="FFFFFF"/>
                </a:solidFill>
              </a:rPr>
              <a:t>Method overriding</a:t>
            </a:r>
            <a:endParaRPr lang="bg-BG" sz="3200" b="1" dirty="0">
              <a:solidFill>
                <a:schemeClr val="tx2">
                  <a:lumMod val="75000"/>
                </a:schemeClr>
              </a:solidFill>
            </a:endParaRPr>
          </a:p>
        </p:txBody>
      </p:sp>
    </p:spTree>
    <p:extLst>
      <p:ext uri="{BB962C8B-B14F-4D97-AF65-F5344CB8AC3E}">
        <p14:creationId xmlns:p14="http://schemas.microsoft.com/office/powerpoint/2010/main" val="161174078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Also known as </a:t>
            </a:r>
            <a:r>
              <a:rPr lang="en-US" b="1" dirty="0">
                <a:solidFill>
                  <a:schemeClr val="bg1"/>
                </a:solidFill>
              </a:rPr>
              <a:t>Dynamic Polymorphism</a:t>
            </a:r>
          </a:p>
        </p:txBody>
      </p:sp>
      <p:sp>
        <p:nvSpPr>
          <p:cNvPr id="4" name="Title 3"/>
          <p:cNvSpPr>
            <a:spLocks noGrp="1"/>
          </p:cNvSpPr>
          <p:nvPr>
            <p:ph type="title"/>
          </p:nvPr>
        </p:nvSpPr>
        <p:spPr/>
        <p:txBody>
          <a:bodyPr/>
          <a:lstStyle/>
          <a:p>
            <a:r>
              <a:rPr lang="en-US" noProof="1"/>
              <a:t>Runtime Polymorphism</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15</a:t>
            </a:fld>
            <a:endParaRPr lang="en-US" dirty="0"/>
          </a:p>
        </p:txBody>
      </p:sp>
      <p:sp>
        <p:nvSpPr>
          <p:cNvPr id="5" name="Rectangle 4"/>
          <p:cNvSpPr>
            <a:spLocks noChangeArrowheads="1"/>
          </p:cNvSpPr>
          <p:nvPr/>
        </p:nvSpPr>
        <p:spPr bwMode="auto">
          <a:xfrm>
            <a:off x="620485" y="4095952"/>
            <a:ext cx="7245220" cy="249299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600" b="1" noProof="1">
                <a:latin typeface="Consolas" pitchFamily="49" charset="0"/>
                <a:cs typeface="Consolas" pitchFamily="49" charset="0"/>
              </a:rPr>
              <a:t>public class Square extends Rectangle {</a:t>
            </a:r>
          </a:p>
          <a:p>
            <a:pPr fontAlgn="base"/>
            <a:r>
              <a:rPr lang="en-US" sz="2600" b="1" noProof="1">
                <a:latin typeface="Consolas" pitchFamily="49" charset="0"/>
                <a:cs typeface="Consolas" pitchFamily="49" charset="0"/>
              </a:rPr>
              <a:t>  @Override</a:t>
            </a:r>
          </a:p>
          <a:p>
            <a:pPr fontAlgn="base"/>
            <a:r>
              <a:rPr lang="en-US" sz="2600" b="1" noProof="1">
                <a:latin typeface="Consolas" pitchFamily="49" charset="0"/>
                <a:cs typeface="Consolas" pitchFamily="49" charset="0"/>
              </a:rPr>
              <a:t>  public </a:t>
            </a:r>
            <a:r>
              <a:rPr lang="en-US" sz="2600" b="1" noProof="1">
                <a:solidFill>
                  <a:schemeClr val="bg1"/>
                </a:solidFill>
                <a:latin typeface="Consolas" pitchFamily="49" charset="0"/>
                <a:cs typeface="Consolas" pitchFamily="49" charset="0"/>
              </a:rPr>
              <a:t>Double area() </a:t>
            </a:r>
            <a:r>
              <a:rPr lang="en-US" sz="2600" b="1" noProof="1">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latin typeface="Consolas" pitchFamily="49" charset="0"/>
                <a:cs typeface="Consolas" pitchFamily="49" charset="0"/>
              </a:rPr>
              <a:t>return </a:t>
            </a:r>
            <a:r>
              <a:rPr lang="en-US" sz="2600" b="1" noProof="1">
                <a:solidFill>
                  <a:schemeClr val="bg1"/>
                </a:solidFill>
                <a:latin typeface="Consolas" pitchFamily="49" charset="0"/>
                <a:cs typeface="Consolas" pitchFamily="49" charset="0"/>
              </a:rPr>
              <a:t>this.a * this.a</a:t>
            </a:r>
            <a:r>
              <a:rPr lang="en-US" sz="2600" b="1" noProof="1">
                <a:latin typeface="Consolas" pitchFamily="49" charset="0"/>
                <a:cs typeface="Consolas" pitchFamily="49" charset="0"/>
              </a:rPr>
              <a:t>;</a:t>
            </a:r>
          </a:p>
          <a:p>
            <a:pPr fontAlgn="base"/>
            <a:r>
              <a:rPr lang="en-US" sz="2600" b="1" noProof="1">
                <a:latin typeface="Consolas" pitchFamily="49" charset="0"/>
                <a:cs typeface="Consolas" pitchFamily="49" charset="0"/>
              </a:rPr>
              <a:t>  }</a:t>
            </a:r>
          </a:p>
          <a:p>
            <a:pPr fontAlgn="base"/>
            <a:r>
              <a:rPr lang="en-US" sz="2600" b="1" noProof="1">
                <a:latin typeface="Consolas" pitchFamily="49" charset="0"/>
                <a:cs typeface="Consolas" pitchFamily="49" charset="0"/>
              </a:rPr>
              <a:t>}</a:t>
            </a:r>
          </a:p>
        </p:txBody>
      </p:sp>
      <p:sp>
        <p:nvSpPr>
          <p:cNvPr id="9" name="AutoShape 6"/>
          <p:cNvSpPr>
            <a:spLocks noChangeArrowheads="1"/>
          </p:cNvSpPr>
          <p:nvPr/>
        </p:nvSpPr>
        <p:spPr bwMode="auto">
          <a:xfrm>
            <a:off x="5808307" y="4777781"/>
            <a:ext cx="3279710" cy="553998"/>
          </a:xfrm>
          <a:custGeom>
            <a:avLst/>
            <a:gdLst>
              <a:gd name="connsiteX0" fmla="*/ 0 w 3067052"/>
              <a:gd name="connsiteY0" fmla="*/ 96482 h 578882"/>
              <a:gd name="connsiteX1" fmla="*/ 96482 w 3067052"/>
              <a:gd name="connsiteY1" fmla="*/ 0 h 578882"/>
              <a:gd name="connsiteX2" fmla="*/ 511175 w 3067052"/>
              <a:gd name="connsiteY2" fmla="*/ 0 h 578882"/>
              <a:gd name="connsiteX3" fmla="*/ 511175 w 3067052"/>
              <a:gd name="connsiteY3" fmla="*/ 0 h 578882"/>
              <a:gd name="connsiteX4" fmla="*/ 1277938 w 3067052"/>
              <a:gd name="connsiteY4" fmla="*/ 0 h 578882"/>
              <a:gd name="connsiteX5" fmla="*/ 2970570 w 3067052"/>
              <a:gd name="connsiteY5" fmla="*/ 0 h 578882"/>
              <a:gd name="connsiteX6" fmla="*/ 3067052 w 3067052"/>
              <a:gd name="connsiteY6" fmla="*/ 96482 h 578882"/>
              <a:gd name="connsiteX7" fmla="*/ 3067052 w 3067052"/>
              <a:gd name="connsiteY7" fmla="*/ 96480 h 578882"/>
              <a:gd name="connsiteX8" fmla="*/ 3067052 w 3067052"/>
              <a:gd name="connsiteY8" fmla="*/ 96480 h 578882"/>
              <a:gd name="connsiteX9" fmla="*/ 3067052 w 3067052"/>
              <a:gd name="connsiteY9" fmla="*/ 241201 h 578882"/>
              <a:gd name="connsiteX10" fmla="*/ 3067052 w 3067052"/>
              <a:gd name="connsiteY10" fmla="*/ 482400 h 578882"/>
              <a:gd name="connsiteX11" fmla="*/ 2970570 w 3067052"/>
              <a:gd name="connsiteY11" fmla="*/ 578882 h 578882"/>
              <a:gd name="connsiteX12" fmla="*/ 1277938 w 3067052"/>
              <a:gd name="connsiteY12" fmla="*/ 578882 h 578882"/>
              <a:gd name="connsiteX13" fmla="*/ 511175 w 3067052"/>
              <a:gd name="connsiteY13" fmla="*/ 578882 h 578882"/>
              <a:gd name="connsiteX14" fmla="*/ 511175 w 3067052"/>
              <a:gd name="connsiteY14" fmla="*/ 578882 h 578882"/>
              <a:gd name="connsiteX15" fmla="*/ 96482 w 3067052"/>
              <a:gd name="connsiteY15" fmla="*/ 578882 h 578882"/>
              <a:gd name="connsiteX16" fmla="*/ 0 w 3067052"/>
              <a:gd name="connsiteY16" fmla="*/ 482400 h 578882"/>
              <a:gd name="connsiteX17" fmla="*/ 0 w 3067052"/>
              <a:gd name="connsiteY17" fmla="*/ 241201 h 578882"/>
              <a:gd name="connsiteX18" fmla="*/ -1555486 w 3067052"/>
              <a:gd name="connsiteY18" fmla="*/ 114433 h 578882"/>
              <a:gd name="connsiteX19" fmla="*/ 0 w 3067052"/>
              <a:gd name="connsiteY19" fmla="*/ 96480 h 578882"/>
              <a:gd name="connsiteX20" fmla="*/ 0 w 3067052"/>
              <a:gd name="connsiteY20" fmla="*/ 96482 h 578882"/>
              <a:gd name="connsiteX0" fmla="*/ 0 w 3067052"/>
              <a:gd name="connsiteY0" fmla="*/ 96482 h 578882"/>
              <a:gd name="connsiteX1" fmla="*/ 96482 w 3067052"/>
              <a:gd name="connsiteY1" fmla="*/ 0 h 578882"/>
              <a:gd name="connsiteX2" fmla="*/ 511175 w 3067052"/>
              <a:gd name="connsiteY2" fmla="*/ 0 h 578882"/>
              <a:gd name="connsiteX3" fmla="*/ 511175 w 3067052"/>
              <a:gd name="connsiteY3" fmla="*/ 0 h 578882"/>
              <a:gd name="connsiteX4" fmla="*/ 1277938 w 3067052"/>
              <a:gd name="connsiteY4" fmla="*/ 0 h 578882"/>
              <a:gd name="connsiteX5" fmla="*/ 2970570 w 3067052"/>
              <a:gd name="connsiteY5" fmla="*/ 0 h 578882"/>
              <a:gd name="connsiteX6" fmla="*/ 3067052 w 3067052"/>
              <a:gd name="connsiteY6" fmla="*/ 96482 h 578882"/>
              <a:gd name="connsiteX7" fmla="*/ 3067052 w 3067052"/>
              <a:gd name="connsiteY7" fmla="*/ 96480 h 578882"/>
              <a:gd name="connsiteX8" fmla="*/ 3067052 w 3067052"/>
              <a:gd name="connsiteY8" fmla="*/ 96480 h 578882"/>
              <a:gd name="connsiteX9" fmla="*/ 3067052 w 3067052"/>
              <a:gd name="connsiteY9" fmla="*/ 241201 h 578882"/>
              <a:gd name="connsiteX10" fmla="*/ 3067052 w 3067052"/>
              <a:gd name="connsiteY10" fmla="*/ 482400 h 578882"/>
              <a:gd name="connsiteX11" fmla="*/ 2970570 w 3067052"/>
              <a:gd name="connsiteY11" fmla="*/ 578882 h 578882"/>
              <a:gd name="connsiteX12" fmla="*/ 1277938 w 3067052"/>
              <a:gd name="connsiteY12" fmla="*/ 578882 h 578882"/>
              <a:gd name="connsiteX13" fmla="*/ 511175 w 3067052"/>
              <a:gd name="connsiteY13" fmla="*/ 578882 h 578882"/>
              <a:gd name="connsiteX14" fmla="*/ 511175 w 3067052"/>
              <a:gd name="connsiteY14" fmla="*/ 578882 h 578882"/>
              <a:gd name="connsiteX15" fmla="*/ 96482 w 3067052"/>
              <a:gd name="connsiteY15" fmla="*/ 578882 h 578882"/>
              <a:gd name="connsiteX16" fmla="*/ 0 w 3067052"/>
              <a:gd name="connsiteY16" fmla="*/ 482400 h 578882"/>
              <a:gd name="connsiteX17" fmla="*/ 0 w 3067052"/>
              <a:gd name="connsiteY17" fmla="*/ 241201 h 578882"/>
              <a:gd name="connsiteX18" fmla="*/ 0 w 3067052"/>
              <a:gd name="connsiteY18" fmla="*/ 96480 h 578882"/>
              <a:gd name="connsiteX19" fmla="*/ 0 w 3067052"/>
              <a:gd name="connsiteY19" fmla="*/ 96482 h 578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67052" h="578882">
                <a:moveTo>
                  <a:pt x="0" y="96482"/>
                </a:moveTo>
                <a:cubicBezTo>
                  <a:pt x="0" y="43196"/>
                  <a:pt x="43196" y="0"/>
                  <a:pt x="96482" y="0"/>
                </a:cubicBezTo>
                <a:lnTo>
                  <a:pt x="511175" y="0"/>
                </a:lnTo>
                <a:lnTo>
                  <a:pt x="511175" y="0"/>
                </a:lnTo>
                <a:lnTo>
                  <a:pt x="1277938" y="0"/>
                </a:lnTo>
                <a:lnTo>
                  <a:pt x="2970570" y="0"/>
                </a:lnTo>
                <a:cubicBezTo>
                  <a:pt x="3023856" y="0"/>
                  <a:pt x="3067052" y="43196"/>
                  <a:pt x="3067052" y="96482"/>
                </a:cubicBezTo>
                <a:lnTo>
                  <a:pt x="3067052" y="96480"/>
                </a:lnTo>
                <a:lnTo>
                  <a:pt x="3067052" y="96480"/>
                </a:lnTo>
                <a:lnTo>
                  <a:pt x="3067052" y="241201"/>
                </a:lnTo>
                <a:lnTo>
                  <a:pt x="3067052" y="482400"/>
                </a:lnTo>
                <a:cubicBezTo>
                  <a:pt x="3067052" y="535686"/>
                  <a:pt x="3023856" y="578882"/>
                  <a:pt x="2970570" y="578882"/>
                </a:cubicBezTo>
                <a:lnTo>
                  <a:pt x="1277938" y="578882"/>
                </a:lnTo>
                <a:lnTo>
                  <a:pt x="511175" y="578882"/>
                </a:lnTo>
                <a:lnTo>
                  <a:pt x="511175" y="578882"/>
                </a:lnTo>
                <a:lnTo>
                  <a:pt x="96482" y="578882"/>
                </a:lnTo>
                <a:cubicBezTo>
                  <a:pt x="43196" y="578882"/>
                  <a:pt x="0" y="535686"/>
                  <a:pt x="0" y="482400"/>
                </a:cubicBezTo>
                <a:lnTo>
                  <a:pt x="0" y="241201"/>
                </a:lnTo>
                <a:lnTo>
                  <a:pt x="0" y="96480"/>
                </a:lnTo>
                <a:lnTo>
                  <a:pt x="0" y="96482"/>
                </a:lnTo>
                <a:close/>
              </a:path>
            </a:pathLst>
          </a:cu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000" b="1" dirty="0">
                <a:solidFill>
                  <a:srgbClr val="FFFFFF"/>
                </a:solidFill>
              </a:rPr>
              <a:t>Method overriding</a:t>
            </a:r>
            <a:endParaRPr lang="bg-BG" sz="3000" b="1" dirty="0">
              <a:solidFill>
                <a:schemeClr val="tx2">
                  <a:lumMod val="75000"/>
                </a:schemeClr>
              </a:solidFill>
            </a:endParaRPr>
          </a:p>
        </p:txBody>
      </p:sp>
      <p:sp>
        <p:nvSpPr>
          <p:cNvPr id="7" name="Rectangle 6">
            <a:extLst>
              <a:ext uri="{FF2B5EF4-FFF2-40B4-BE49-F238E27FC236}">
                <a16:creationId xmlns:a16="http://schemas.microsoft.com/office/drawing/2014/main" id="{76F57FCE-0B82-439F-BE12-F73205AD68A2}"/>
              </a:ext>
            </a:extLst>
          </p:cNvPr>
          <p:cNvSpPr>
            <a:spLocks noChangeArrowheads="1"/>
          </p:cNvSpPr>
          <p:nvPr/>
        </p:nvSpPr>
        <p:spPr bwMode="auto">
          <a:xfrm>
            <a:off x="620485" y="1789925"/>
            <a:ext cx="7245220" cy="209288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600" b="1" noProof="1">
                <a:latin typeface="Consolas" pitchFamily="49" charset="0"/>
                <a:cs typeface="Consolas" pitchFamily="49" charset="0"/>
              </a:rPr>
              <a:t>public class Rectangle {</a:t>
            </a:r>
          </a:p>
          <a:p>
            <a:pPr fontAlgn="base"/>
            <a:r>
              <a:rPr lang="en-US" sz="2600" b="1" noProof="1">
                <a:latin typeface="Consolas" pitchFamily="49" charset="0"/>
                <a:cs typeface="Consolas" pitchFamily="49" charset="0"/>
              </a:rPr>
              <a:t>  public </a:t>
            </a:r>
            <a:r>
              <a:rPr lang="en-US" sz="2600" b="1" noProof="1">
                <a:solidFill>
                  <a:schemeClr val="bg1"/>
                </a:solidFill>
                <a:latin typeface="Consolas" pitchFamily="49" charset="0"/>
                <a:cs typeface="Consolas" pitchFamily="49" charset="0"/>
              </a:rPr>
              <a:t>Double area() </a:t>
            </a:r>
            <a:r>
              <a:rPr lang="en-US" sz="2600" b="1" noProof="1">
                <a:latin typeface="Consolas" pitchFamily="49" charset="0"/>
                <a:cs typeface="Consolas" pitchFamily="49" charset="0"/>
              </a:rPr>
              <a:t>{</a:t>
            </a:r>
          </a:p>
          <a:p>
            <a:pPr fontAlgn="base"/>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latin typeface="Consolas" pitchFamily="49" charset="0"/>
                <a:cs typeface="Consolas" pitchFamily="49" charset="0"/>
              </a:rPr>
              <a:t>return </a:t>
            </a:r>
            <a:r>
              <a:rPr lang="en-US" sz="2600" b="1" noProof="1">
                <a:solidFill>
                  <a:schemeClr val="bg1"/>
                </a:solidFill>
                <a:latin typeface="Consolas" pitchFamily="49" charset="0"/>
                <a:cs typeface="Consolas" pitchFamily="49" charset="0"/>
              </a:rPr>
              <a:t>this.a * this.b</a:t>
            </a:r>
            <a:r>
              <a:rPr lang="en-US" sz="2600" b="1" noProof="1">
                <a:latin typeface="Consolas" pitchFamily="49" charset="0"/>
                <a:cs typeface="Consolas" pitchFamily="49" charset="0"/>
              </a:rPr>
              <a:t>;</a:t>
            </a:r>
          </a:p>
          <a:p>
            <a:pPr fontAlgn="base"/>
            <a:r>
              <a:rPr lang="en-US" sz="2600" b="1" noProof="1">
                <a:latin typeface="Consolas" pitchFamily="49" charset="0"/>
                <a:cs typeface="Consolas" pitchFamily="49" charset="0"/>
              </a:rPr>
              <a:t>  }</a:t>
            </a:r>
          </a:p>
          <a:p>
            <a:pPr fontAlgn="base"/>
            <a:r>
              <a:rPr lang="en-US" sz="2600" b="1" noProof="1">
                <a:latin typeface="Consolas" pitchFamily="49" charset="0"/>
                <a:cs typeface="Consolas" pitchFamily="49" charset="0"/>
              </a:rPr>
              <a:t>}</a:t>
            </a:r>
          </a:p>
        </p:txBody>
      </p:sp>
    </p:spTree>
    <p:extLst>
      <p:ext uri="{BB962C8B-B14F-4D97-AF65-F5344CB8AC3E}">
        <p14:creationId xmlns:p14="http://schemas.microsoft.com/office/powerpoint/2010/main" val="6335601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buClr>
                <a:schemeClr val="tx1"/>
              </a:buClr>
            </a:pPr>
            <a:r>
              <a:rPr lang="en-US" b="1" dirty="0">
                <a:solidFill>
                  <a:schemeClr val="bg1"/>
                </a:solidFill>
              </a:rPr>
              <a:t>Overriding</a:t>
            </a:r>
            <a:r>
              <a:rPr lang="en-US" dirty="0"/>
              <a:t> can take place in </a:t>
            </a:r>
            <a:r>
              <a:rPr lang="en-US" b="1" dirty="0">
                <a:solidFill>
                  <a:schemeClr val="bg1"/>
                </a:solidFill>
              </a:rPr>
              <a:t>sub-class</a:t>
            </a:r>
            <a:endParaRPr lang="en-US" dirty="0">
              <a:solidFill>
                <a:schemeClr val="bg1"/>
              </a:solidFill>
            </a:endParaRPr>
          </a:p>
          <a:p>
            <a:pPr>
              <a:buClr>
                <a:schemeClr val="tx1"/>
              </a:buClr>
            </a:pPr>
            <a:r>
              <a:rPr lang="en-US" b="1" dirty="0">
                <a:solidFill>
                  <a:schemeClr val="bg1"/>
                </a:solidFill>
              </a:rPr>
              <a:t>Argument list </a:t>
            </a:r>
            <a:r>
              <a:rPr lang="en-US" dirty="0"/>
              <a:t>must be the </a:t>
            </a:r>
            <a:r>
              <a:rPr lang="en-US" b="1" dirty="0">
                <a:solidFill>
                  <a:schemeClr val="bg1"/>
                </a:solidFill>
              </a:rPr>
              <a:t>same</a:t>
            </a:r>
            <a:r>
              <a:rPr lang="en-US" dirty="0"/>
              <a:t> as that of the </a:t>
            </a:r>
            <a:r>
              <a:rPr lang="en-US" b="1" dirty="0">
                <a:solidFill>
                  <a:schemeClr val="bg1"/>
                </a:solidFill>
              </a:rPr>
              <a:t>parent method</a:t>
            </a:r>
          </a:p>
          <a:p>
            <a:pPr>
              <a:buClr>
                <a:schemeClr val="tx1"/>
              </a:buClr>
            </a:pPr>
            <a:r>
              <a:rPr lang="en-US" dirty="0"/>
              <a:t>The overriding method must have </a:t>
            </a:r>
            <a:r>
              <a:rPr lang="en-US" b="1" dirty="0">
                <a:solidFill>
                  <a:schemeClr val="bg1"/>
                </a:solidFill>
              </a:rPr>
              <a:t>same return type</a:t>
            </a:r>
          </a:p>
          <a:p>
            <a:pPr>
              <a:buClr>
                <a:schemeClr val="tx1"/>
              </a:buClr>
            </a:pPr>
            <a:r>
              <a:rPr lang="en-US" b="1" dirty="0">
                <a:solidFill>
                  <a:schemeClr val="bg1"/>
                </a:solidFill>
              </a:rPr>
              <a:t>Access modifier </a:t>
            </a:r>
            <a:r>
              <a:rPr lang="en-US" dirty="0"/>
              <a:t>cannot be more </a:t>
            </a:r>
            <a:r>
              <a:rPr lang="en-US" b="1" dirty="0">
                <a:solidFill>
                  <a:schemeClr val="bg1"/>
                </a:solidFill>
              </a:rPr>
              <a:t>restrictive</a:t>
            </a:r>
          </a:p>
          <a:p>
            <a:pPr>
              <a:buClr>
                <a:schemeClr val="tx1"/>
              </a:buClr>
            </a:pPr>
            <a:r>
              <a:rPr lang="en-US" b="1" dirty="0">
                <a:solidFill>
                  <a:schemeClr val="bg1"/>
                </a:solidFill>
              </a:rPr>
              <a:t>Private</a:t>
            </a:r>
            <a:r>
              <a:rPr lang="en-US" dirty="0"/>
              <a:t>,</a:t>
            </a:r>
            <a:r>
              <a:rPr lang="en-US" b="1" dirty="0">
                <a:solidFill>
                  <a:schemeClr val="bg1"/>
                </a:solidFill>
              </a:rPr>
              <a:t> static </a:t>
            </a:r>
            <a:r>
              <a:rPr lang="en-US" dirty="0"/>
              <a:t>and</a:t>
            </a:r>
            <a:r>
              <a:rPr lang="en-US" b="1" dirty="0">
                <a:solidFill>
                  <a:schemeClr val="bg1"/>
                </a:solidFill>
              </a:rPr>
              <a:t> final </a:t>
            </a:r>
            <a:r>
              <a:rPr lang="en-US" dirty="0"/>
              <a:t>methods can </a:t>
            </a:r>
            <a:r>
              <a:rPr lang="en-US" b="1" dirty="0">
                <a:solidFill>
                  <a:schemeClr val="bg1"/>
                </a:solidFill>
              </a:rPr>
              <a:t>NOT</a:t>
            </a:r>
            <a:r>
              <a:rPr lang="en-US" dirty="0">
                <a:solidFill>
                  <a:schemeClr val="bg1"/>
                </a:solidFill>
              </a:rPr>
              <a:t> </a:t>
            </a:r>
            <a:r>
              <a:rPr lang="en-US" dirty="0"/>
              <a:t>be overriden</a:t>
            </a:r>
          </a:p>
          <a:p>
            <a:pPr>
              <a:buClr>
                <a:schemeClr val="tx1"/>
              </a:buClr>
            </a:pPr>
            <a:r>
              <a:rPr lang="en-US" dirty="0"/>
              <a:t>The overriding method </a:t>
            </a:r>
            <a:r>
              <a:rPr lang="en-US" b="1" dirty="0">
                <a:solidFill>
                  <a:schemeClr val="bg1"/>
                </a:solidFill>
              </a:rPr>
              <a:t>must not </a:t>
            </a:r>
            <a:r>
              <a:rPr lang="en-US" dirty="0"/>
              <a:t>throw new or broader              </a:t>
            </a:r>
            <a:r>
              <a:rPr lang="en-US" b="1" dirty="0">
                <a:solidFill>
                  <a:schemeClr val="bg1"/>
                </a:solidFill>
              </a:rPr>
              <a:t>checked exceptions</a:t>
            </a:r>
            <a:endParaRPr lang="en-US" dirty="0">
              <a:solidFill>
                <a:schemeClr val="bg1"/>
              </a:solidFill>
            </a:endParaRPr>
          </a:p>
        </p:txBody>
      </p:sp>
      <p:sp>
        <p:nvSpPr>
          <p:cNvPr id="4" name="Title 3"/>
          <p:cNvSpPr>
            <a:spLocks noGrp="1"/>
          </p:cNvSpPr>
          <p:nvPr>
            <p:ph type="title"/>
          </p:nvPr>
        </p:nvSpPr>
        <p:spPr/>
        <p:txBody>
          <a:bodyPr/>
          <a:lstStyle/>
          <a:p>
            <a:r>
              <a:rPr lang="en-US" noProof="1"/>
              <a:t>Rules for Overriding Method</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16</a:t>
            </a:fld>
            <a:endParaRPr lang="en-US" dirty="0"/>
          </a:p>
        </p:txBody>
      </p:sp>
    </p:spTree>
    <p:extLst>
      <p:ext uri="{BB962C8B-B14F-4D97-AF65-F5344CB8AC3E}">
        <p14:creationId xmlns:p14="http://schemas.microsoft.com/office/powerpoint/2010/main" val="2629368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noProof="1">
                <a:cs typeface="Consolas" panose="020B0609020204030204" pitchFamily="49" charset="0"/>
              </a:rPr>
              <a:t>Abstract Classes</a:t>
            </a:r>
            <a:endParaRPr lang="bg-BG" dirty="0"/>
          </a:p>
        </p:txBody>
      </p:sp>
      <p:sp>
        <p:nvSpPr>
          <p:cNvPr id="2" name="Slide Number Placeholder 1"/>
          <p:cNvSpPr>
            <a:spLocks noGrp="1"/>
          </p:cNvSpPr>
          <p:nvPr>
            <p:ph type="sldNum" sz="quarter" idx="4294967295"/>
          </p:nvPr>
        </p:nvSpPr>
        <p:spPr>
          <a:xfrm>
            <a:off x="11761901" y="6524625"/>
            <a:ext cx="428513" cy="196850"/>
          </a:xfrm>
        </p:spPr>
        <p:txBody>
          <a:bodyPr/>
          <a:lstStyle/>
          <a:p>
            <a:fld id="{C014DD1E-5D91-48A3-AD6D-45FBA980D106}" type="slidenum">
              <a:rPr lang="en-US" smtClean="0"/>
              <a:pPr/>
              <a:t>17</a:t>
            </a:fld>
            <a:endParaRPr lang="en-US" dirty="0"/>
          </a:p>
        </p:txBody>
      </p:sp>
      <p:sp>
        <p:nvSpPr>
          <p:cNvPr id="3" name="Cloud 2">
            <a:extLst>
              <a:ext uri="{FF2B5EF4-FFF2-40B4-BE49-F238E27FC236}">
                <a16:creationId xmlns:a16="http://schemas.microsoft.com/office/drawing/2014/main" id="{2AE1E29C-7B9A-4EBF-8D6C-F8CE16735AFB}"/>
              </a:ext>
            </a:extLst>
          </p:cNvPr>
          <p:cNvSpPr/>
          <p:nvPr/>
        </p:nvSpPr>
        <p:spPr bwMode="auto">
          <a:xfrm>
            <a:off x="5341596" y="1148443"/>
            <a:ext cx="1508811" cy="1162975"/>
          </a:xfrm>
          <a:prstGeom prst="cloud">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400" b="1" dirty="0">
                <a:solidFill>
                  <a:schemeClr val="tx1"/>
                </a:solidFill>
              </a:rPr>
              <a:t>Shape</a:t>
            </a:r>
          </a:p>
        </p:txBody>
      </p:sp>
      <p:sp>
        <p:nvSpPr>
          <p:cNvPr id="6" name="Oval 5">
            <a:extLst>
              <a:ext uri="{FF2B5EF4-FFF2-40B4-BE49-F238E27FC236}">
                <a16:creationId xmlns:a16="http://schemas.microsoft.com/office/drawing/2014/main" id="{0ECEB6EE-5262-4C9B-A1CB-F7AD57279B7F}"/>
              </a:ext>
            </a:extLst>
          </p:cNvPr>
          <p:cNvSpPr/>
          <p:nvPr/>
        </p:nvSpPr>
        <p:spPr bwMode="auto">
          <a:xfrm>
            <a:off x="4833209" y="2736852"/>
            <a:ext cx="1016772" cy="1026367"/>
          </a:xfrm>
          <a:prstGeom prst="ellipse">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solidFill>
                  <a:schemeClr val="tx1"/>
                </a:solidFill>
              </a:rPr>
              <a:t>Circle</a:t>
            </a:r>
          </a:p>
        </p:txBody>
      </p:sp>
      <p:sp>
        <p:nvSpPr>
          <p:cNvPr id="7" name="Rectangle 6">
            <a:extLst>
              <a:ext uri="{FF2B5EF4-FFF2-40B4-BE49-F238E27FC236}">
                <a16:creationId xmlns:a16="http://schemas.microsoft.com/office/drawing/2014/main" id="{5A443A5F-F8DE-4F33-AA5F-5609F32A481D}"/>
              </a:ext>
            </a:extLst>
          </p:cNvPr>
          <p:cNvSpPr/>
          <p:nvPr/>
        </p:nvSpPr>
        <p:spPr bwMode="auto">
          <a:xfrm>
            <a:off x="6290715" y="2833335"/>
            <a:ext cx="1119382" cy="768084"/>
          </a:xfrm>
          <a:prstGeom prst="rect">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solidFill>
                  <a:schemeClr val="tx1"/>
                </a:solidFill>
              </a:rPr>
              <a:t>Rectangle</a:t>
            </a:r>
          </a:p>
        </p:txBody>
      </p:sp>
      <p:cxnSp>
        <p:nvCxnSpPr>
          <p:cNvPr id="9" name="Straight Arrow Connector 8">
            <a:extLst>
              <a:ext uri="{FF2B5EF4-FFF2-40B4-BE49-F238E27FC236}">
                <a16:creationId xmlns:a16="http://schemas.microsoft.com/office/drawing/2014/main" id="{A4334935-D9A0-415E-9416-CDDE66309529}"/>
              </a:ext>
            </a:extLst>
          </p:cNvPr>
          <p:cNvCxnSpPr>
            <a:cxnSpLocks/>
          </p:cNvCxnSpPr>
          <p:nvPr/>
        </p:nvCxnSpPr>
        <p:spPr>
          <a:xfrm flipH="1">
            <a:off x="5481518" y="2311416"/>
            <a:ext cx="219591" cy="42543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0786D384-BACC-4B01-BF23-85D0B057EF09}"/>
              </a:ext>
            </a:extLst>
          </p:cNvPr>
          <p:cNvCxnSpPr>
            <a:cxnSpLocks/>
          </p:cNvCxnSpPr>
          <p:nvPr/>
        </p:nvCxnSpPr>
        <p:spPr>
          <a:xfrm>
            <a:off x="6490896" y="2311416"/>
            <a:ext cx="208329" cy="42543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272462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1"/>
              <a:t>Abstract Classes</a:t>
            </a:r>
            <a:endParaRPr lang="en-US" dirty="0"/>
          </a:p>
        </p:txBody>
      </p:sp>
      <p:sp>
        <p:nvSpPr>
          <p:cNvPr id="5" name="Text Placeholder 4"/>
          <p:cNvSpPr>
            <a:spLocks noGrp="1"/>
          </p:cNvSpPr>
          <p:nvPr>
            <p:ph type="body" sz="quarter" idx="10"/>
          </p:nvPr>
        </p:nvSpPr>
        <p:spPr/>
        <p:txBody>
          <a:bodyPr>
            <a:normAutofit fontScale="92500" lnSpcReduction="10000"/>
          </a:bodyPr>
          <a:lstStyle/>
          <a:p>
            <a:r>
              <a:rPr lang="en-US" dirty="0"/>
              <a:t>Abstract class </a:t>
            </a:r>
            <a:r>
              <a:rPr lang="en-US" b="1" dirty="0">
                <a:solidFill>
                  <a:schemeClr val="bg1"/>
                </a:solidFill>
              </a:rPr>
              <a:t>can NOT be instantiated</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r>
              <a:rPr lang="en-US" dirty="0"/>
              <a:t>An </a:t>
            </a:r>
            <a:r>
              <a:rPr lang="en-US" b="1" dirty="0">
                <a:solidFill>
                  <a:schemeClr val="bg1"/>
                </a:solidFill>
              </a:rPr>
              <a:t>abstract</a:t>
            </a:r>
            <a:r>
              <a:rPr lang="en-US" dirty="0"/>
              <a:t> class may</a:t>
            </a:r>
            <a:r>
              <a:rPr lang="en-US" b="1" dirty="0">
                <a:solidFill>
                  <a:schemeClr val="bg1"/>
                </a:solidFill>
              </a:rPr>
              <a:t> </a:t>
            </a:r>
            <a:r>
              <a:rPr lang="en-US" dirty="0"/>
              <a:t>or</a:t>
            </a:r>
            <a:r>
              <a:rPr lang="en-US" b="1" dirty="0">
                <a:solidFill>
                  <a:schemeClr val="bg1"/>
                </a:solidFill>
              </a:rPr>
              <a:t> </a:t>
            </a:r>
            <a:r>
              <a:rPr lang="en-US" dirty="0"/>
              <a:t>may</a:t>
            </a:r>
            <a:r>
              <a:rPr lang="en-US" b="1" dirty="0">
                <a:solidFill>
                  <a:schemeClr val="bg1"/>
                </a:solidFill>
              </a:rPr>
              <a:t> </a:t>
            </a:r>
            <a:r>
              <a:rPr lang="en-US" dirty="0"/>
              <a:t>not</a:t>
            </a:r>
            <a:r>
              <a:rPr lang="en-US" b="1" dirty="0">
                <a:solidFill>
                  <a:schemeClr val="bg1"/>
                </a:solidFill>
              </a:rPr>
              <a:t> </a:t>
            </a:r>
            <a:r>
              <a:rPr lang="en-US" dirty="0"/>
              <a:t>include </a:t>
            </a:r>
            <a:r>
              <a:rPr lang="en-US" b="1" dirty="0">
                <a:solidFill>
                  <a:schemeClr val="bg1"/>
                </a:solidFill>
              </a:rPr>
              <a:t>abstract methods</a:t>
            </a:r>
            <a:endParaRPr lang="en-US" dirty="0">
              <a:solidFill>
                <a:schemeClr val="tx2">
                  <a:lumMod val="75000"/>
                </a:schemeClr>
              </a:solidFill>
            </a:endParaRPr>
          </a:p>
          <a:p>
            <a:r>
              <a:rPr lang="en-US" dirty="0"/>
              <a:t>If it has at least one abstract method, it must be </a:t>
            </a:r>
            <a:br>
              <a:rPr lang="en-US" dirty="0"/>
            </a:br>
            <a:r>
              <a:rPr lang="en-US" dirty="0"/>
              <a:t>declared </a:t>
            </a:r>
            <a:r>
              <a:rPr lang="en-US" b="1" dirty="0">
                <a:solidFill>
                  <a:schemeClr val="bg1"/>
                </a:solidFill>
              </a:rPr>
              <a:t>abstract</a:t>
            </a:r>
          </a:p>
          <a:p>
            <a:r>
              <a:rPr lang="en-US" dirty="0"/>
              <a:t>To use an </a:t>
            </a:r>
            <a:r>
              <a:rPr lang="en-US" b="1" dirty="0">
                <a:solidFill>
                  <a:schemeClr val="bg1"/>
                </a:solidFill>
              </a:rPr>
              <a:t>abstract class</a:t>
            </a:r>
            <a:r>
              <a:rPr lang="en-US" dirty="0"/>
              <a:t>, you need to </a:t>
            </a:r>
            <a:r>
              <a:rPr lang="en-US" b="1" dirty="0">
                <a:solidFill>
                  <a:schemeClr val="bg1"/>
                </a:solidFill>
              </a:rPr>
              <a:t>inherit it</a:t>
            </a:r>
          </a:p>
        </p:txBody>
      </p:sp>
      <p:sp>
        <p:nvSpPr>
          <p:cNvPr id="2" name="Slide Number Placeholder 1"/>
          <p:cNvSpPr>
            <a:spLocks noGrp="1"/>
          </p:cNvSpPr>
          <p:nvPr>
            <p:ph type="sldNum" sz="quarter" idx="4294967295"/>
          </p:nvPr>
        </p:nvSpPr>
        <p:spPr>
          <a:xfrm>
            <a:off x="11761901" y="6524625"/>
            <a:ext cx="428513" cy="196850"/>
          </a:xfrm>
        </p:spPr>
        <p:txBody>
          <a:bodyPr/>
          <a:lstStyle/>
          <a:p>
            <a:fld id="{C014DD1E-5D91-48A3-AD6D-45FBA980D106}" type="slidenum">
              <a:rPr lang="en-US" smtClean="0"/>
              <a:pPr/>
              <a:t>18</a:t>
            </a:fld>
            <a:endParaRPr lang="en-US" dirty="0"/>
          </a:p>
        </p:txBody>
      </p:sp>
      <p:sp>
        <p:nvSpPr>
          <p:cNvPr id="8" name="Text Placeholder 5"/>
          <p:cNvSpPr txBox="1">
            <a:spLocks/>
          </p:cNvSpPr>
          <p:nvPr/>
        </p:nvSpPr>
        <p:spPr>
          <a:xfrm>
            <a:off x="2590800" y="1806266"/>
            <a:ext cx="848864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defPPr>
              <a:defRPr lang="en-US"/>
            </a:defPPr>
            <a:lvl1pPr>
              <a:buClr>
                <a:srgbClr val="F2B254"/>
              </a:buClr>
              <a:buSzPct val="100000"/>
              <a:buFont typeface="Wingdings" panose="05000000000000000000" pitchFamily="2" charset="2"/>
              <a:buNone/>
              <a:defRPr sz="2800">
                <a:latin typeface="Consolas" pitchFamily="49" charset="0"/>
                <a:cs typeface="Consolas" pitchFamily="49" charset="0"/>
              </a:defRPr>
            </a:lvl1pPr>
          </a:lstStyle>
          <a:p>
            <a:r>
              <a:rPr lang="en-US" sz="2400" b="1" dirty="0"/>
              <a:t>public</a:t>
            </a:r>
            <a:r>
              <a:rPr lang="en-US" sz="2400" b="1" dirty="0">
                <a:solidFill>
                  <a:schemeClr val="accent2"/>
                </a:solidFill>
              </a:rPr>
              <a:t> </a:t>
            </a:r>
            <a:r>
              <a:rPr lang="en-US" sz="2400" b="1" dirty="0">
                <a:solidFill>
                  <a:schemeClr val="bg1"/>
                </a:solidFill>
              </a:rPr>
              <a:t>abstract</a:t>
            </a:r>
            <a:r>
              <a:rPr lang="en-US" sz="2400" b="1" dirty="0">
                <a:solidFill>
                  <a:schemeClr val="accent2"/>
                </a:solidFill>
              </a:rPr>
              <a:t> </a:t>
            </a:r>
            <a:r>
              <a:rPr lang="en-US" sz="2400" b="1" dirty="0"/>
              <a:t>class Shape {} </a:t>
            </a:r>
          </a:p>
          <a:p>
            <a:r>
              <a:rPr lang="en-US" sz="2400" b="1" dirty="0"/>
              <a:t>public class Circle extends Shape {}</a:t>
            </a:r>
          </a:p>
          <a:p>
            <a:r>
              <a:rPr lang="en-US" sz="2400" b="1" dirty="0">
                <a:solidFill>
                  <a:schemeClr val="bg1"/>
                </a:solidFill>
              </a:rPr>
              <a:t>Shape</a:t>
            </a:r>
            <a:r>
              <a:rPr lang="en-US" sz="2400" b="1" dirty="0">
                <a:solidFill>
                  <a:schemeClr val="accent2"/>
                </a:solidFill>
              </a:rPr>
              <a:t> </a:t>
            </a:r>
            <a:r>
              <a:rPr lang="en-US" sz="2400" b="1" dirty="0"/>
              <a:t>shape =</a:t>
            </a:r>
            <a:r>
              <a:rPr lang="en-US" sz="2400" b="1" dirty="0">
                <a:solidFill>
                  <a:schemeClr val="accent2"/>
                </a:solidFill>
              </a:rPr>
              <a:t> </a:t>
            </a:r>
            <a:r>
              <a:rPr lang="en-US" sz="2400" b="1" dirty="0">
                <a:solidFill>
                  <a:schemeClr val="bg1"/>
                </a:solidFill>
              </a:rPr>
              <a:t>new Shape()</a:t>
            </a:r>
            <a:r>
              <a:rPr lang="en-US" sz="2400" b="1" dirty="0"/>
              <a:t>;</a:t>
            </a:r>
            <a:r>
              <a:rPr lang="en-US" sz="2400" b="1" dirty="0">
                <a:solidFill>
                  <a:schemeClr val="accent2"/>
                </a:solidFill>
              </a:rPr>
              <a:t> </a:t>
            </a:r>
            <a:r>
              <a:rPr lang="en-US" sz="2400" b="1" i="1" dirty="0">
                <a:solidFill>
                  <a:schemeClr val="accent2"/>
                </a:solidFill>
              </a:rPr>
              <a:t>// Compile time error</a:t>
            </a:r>
          </a:p>
          <a:p>
            <a:r>
              <a:rPr lang="en-US" sz="2400" b="1" dirty="0">
                <a:solidFill>
                  <a:schemeClr val="bg1"/>
                </a:solidFill>
              </a:rPr>
              <a:t>Shape</a:t>
            </a:r>
            <a:r>
              <a:rPr lang="en-US" sz="2400" b="1" dirty="0">
                <a:solidFill>
                  <a:schemeClr val="accent2"/>
                </a:solidFill>
              </a:rPr>
              <a:t> </a:t>
            </a:r>
            <a:r>
              <a:rPr lang="en-US" sz="2400" b="1" dirty="0"/>
              <a:t>circle =</a:t>
            </a:r>
            <a:r>
              <a:rPr lang="en-US" sz="2400" b="1" dirty="0">
                <a:solidFill>
                  <a:schemeClr val="accent2"/>
                </a:solidFill>
              </a:rPr>
              <a:t> </a:t>
            </a:r>
            <a:r>
              <a:rPr lang="en-US" sz="2400" b="1" dirty="0">
                <a:solidFill>
                  <a:schemeClr val="bg1"/>
                </a:solidFill>
              </a:rPr>
              <a:t>new Circle()</a:t>
            </a:r>
            <a:r>
              <a:rPr lang="en-US" sz="2400" b="1" dirty="0"/>
              <a:t>;</a:t>
            </a:r>
            <a:r>
              <a:rPr lang="en-US" sz="2400" b="1" dirty="0">
                <a:solidFill>
                  <a:schemeClr val="accent2"/>
                </a:solidFill>
              </a:rPr>
              <a:t> </a:t>
            </a:r>
            <a:r>
              <a:rPr lang="en-US" sz="2400" b="1" i="1" dirty="0">
                <a:solidFill>
                  <a:schemeClr val="accent2"/>
                </a:solidFill>
              </a:rPr>
              <a:t>// polymorphism</a:t>
            </a:r>
          </a:p>
        </p:txBody>
      </p:sp>
    </p:spTree>
    <p:extLst>
      <p:ext uri="{BB962C8B-B14F-4D97-AF65-F5344CB8AC3E}">
        <p14:creationId xmlns:p14="http://schemas.microsoft.com/office/powerpoint/2010/main" val="2428450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Shapes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19</a:t>
            </a:fld>
            <a:endParaRPr lang="en-US" dirty="0"/>
          </a:p>
        </p:txBody>
      </p:sp>
      <p:sp>
        <p:nvSpPr>
          <p:cNvPr id="18" name="Rectangle 4"/>
          <p:cNvSpPr>
            <a:spLocks noChangeArrowheads="1"/>
          </p:cNvSpPr>
          <p:nvPr/>
        </p:nvSpPr>
        <p:spPr bwMode="auto">
          <a:xfrm>
            <a:off x="3276600" y="1173346"/>
            <a:ext cx="54246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Shape</a:t>
            </a:r>
          </a:p>
        </p:txBody>
      </p:sp>
      <p:sp>
        <p:nvSpPr>
          <p:cNvPr id="19" name="Rectangle 18"/>
          <p:cNvSpPr>
            <a:spLocks noChangeArrowheads="1"/>
          </p:cNvSpPr>
          <p:nvPr/>
        </p:nvSpPr>
        <p:spPr bwMode="auto">
          <a:xfrm>
            <a:off x="3276600" y="1637823"/>
            <a:ext cx="5424600" cy="844783"/>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area</a:t>
            </a:r>
          </a:p>
        </p:txBody>
      </p:sp>
      <p:sp>
        <p:nvSpPr>
          <p:cNvPr id="10" name="Rectangle 9"/>
          <p:cNvSpPr>
            <a:spLocks noChangeArrowheads="1"/>
          </p:cNvSpPr>
          <p:nvPr/>
        </p:nvSpPr>
        <p:spPr bwMode="auto">
          <a:xfrm>
            <a:off x="3279776" y="2502246"/>
            <a:ext cx="5421424" cy="1631216"/>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+getPerimeter()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#setPerimeter(Double 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sp>
        <p:nvSpPr>
          <p:cNvPr id="12" name="Rectangle 4"/>
          <p:cNvSpPr>
            <a:spLocks noChangeArrowheads="1"/>
          </p:cNvSpPr>
          <p:nvPr/>
        </p:nvSpPr>
        <p:spPr bwMode="auto">
          <a:xfrm>
            <a:off x="609600" y="4348065"/>
            <a:ext cx="4343400" cy="460062"/>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400" b="1" noProof="1">
                <a:latin typeface="Consolas" panose="020B0609020204030204" pitchFamily="49" charset="0"/>
              </a:rPr>
              <a:t>Rectangle</a:t>
            </a:r>
          </a:p>
        </p:txBody>
      </p:sp>
      <p:sp>
        <p:nvSpPr>
          <p:cNvPr id="13" name="Rectangle 12"/>
          <p:cNvSpPr>
            <a:spLocks noChangeArrowheads="1"/>
          </p:cNvSpPr>
          <p:nvPr/>
        </p:nvSpPr>
        <p:spPr bwMode="auto">
          <a:xfrm>
            <a:off x="609600" y="4829346"/>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width</a:t>
            </a:r>
          </a:p>
        </p:txBody>
      </p:sp>
      <p:sp>
        <p:nvSpPr>
          <p:cNvPr id="15" name="Rectangle 14"/>
          <p:cNvSpPr>
            <a:spLocks noChangeArrowheads="1"/>
          </p:cNvSpPr>
          <p:nvPr/>
        </p:nvSpPr>
        <p:spPr bwMode="auto">
          <a:xfrm>
            <a:off x="609600" y="5681209"/>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sp>
        <p:nvSpPr>
          <p:cNvPr id="20" name="Rectangle 4"/>
          <p:cNvSpPr>
            <a:spLocks noChangeArrowheads="1"/>
          </p:cNvSpPr>
          <p:nvPr/>
        </p:nvSpPr>
        <p:spPr bwMode="auto">
          <a:xfrm>
            <a:off x="7230525" y="4343400"/>
            <a:ext cx="4343400" cy="460062"/>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400" b="1" noProof="1">
                <a:latin typeface="Consolas" panose="020B0609020204030204" pitchFamily="49" charset="0"/>
              </a:rPr>
              <a:t>Circle</a:t>
            </a:r>
          </a:p>
        </p:txBody>
      </p:sp>
      <p:sp>
        <p:nvSpPr>
          <p:cNvPr id="21" name="Rectangle 20"/>
          <p:cNvSpPr>
            <a:spLocks noChangeArrowheads="1"/>
          </p:cNvSpPr>
          <p:nvPr/>
        </p:nvSpPr>
        <p:spPr bwMode="auto">
          <a:xfrm>
            <a:off x="7230525" y="4825485"/>
            <a:ext cx="4343400" cy="460062"/>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radius</a:t>
            </a:r>
          </a:p>
        </p:txBody>
      </p:sp>
      <p:sp>
        <p:nvSpPr>
          <p:cNvPr id="22" name="Rectangle 21"/>
          <p:cNvSpPr>
            <a:spLocks noChangeArrowheads="1"/>
          </p:cNvSpPr>
          <p:nvPr/>
        </p:nvSpPr>
        <p:spPr bwMode="auto">
          <a:xfrm>
            <a:off x="7230525" y="5282523"/>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sp>
        <p:nvSpPr>
          <p:cNvPr id="26" name="AutoShape 6"/>
          <p:cNvSpPr>
            <a:spLocks noChangeArrowheads="1"/>
          </p:cNvSpPr>
          <p:nvPr/>
        </p:nvSpPr>
        <p:spPr bwMode="auto">
          <a:xfrm>
            <a:off x="1073021" y="2169458"/>
            <a:ext cx="1856792" cy="919401"/>
          </a:xfrm>
          <a:prstGeom prst="wedgeRoundRectCallout">
            <a:avLst>
              <a:gd name="adj1" fmla="val 61656"/>
              <a:gd name="adj2" fmla="val 3402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400" b="1" dirty="0">
                <a:solidFill>
                  <a:srgbClr val="FFFFFF"/>
                </a:solidFill>
              </a:rPr>
              <a:t>Encapsulate area</a:t>
            </a:r>
            <a:endParaRPr lang="bg-BG" sz="2400" b="1" dirty="0">
              <a:solidFill>
                <a:schemeClr val="tx2">
                  <a:lumMod val="75000"/>
                </a:schemeClr>
              </a:solidFill>
            </a:endParaRPr>
          </a:p>
        </p:txBody>
      </p:sp>
      <p:sp>
        <p:nvSpPr>
          <p:cNvPr id="9" name="Bent Arrow 8"/>
          <p:cNvSpPr/>
          <p:nvPr/>
        </p:nvSpPr>
        <p:spPr>
          <a:xfrm rot="5400000">
            <a:off x="8926752" y="3290422"/>
            <a:ext cx="813816" cy="868680"/>
          </a:xfrm>
          <a:prstGeom prst="ben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sp>
        <p:nvSpPr>
          <p:cNvPr id="28" name="Bent Arrow 27"/>
          <p:cNvSpPr/>
          <p:nvPr/>
        </p:nvSpPr>
        <p:spPr>
          <a:xfrm rot="16200000" flipH="1">
            <a:off x="2237232" y="3292214"/>
            <a:ext cx="813816" cy="868680"/>
          </a:xfrm>
          <a:prstGeom prst="ben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spTree>
    <p:extLst>
      <p:ext uri="{BB962C8B-B14F-4D97-AF65-F5344CB8AC3E}">
        <p14:creationId xmlns:p14="http://schemas.microsoft.com/office/powerpoint/2010/main" val="1941099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20" grpId="0" animBg="1"/>
      <p:bldP spid="21" grpId="0" animBg="1"/>
      <p:bldP spid="22" grpId="0" animBg="1"/>
      <p:bldP spid="26" grpId="0" animBg="1"/>
      <p:bldP spid="9"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7" name="Rectangle 3"/>
          <p:cNvSpPr>
            <a:spLocks noGrp="1" noChangeArrowheads="1"/>
          </p:cNvSpPr>
          <p:nvPr>
            <p:ph type="body" sz="quarter" idx="10"/>
          </p:nvPr>
        </p:nvSpPr>
        <p:spPr/>
        <p:txBody>
          <a:bodyPr>
            <a:normAutofit/>
          </a:bodyPr>
          <a:lstStyle/>
          <a:p>
            <a:pPr marL="514350" indent="-514350">
              <a:lnSpc>
                <a:spcPct val="100000"/>
              </a:lnSpc>
              <a:buFont typeface="+mj-lt"/>
              <a:buAutoNum type="arabicPeriod"/>
            </a:pPr>
            <a:r>
              <a:rPr lang="en-US" dirty="0"/>
              <a:t>Polymorphism</a:t>
            </a:r>
          </a:p>
          <a:p>
            <a:pPr marL="1047416" lvl="1" indent="-514350">
              <a:lnSpc>
                <a:spcPct val="100000"/>
              </a:lnSpc>
            </a:pPr>
            <a:r>
              <a:rPr lang="en-US" dirty="0"/>
              <a:t>What is Polymorphism?</a:t>
            </a:r>
          </a:p>
          <a:p>
            <a:pPr marL="1047416" lvl="1" indent="-514350">
              <a:lnSpc>
                <a:spcPct val="100000"/>
              </a:lnSpc>
            </a:pPr>
            <a:r>
              <a:rPr lang="en-US" dirty="0"/>
              <a:t>Types of Polymorphism</a:t>
            </a:r>
          </a:p>
          <a:p>
            <a:pPr marL="1047416" lvl="1" indent="-514350">
              <a:lnSpc>
                <a:spcPct val="100000"/>
              </a:lnSpc>
            </a:pPr>
            <a:r>
              <a:rPr lang="en-US" dirty="0"/>
              <a:t>Override Methods</a:t>
            </a:r>
          </a:p>
          <a:p>
            <a:pPr marL="1047416" lvl="1" indent="-514350">
              <a:lnSpc>
                <a:spcPct val="100000"/>
              </a:lnSpc>
            </a:pPr>
            <a:r>
              <a:rPr lang="en-US" dirty="0"/>
              <a:t>Overload Methods</a:t>
            </a:r>
          </a:p>
          <a:p>
            <a:pPr marL="514350" indent="-514350">
              <a:lnSpc>
                <a:spcPct val="100000"/>
              </a:lnSpc>
              <a:buFont typeface="+mj-lt"/>
              <a:buAutoNum type="arabicPeriod"/>
            </a:pPr>
            <a:r>
              <a:rPr lang="en-US" dirty="0"/>
              <a:t>Abstract Classes</a:t>
            </a:r>
          </a:p>
          <a:p>
            <a:pPr marL="1047416" lvl="1" indent="-514350">
              <a:lnSpc>
                <a:spcPct val="100000"/>
              </a:lnSpc>
            </a:pPr>
            <a:r>
              <a:rPr lang="en-US" dirty="0"/>
              <a:t>Abstract Methods</a:t>
            </a:r>
          </a:p>
          <a:p>
            <a:pPr marL="0" indent="0">
              <a:lnSpc>
                <a:spcPct val="100000"/>
              </a:lnSpc>
              <a:buNone/>
            </a:pPr>
            <a:endParaRPr lang="en-US" dirty="0"/>
          </a:p>
          <a:p>
            <a:pPr marL="442913" indent="-442913">
              <a:lnSpc>
                <a:spcPct val="100000"/>
              </a:lnSpc>
              <a:buFontTx/>
              <a:buAutoNum type="arabicPeriod"/>
            </a:pPr>
            <a:endParaRPr lang="bg-BG" dirty="0"/>
          </a:p>
          <a:p>
            <a:pPr marL="711200" lvl="1" indent="0">
              <a:lnSpc>
                <a:spcPct val="100000"/>
              </a:lnSpc>
              <a:buNone/>
            </a:pPr>
            <a:endParaRPr lang="en-US" sz="3600" dirty="0"/>
          </a:p>
        </p:txBody>
      </p:sp>
      <p:sp>
        <p:nvSpPr>
          <p:cNvPr id="681986" name="Rectangle 2"/>
          <p:cNvSpPr>
            <a:spLocks noGrp="1" noChangeArrowheads="1"/>
          </p:cNvSpPr>
          <p:nvPr>
            <p:ph type="title"/>
          </p:nvPr>
        </p:nvSpPr>
        <p:spPr/>
        <p:txBody>
          <a:bodyPr/>
          <a:lstStyle/>
          <a:p>
            <a:r>
              <a:rPr lang="en-US" dirty="0"/>
              <a:t>Table of Contents</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a:t>
            </a:fld>
            <a:endParaRPr lang="en-US" dirty="0"/>
          </a:p>
        </p:txBody>
      </p:sp>
      <p:pic>
        <p:nvPicPr>
          <p:cNvPr id="8" name="Picture 7" descr="A drawing of a cartoon character&#10;&#10;Description generated with high confidence">
            <a:extLst>
              <a:ext uri="{FF2B5EF4-FFF2-40B4-BE49-F238E27FC236}">
                <a16:creationId xmlns:a16="http://schemas.microsoft.com/office/drawing/2014/main" id="{EAA88B39-43D4-45D3-BE33-CC628C821D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848600" y="1371601"/>
            <a:ext cx="3572162" cy="4385137"/>
          </a:xfrm>
          <a:prstGeom prst="rect">
            <a:avLst/>
          </a:prstGeom>
        </p:spPr>
      </p:pic>
    </p:spTree>
    <p:extLst>
      <p:ext uri="{BB962C8B-B14F-4D97-AF65-F5344CB8AC3E}">
        <p14:creationId xmlns:p14="http://schemas.microsoft.com/office/powerpoint/2010/main" val="1042684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19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198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19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198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19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Shapes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20</a:t>
            </a:fld>
            <a:endParaRPr lang="en-US" dirty="0"/>
          </a:p>
        </p:txBody>
      </p:sp>
      <p:sp>
        <p:nvSpPr>
          <p:cNvPr id="11" name="Text Placeholder 5"/>
          <p:cNvSpPr txBox="1">
            <a:spLocks/>
          </p:cNvSpPr>
          <p:nvPr/>
        </p:nvSpPr>
        <p:spPr>
          <a:xfrm>
            <a:off x="760412" y="1261210"/>
            <a:ext cx="10439400" cy="54237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600"/>
              </a:spcBef>
            </a:pPr>
            <a:r>
              <a:rPr lang="en-US" sz="2400" dirty="0">
                <a:solidFill>
                  <a:schemeClr val="tx1"/>
                </a:solidFill>
                <a:effectLst/>
              </a:rPr>
              <a:t>public</a:t>
            </a:r>
            <a:r>
              <a:rPr lang="en-US" sz="2400" dirty="0">
                <a:solidFill>
                  <a:schemeClr val="accent1">
                    <a:lumMod val="20000"/>
                    <a:lumOff val="80000"/>
                  </a:schemeClr>
                </a:solidFill>
              </a:rPr>
              <a:t> </a:t>
            </a:r>
            <a:r>
              <a:rPr lang="en-US" sz="2400" dirty="0">
                <a:solidFill>
                  <a:schemeClr val="bg1"/>
                </a:solidFill>
                <a:effectLst/>
              </a:rPr>
              <a:t>abstract</a:t>
            </a:r>
            <a:r>
              <a:rPr lang="en-US" sz="2400" dirty="0">
                <a:solidFill>
                  <a:schemeClr val="accent1">
                    <a:lumMod val="20000"/>
                    <a:lumOff val="80000"/>
                  </a:schemeClr>
                </a:solidFill>
              </a:rPr>
              <a:t> </a:t>
            </a:r>
            <a:r>
              <a:rPr lang="en-US" sz="2400" dirty="0">
                <a:solidFill>
                  <a:schemeClr val="tx1"/>
                </a:solidFill>
                <a:effectLst/>
              </a:rPr>
              <a:t>class Shape {</a:t>
            </a:r>
          </a:p>
          <a:p>
            <a:pPr>
              <a:spcBef>
                <a:spcPts val="600"/>
              </a:spcBef>
            </a:pPr>
            <a:r>
              <a:rPr lang="en-US" sz="2400" dirty="0">
                <a:solidFill>
                  <a:schemeClr val="accent1">
                    <a:lumMod val="20000"/>
                    <a:lumOff val="80000"/>
                  </a:schemeClr>
                </a:solidFill>
              </a:rPr>
              <a:t>  </a:t>
            </a:r>
            <a:r>
              <a:rPr lang="en-US" sz="2400" dirty="0">
                <a:solidFill>
                  <a:schemeClr val="tx1"/>
                </a:solidFill>
                <a:effectLst/>
              </a:rPr>
              <a:t>private Double perimeter;</a:t>
            </a:r>
          </a:p>
          <a:p>
            <a:pPr>
              <a:spcBef>
                <a:spcPts val="600"/>
              </a:spcBef>
            </a:pPr>
            <a:r>
              <a:rPr lang="en-US" sz="2400" dirty="0">
                <a:solidFill>
                  <a:schemeClr val="tx1"/>
                </a:solidFill>
                <a:effectLst/>
              </a:rPr>
              <a:t>  private Double area;</a:t>
            </a:r>
          </a:p>
          <a:p>
            <a:pPr>
              <a:spcBef>
                <a:spcPts val="600"/>
              </a:spcBef>
            </a:pPr>
            <a:r>
              <a:rPr lang="en-US" sz="2400" dirty="0">
                <a:solidFill>
                  <a:schemeClr val="tx1"/>
                </a:solidFill>
                <a:effectLst/>
              </a:rPr>
              <a:t>  protected void setPerimeter(Double perimeter) {     </a:t>
            </a:r>
          </a:p>
          <a:p>
            <a:pPr>
              <a:spcBef>
                <a:spcPts val="600"/>
              </a:spcBef>
            </a:pPr>
            <a:r>
              <a:rPr lang="en-US" sz="2400" dirty="0">
                <a:solidFill>
                  <a:schemeClr val="tx1"/>
                </a:solidFill>
                <a:effectLst/>
              </a:rPr>
              <a:t>    this.perimeter = perimeter;</a:t>
            </a:r>
          </a:p>
          <a:p>
            <a:pPr>
              <a:spcBef>
                <a:spcPts val="600"/>
              </a:spcBef>
            </a:pPr>
            <a:r>
              <a:rPr lang="en-US" sz="2400" dirty="0">
                <a:solidFill>
                  <a:schemeClr val="tx1"/>
                </a:solidFill>
                <a:effectLst/>
              </a:rPr>
              <a:t>  }</a:t>
            </a:r>
          </a:p>
          <a:p>
            <a:pPr>
              <a:spcBef>
                <a:spcPts val="600"/>
              </a:spcBef>
            </a:pPr>
            <a:r>
              <a:rPr lang="en-US" sz="2400" dirty="0">
                <a:solidFill>
                  <a:schemeClr val="tx1"/>
                </a:solidFill>
                <a:effectLst/>
              </a:rPr>
              <a:t>  public Double getPerimeter() { return this.perimeter; }</a:t>
            </a:r>
          </a:p>
          <a:p>
            <a:pPr>
              <a:spcBef>
                <a:spcPts val="600"/>
              </a:spcBef>
            </a:pPr>
            <a:r>
              <a:rPr lang="en-US" sz="2400" dirty="0">
                <a:solidFill>
                  <a:schemeClr val="tx1"/>
                </a:solidFill>
                <a:effectLst/>
              </a:rPr>
              <a:t>  protected void setArea(Double area) {this.area = area;</a:t>
            </a:r>
            <a:r>
              <a:rPr lang="bg-BG" sz="2400" dirty="0">
                <a:solidFill>
                  <a:schemeClr val="tx1"/>
                </a:solidFill>
                <a:effectLst/>
              </a:rPr>
              <a:t> </a:t>
            </a:r>
            <a:r>
              <a:rPr lang="en-US" sz="2400" dirty="0">
                <a:solidFill>
                  <a:schemeClr val="tx1"/>
                </a:solidFill>
                <a:effectLst/>
              </a:rPr>
              <a:t>}</a:t>
            </a:r>
          </a:p>
          <a:p>
            <a:pPr>
              <a:spcBef>
                <a:spcPts val="600"/>
              </a:spcBef>
            </a:pPr>
            <a:r>
              <a:rPr lang="en-US" sz="2400" dirty="0">
                <a:solidFill>
                  <a:schemeClr val="tx1"/>
                </a:solidFill>
                <a:effectLst/>
              </a:rPr>
              <a:t>  public Double getArea() { return this.area; }</a:t>
            </a:r>
          </a:p>
          <a:p>
            <a:pPr>
              <a:spcBef>
                <a:spcPts val="600"/>
              </a:spcBef>
            </a:pPr>
            <a:r>
              <a:rPr lang="en-US" sz="2400" dirty="0">
                <a:solidFill>
                  <a:schemeClr val="tx2">
                    <a:lumMod val="75000"/>
                  </a:schemeClr>
                </a:solidFill>
              </a:rPr>
              <a:t>  </a:t>
            </a:r>
            <a:r>
              <a:rPr lang="en-US" sz="2400" dirty="0">
                <a:solidFill>
                  <a:schemeClr val="bg1"/>
                </a:solidFill>
                <a:effectLst/>
              </a:rPr>
              <a:t>protected abstract void calculatePerimeter()</a:t>
            </a:r>
            <a:r>
              <a:rPr lang="en-US" sz="2400" dirty="0">
                <a:solidFill>
                  <a:schemeClr val="tx1"/>
                </a:solidFill>
                <a:effectLst/>
              </a:rPr>
              <a:t>;</a:t>
            </a:r>
          </a:p>
          <a:p>
            <a:pPr>
              <a:spcBef>
                <a:spcPts val="600"/>
              </a:spcBef>
            </a:pPr>
            <a:r>
              <a:rPr lang="en-US" sz="2400" dirty="0">
                <a:solidFill>
                  <a:schemeClr val="bg1"/>
                </a:solidFill>
                <a:effectLst/>
              </a:rPr>
              <a:t>  protected abstract void calculateArea()</a:t>
            </a:r>
            <a:r>
              <a:rPr lang="en-US" sz="2400" dirty="0">
                <a:solidFill>
                  <a:schemeClr val="tx1"/>
                </a:solidFill>
                <a:effectLst/>
              </a:rPr>
              <a:t>;</a:t>
            </a:r>
          </a:p>
          <a:p>
            <a:pPr>
              <a:spcBef>
                <a:spcPts val="600"/>
              </a:spcBef>
            </a:pPr>
            <a:r>
              <a:rPr lang="en-US" sz="2400" dirty="0">
                <a:solidFill>
                  <a:schemeClr val="tx1"/>
                </a:solidFill>
                <a:effectLst/>
              </a:rPr>
              <a:t>}</a:t>
            </a:r>
          </a:p>
        </p:txBody>
      </p:sp>
    </p:spTree>
    <p:extLst>
      <p:ext uri="{BB962C8B-B14F-4D97-AF65-F5344CB8AC3E}">
        <p14:creationId xmlns:p14="http://schemas.microsoft.com/office/powerpoint/2010/main" val="1039227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a:t>Shapes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21</a:t>
            </a:fld>
            <a:endParaRPr lang="en-US" dirty="0"/>
          </a:p>
        </p:txBody>
      </p:sp>
      <p:sp>
        <p:nvSpPr>
          <p:cNvPr id="11" name="Text Placeholder 5"/>
          <p:cNvSpPr txBox="1">
            <a:spLocks/>
          </p:cNvSpPr>
          <p:nvPr/>
        </p:nvSpPr>
        <p:spPr>
          <a:xfrm>
            <a:off x="1143000" y="1219201"/>
            <a:ext cx="9906000" cy="54237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600"/>
              </a:spcBef>
            </a:pPr>
            <a:r>
              <a:rPr lang="en-US" sz="2400" dirty="0">
                <a:solidFill>
                  <a:schemeClr val="tx1"/>
                </a:solidFill>
                <a:effectLst/>
              </a:rPr>
              <a:t>public class Rectangle extends Shape {</a:t>
            </a:r>
          </a:p>
          <a:p>
            <a:pPr>
              <a:spcBef>
                <a:spcPts val="600"/>
              </a:spcBef>
            </a:pPr>
            <a:r>
              <a:rPr lang="en-US" sz="2400" dirty="0">
                <a:solidFill>
                  <a:schemeClr val="accent1">
                    <a:lumMod val="20000"/>
                    <a:lumOff val="80000"/>
                  </a:schemeClr>
                </a:solidFill>
              </a:rPr>
              <a:t>  </a:t>
            </a:r>
            <a:r>
              <a:rPr lang="en-US" sz="2400" dirty="0">
                <a:solidFill>
                  <a:schemeClr val="accent2"/>
                </a:solidFill>
                <a:effectLst/>
              </a:rPr>
              <a:t>//TODO:</a:t>
            </a:r>
            <a:r>
              <a:rPr lang="en-US" sz="2400" i="1" dirty="0">
                <a:solidFill>
                  <a:schemeClr val="accent2"/>
                </a:solidFill>
                <a:effectLst/>
              </a:rPr>
              <a:t> Add fields</a:t>
            </a:r>
          </a:p>
          <a:p>
            <a:pPr>
              <a:spcBef>
                <a:spcPts val="600"/>
              </a:spcBef>
            </a:pPr>
            <a:r>
              <a:rPr lang="en-US" sz="2400" dirty="0">
                <a:solidFill>
                  <a:schemeClr val="accent1">
                    <a:lumMod val="20000"/>
                    <a:lumOff val="80000"/>
                  </a:schemeClr>
                </a:solidFill>
              </a:rPr>
              <a:t>  </a:t>
            </a:r>
            <a:r>
              <a:rPr lang="en-US" sz="2400" dirty="0">
                <a:solidFill>
                  <a:schemeClr val="tx1"/>
                </a:solidFill>
                <a:effectLst/>
              </a:rPr>
              <a:t>public Rectangle(Double height, Double width) {</a:t>
            </a:r>
          </a:p>
          <a:p>
            <a:pPr>
              <a:spcBef>
                <a:spcPts val="600"/>
              </a:spcBef>
            </a:pPr>
            <a:r>
              <a:rPr lang="en-US" sz="2400" dirty="0">
                <a:solidFill>
                  <a:schemeClr val="tx1"/>
                </a:solidFill>
                <a:effectLst/>
              </a:rPr>
              <a:t>    this.setHeight(height); this.setWidth(width);</a:t>
            </a:r>
          </a:p>
          <a:p>
            <a:pPr>
              <a:spcBef>
                <a:spcPts val="600"/>
              </a:spcBef>
            </a:pPr>
            <a:r>
              <a:rPr lang="en-US" sz="2400" dirty="0">
                <a:solidFill>
                  <a:schemeClr val="tx1"/>
                </a:solidFill>
                <a:effectLst/>
              </a:rPr>
              <a:t>    this.calculatePerimeter(); this.calculateArea(); }</a:t>
            </a:r>
          </a:p>
          <a:p>
            <a:pPr>
              <a:spcBef>
                <a:spcPts val="600"/>
              </a:spcBef>
            </a:pPr>
            <a:r>
              <a:rPr lang="en-US" sz="2400" dirty="0">
                <a:solidFill>
                  <a:schemeClr val="accent1">
                    <a:lumMod val="20000"/>
                    <a:lumOff val="80000"/>
                  </a:schemeClr>
                </a:solidFill>
              </a:rPr>
              <a:t>  </a:t>
            </a:r>
            <a:r>
              <a:rPr lang="en-US" sz="2400" dirty="0">
                <a:solidFill>
                  <a:schemeClr val="accent2"/>
                </a:solidFill>
                <a:effectLst/>
              </a:rPr>
              <a:t>//TODO:</a:t>
            </a:r>
            <a:r>
              <a:rPr lang="en-US" sz="2400" i="1" dirty="0">
                <a:solidFill>
                  <a:schemeClr val="accent2"/>
                </a:solidFill>
                <a:effectLst/>
              </a:rPr>
              <a:t> Add getters and setters</a:t>
            </a:r>
          </a:p>
          <a:p>
            <a:pPr>
              <a:spcBef>
                <a:spcPts val="600"/>
              </a:spcBef>
            </a:pPr>
            <a:r>
              <a:rPr lang="en-US" sz="2400" dirty="0">
                <a:solidFill>
                  <a:schemeClr val="bg1"/>
                </a:solidFill>
                <a:effectLst/>
              </a:rPr>
              <a:t>  @Override</a:t>
            </a:r>
          </a:p>
          <a:p>
            <a:pPr>
              <a:spcBef>
                <a:spcPts val="600"/>
              </a:spcBef>
            </a:pPr>
            <a:r>
              <a:rPr lang="en-US" sz="2400" dirty="0">
                <a:solidFill>
                  <a:schemeClr val="accent1">
                    <a:lumMod val="20000"/>
                    <a:lumOff val="80000"/>
                  </a:schemeClr>
                </a:solidFill>
              </a:rPr>
              <a:t>  </a:t>
            </a:r>
            <a:r>
              <a:rPr lang="en-US" sz="2400" dirty="0">
                <a:solidFill>
                  <a:schemeClr val="tx1"/>
                </a:solidFill>
                <a:effectLst/>
              </a:rPr>
              <a:t>protected void calculatePerimeter() {</a:t>
            </a:r>
          </a:p>
          <a:p>
            <a:pPr>
              <a:spcBef>
                <a:spcPts val="600"/>
              </a:spcBef>
            </a:pPr>
            <a:r>
              <a:rPr lang="en-US" sz="2400" dirty="0">
                <a:solidFill>
                  <a:schemeClr val="tx1"/>
                </a:solidFill>
                <a:effectLst/>
              </a:rPr>
              <a:t>    setPerimeter(this.height * 2 + this.width * 2); }</a:t>
            </a:r>
          </a:p>
          <a:p>
            <a:pPr>
              <a:spcBef>
                <a:spcPts val="600"/>
              </a:spcBef>
            </a:pPr>
            <a:r>
              <a:rPr lang="en-US" sz="2400" dirty="0">
                <a:solidFill>
                  <a:schemeClr val="bg1"/>
                </a:solidFill>
                <a:effectLst/>
              </a:rPr>
              <a:t>  @Override</a:t>
            </a:r>
          </a:p>
          <a:p>
            <a:pPr>
              <a:spcBef>
                <a:spcPts val="600"/>
              </a:spcBef>
            </a:pPr>
            <a:r>
              <a:rPr lang="en-US" sz="2400" dirty="0">
                <a:solidFill>
                  <a:schemeClr val="accent1">
                    <a:lumMod val="20000"/>
                    <a:lumOff val="80000"/>
                  </a:schemeClr>
                </a:solidFill>
              </a:rPr>
              <a:t>  </a:t>
            </a:r>
            <a:r>
              <a:rPr lang="en-US" sz="2400" dirty="0">
                <a:solidFill>
                  <a:schemeClr val="tx1"/>
                </a:solidFill>
                <a:effectLst/>
              </a:rPr>
              <a:t>protected void calculateArea() {</a:t>
            </a:r>
          </a:p>
          <a:p>
            <a:pPr>
              <a:spcBef>
                <a:spcPts val="600"/>
              </a:spcBef>
            </a:pPr>
            <a:r>
              <a:rPr lang="en-US" sz="2400" dirty="0">
                <a:solidFill>
                  <a:schemeClr val="tx1"/>
                </a:solidFill>
                <a:effectLst/>
              </a:rPr>
              <a:t>  </a:t>
            </a:r>
            <a:r>
              <a:rPr lang="bg-BG" sz="2400" dirty="0">
                <a:solidFill>
                  <a:schemeClr val="tx1"/>
                </a:solidFill>
                <a:effectLst/>
              </a:rPr>
              <a:t>  </a:t>
            </a:r>
            <a:r>
              <a:rPr lang="en-US" sz="2400" dirty="0" err="1">
                <a:solidFill>
                  <a:schemeClr val="tx1"/>
                </a:solidFill>
                <a:effectLst/>
              </a:rPr>
              <a:t>setArea</a:t>
            </a:r>
            <a:r>
              <a:rPr lang="en-US" sz="2400" dirty="0">
                <a:solidFill>
                  <a:schemeClr val="tx1"/>
                </a:solidFill>
                <a:effectLst/>
              </a:rPr>
              <a:t>(this.height * this.width); } }</a:t>
            </a:r>
          </a:p>
        </p:txBody>
      </p:sp>
    </p:spTree>
    <p:extLst>
      <p:ext uri="{BB962C8B-B14F-4D97-AF65-F5344CB8AC3E}">
        <p14:creationId xmlns:p14="http://schemas.microsoft.com/office/powerpoint/2010/main" val="3950746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a:t>Shapes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22</a:t>
            </a:fld>
            <a:endParaRPr lang="en-US" dirty="0"/>
          </a:p>
        </p:txBody>
      </p:sp>
      <p:sp>
        <p:nvSpPr>
          <p:cNvPr id="11" name="Text Placeholder 5"/>
          <p:cNvSpPr txBox="1">
            <a:spLocks/>
          </p:cNvSpPr>
          <p:nvPr/>
        </p:nvSpPr>
        <p:spPr>
          <a:xfrm>
            <a:off x="1600200" y="1295401"/>
            <a:ext cx="8991600" cy="531605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400" dirty="0">
                <a:solidFill>
                  <a:schemeClr val="tx1"/>
                </a:solidFill>
                <a:effectLst/>
              </a:rPr>
              <a:t>public class Circle extends Shape</a:t>
            </a:r>
            <a:r>
              <a:rPr lang="bg-BG" sz="2400" dirty="0">
                <a:solidFill>
                  <a:schemeClr val="tx1"/>
                </a:solidFill>
                <a:effectLst/>
              </a:rPr>
              <a:t> </a:t>
            </a:r>
            <a:r>
              <a:rPr lang="en-US" sz="2400" dirty="0">
                <a:solidFill>
                  <a:schemeClr val="tx1"/>
                </a:solidFill>
                <a:effectLst/>
              </a:rPr>
              <a:t>{</a:t>
            </a:r>
          </a:p>
          <a:p>
            <a:r>
              <a:rPr lang="en-US" sz="2400" dirty="0">
                <a:solidFill>
                  <a:schemeClr val="tx1"/>
                </a:solidFill>
                <a:effectLst/>
              </a:rPr>
              <a:t>  private Double radius;</a:t>
            </a:r>
          </a:p>
          <a:p>
            <a:r>
              <a:rPr lang="en-US" sz="2400" dirty="0">
                <a:solidFill>
                  <a:schemeClr val="tx1"/>
                </a:solidFill>
                <a:effectLst/>
              </a:rPr>
              <a:t>  public Circle (Double radius) {</a:t>
            </a:r>
          </a:p>
          <a:p>
            <a:r>
              <a:rPr lang="en-US" sz="2400" dirty="0">
                <a:solidFill>
                  <a:schemeClr val="tx1"/>
                </a:solidFill>
                <a:effectLst/>
              </a:rPr>
              <a:t>    this.setRadius(radius);</a:t>
            </a:r>
          </a:p>
          <a:p>
            <a:r>
              <a:rPr lang="en-US" sz="2400" dirty="0">
                <a:solidFill>
                  <a:schemeClr val="tx1"/>
                </a:solidFill>
                <a:effectLst/>
              </a:rPr>
              <a:t>    this.calculatePerimeter();</a:t>
            </a:r>
          </a:p>
          <a:p>
            <a:r>
              <a:rPr lang="en-US" sz="2400" dirty="0">
                <a:solidFill>
                  <a:schemeClr val="tx1"/>
                </a:solidFill>
                <a:effectLst/>
              </a:rPr>
              <a:t>    this.calculateArea(); </a:t>
            </a:r>
          </a:p>
          <a:p>
            <a:r>
              <a:rPr lang="en-US" sz="2400" dirty="0">
                <a:solidFill>
                  <a:schemeClr val="tx1"/>
                </a:solidFill>
                <a:effectLst/>
              </a:rPr>
              <a:t>  }</a:t>
            </a:r>
          </a:p>
          <a:p>
            <a:r>
              <a:rPr lang="en-US" sz="2400" dirty="0">
                <a:solidFill>
                  <a:schemeClr val="tx1"/>
                </a:solidFill>
                <a:effectLst/>
              </a:rPr>
              <a:t>  public final Double getRadius() {</a:t>
            </a:r>
          </a:p>
          <a:p>
            <a:r>
              <a:rPr lang="en-US" sz="2400" dirty="0">
                <a:solidFill>
                  <a:schemeClr val="tx1"/>
                </a:solidFill>
                <a:effectLst/>
              </a:rPr>
              <a:t>    return radius;</a:t>
            </a:r>
          </a:p>
          <a:p>
            <a:r>
              <a:rPr lang="en-US" sz="2400" dirty="0">
                <a:solidFill>
                  <a:schemeClr val="tx1"/>
                </a:solidFill>
                <a:effectLst/>
              </a:rPr>
              <a:t>  }</a:t>
            </a:r>
          </a:p>
          <a:p>
            <a:endParaRPr lang="en-US" sz="2400" dirty="0">
              <a:solidFill>
                <a:schemeClr val="accent1">
                  <a:lumMod val="20000"/>
                  <a:lumOff val="80000"/>
                </a:schemeClr>
              </a:solidFill>
            </a:endParaRPr>
          </a:p>
          <a:p>
            <a:r>
              <a:rPr lang="en-US" sz="2400" dirty="0">
                <a:solidFill>
                  <a:schemeClr val="tx2">
                    <a:lumMod val="75000"/>
                  </a:schemeClr>
                </a:solidFill>
              </a:rPr>
              <a:t>  </a:t>
            </a:r>
            <a:r>
              <a:rPr lang="en-US" sz="2400" dirty="0">
                <a:solidFill>
                  <a:schemeClr val="accent2"/>
                </a:solidFill>
                <a:effectLst/>
              </a:rPr>
              <a:t>//TODO:</a:t>
            </a:r>
            <a:r>
              <a:rPr lang="en-US" sz="2400" i="1" dirty="0">
                <a:solidFill>
                  <a:schemeClr val="accent2"/>
                </a:solidFill>
                <a:effectLst/>
              </a:rPr>
              <a:t> Finish encapsulation</a:t>
            </a:r>
          </a:p>
          <a:p>
            <a:r>
              <a:rPr lang="en-US" sz="2400" i="1" dirty="0">
                <a:solidFill>
                  <a:schemeClr val="accent2"/>
                </a:solidFill>
                <a:effectLst/>
              </a:rPr>
              <a:t>  </a:t>
            </a:r>
            <a:r>
              <a:rPr lang="en-US" sz="2400" dirty="0">
                <a:solidFill>
                  <a:schemeClr val="accent2"/>
                </a:solidFill>
                <a:effectLst/>
              </a:rPr>
              <a:t>//TODO:</a:t>
            </a:r>
            <a:r>
              <a:rPr lang="en-US" sz="2400" i="1" dirty="0">
                <a:solidFill>
                  <a:schemeClr val="accent2"/>
                </a:solidFill>
                <a:effectLst/>
              </a:rPr>
              <a:t> Override calculate Area and Perimeter</a:t>
            </a:r>
          </a:p>
          <a:p>
            <a:r>
              <a:rPr lang="en-US" sz="2400" dirty="0">
                <a:solidFill>
                  <a:schemeClr val="tx1"/>
                </a:solidFill>
                <a:effectLst/>
              </a:rPr>
              <a:t>}</a:t>
            </a:r>
          </a:p>
        </p:txBody>
      </p:sp>
    </p:spTree>
    <p:extLst>
      <p:ext uri="{BB962C8B-B14F-4D97-AF65-F5344CB8AC3E}">
        <p14:creationId xmlns:p14="http://schemas.microsoft.com/office/powerpoint/2010/main" val="29443336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71086" y="1656228"/>
            <a:ext cx="7579238"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pPr>
              <a:defRPr/>
            </a:pPr>
            <a:fld id="{C014DD1E-5D91-48A3-AD6D-45FBA980D106}" type="slidenum">
              <a:rPr lang="en-US">
                <a:solidFill>
                  <a:srgbClr val="234465"/>
                </a:solidFill>
                <a:latin typeface="Calibri" panose="020F0502020204030204"/>
              </a:rPr>
              <a:pPr>
                <a:defRPr/>
              </a:pPr>
              <a:t>23</a:t>
            </a:fld>
            <a:endParaRPr lang="en-US" dirty="0">
              <a:solidFill>
                <a:srgbClr val="234465"/>
              </a:solidFill>
              <a:latin typeface="Calibri" panose="020F0502020204030204"/>
            </a:endParaRP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3481" y="1428717"/>
            <a:ext cx="8630747"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dirty="0">
                <a:solidFill>
                  <a:srgbClr val="FFA000"/>
                </a:solidFill>
                <a:latin typeface="Calibri" panose="020F0502020204030204"/>
                <a:ea typeface="맑은 고딕" panose="020B0503020000020004" pitchFamily="34" charset="-127"/>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FFA000"/>
                </a:solidFill>
                <a:latin typeface="Calibri" panose="020F0502020204030204"/>
                <a:ea typeface="맑은 고딕" panose="020B0503020000020004" pitchFamily="34" charset="-127"/>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234465"/>
                </a:solidFill>
                <a:latin typeface="Calibri" panose="020F0502020204030204"/>
                <a:ea typeface="맑은 고딕" panose="020B0503020000020004" pitchFamily="34" charset="-127"/>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227" y="3276643"/>
            <a:ext cx="2881926"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7086" y="1606714"/>
            <a:ext cx="11811941" cy="5201066"/>
          </a:xfrm>
          <a:prstGeom prst="rect">
            <a:avLst/>
          </a:prstGeom>
        </p:spPr>
        <p:txBody>
          <a:bodyPr vert="horz" lIns="108000" tIns="36000" rIns="108000" bIns="36000" rtlCol="0">
            <a:normAutofit/>
          </a:bodyPr>
          <a:lst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bg2"/>
              </a:buClr>
            </a:pPr>
            <a:r>
              <a:rPr lang="en-US" sz="3600" dirty="0">
                <a:solidFill>
                  <a:schemeClr val="bg2"/>
                </a:solidFill>
              </a:rPr>
              <a:t>Polymorphism - </a:t>
            </a:r>
            <a:r>
              <a:rPr lang="en-US" sz="3400" b="1" dirty="0">
                <a:solidFill>
                  <a:schemeClr val="bg1"/>
                </a:solidFill>
              </a:rPr>
              <a:t>Definition </a:t>
            </a:r>
            <a:r>
              <a:rPr lang="en-US" sz="3400" dirty="0">
                <a:solidFill>
                  <a:schemeClr val="bg2"/>
                </a:solidFill>
              </a:rPr>
              <a:t>and</a:t>
            </a:r>
            <a:r>
              <a:rPr lang="en-US" sz="3400" b="1" dirty="0">
                <a:solidFill>
                  <a:schemeClr val="bg2"/>
                </a:solidFill>
              </a:rPr>
              <a:t> </a:t>
            </a:r>
            <a:r>
              <a:rPr lang="en-US" sz="3400" b="1" dirty="0">
                <a:solidFill>
                  <a:schemeClr val="bg1"/>
                </a:solidFill>
              </a:rPr>
              <a:t>Types</a:t>
            </a:r>
          </a:p>
          <a:p>
            <a:pPr>
              <a:buClr>
                <a:schemeClr val="bg2"/>
              </a:buClr>
            </a:pPr>
            <a:r>
              <a:rPr lang="en-US" sz="3600" dirty="0">
                <a:solidFill>
                  <a:schemeClr val="bg2"/>
                </a:solidFill>
              </a:rPr>
              <a:t>Override Methods</a:t>
            </a:r>
          </a:p>
          <a:p>
            <a:pPr>
              <a:buClr>
                <a:schemeClr val="bg2"/>
              </a:buClr>
            </a:pPr>
            <a:r>
              <a:rPr lang="en-US" sz="3600" dirty="0">
                <a:solidFill>
                  <a:schemeClr val="bg2"/>
                </a:solidFill>
              </a:rPr>
              <a:t>Overload Methods</a:t>
            </a:r>
          </a:p>
          <a:p>
            <a:pPr>
              <a:buClr>
                <a:schemeClr val="bg2"/>
              </a:buClr>
            </a:pPr>
            <a:r>
              <a:rPr lang="en-US" sz="3600" dirty="0">
                <a:solidFill>
                  <a:schemeClr val="bg2"/>
                </a:solidFill>
              </a:rPr>
              <a:t>Abstraction </a:t>
            </a:r>
          </a:p>
          <a:p>
            <a:pPr lvl="1">
              <a:buClr>
                <a:schemeClr val="bg2"/>
              </a:buClr>
            </a:pPr>
            <a:r>
              <a:rPr lang="en-US" sz="3400" b="1" dirty="0">
                <a:solidFill>
                  <a:schemeClr val="bg1"/>
                </a:solidFill>
              </a:rPr>
              <a:t>Classes</a:t>
            </a:r>
          </a:p>
          <a:p>
            <a:pPr lvl="1">
              <a:buClr>
                <a:schemeClr val="bg2"/>
              </a:buClr>
            </a:pPr>
            <a:r>
              <a:rPr lang="en-US" sz="3400" b="1" dirty="0">
                <a:solidFill>
                  <a:schemeClr val="bg1"/>
                </a:solidFill>
              </a:rPr>
              <a:t>Methods</a:t>
            </a:r>
          </a:p>
          <a:p>
            <a:pPr>
              <a:lnSpc>
                <a:spcPct val="100000"/>
              </a:lnSpc>
              <a:buClr>
                <a:srgbClr val="FFFFFF"/>
              </a:buClr>
              <a:defRPr/>
            </a:pPr>
            <a:endParaRPr lang="en-US" sz="2800" dirty="0">
              <a:solidFill>
                <a:schemeClr val="bg2"/>
              </a:solidFill>
              <a:latin typeface="Calibri" panose="020F0502020204030204"/>
            </a:endParaRPr>
          </a:p>
        </p:txBody>
      </p:sp>
    </p:spTree>
    <p:extLst>
      <p:ext uri="{BB962C8B-B14F-4D97-AF65-F5344CB8AC3E}">
        <p14:creationId xmlns:p14="http://schemas.microsoft.com/office/powerpoint/2010/main" val="4403547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1588" y="6400800"/>
            <a:ext cx="12114212" cy="363538"/>
          </a:xfrm>
        </p:spPr>
        <p:txBody>
          <a:bodyPr>
            <a:normAutofit fontScale="62500" lnSpcReduction="20000"/>
          </a:bodyPr>
          <a:lstStyle/>
          <a:p>
            <a:pPr algn="ctr"/>
            <a:r>
              <a:rPr lang="en-US">
                <a:hlinkClick r:id="rId3"/>
              </a:rPr>
              <a:t>https://softuni.bg/modules/59/java-advanced</a:t>
            </a:r>
            <a:endParaRPr lang="en-US" dirty="0"/>
          </a:p>
        </p:txBody>
      </p:sp>
    </p:spTree>
    <p:extLst>
      <p:ext uri="{BB962C8B-B14F-4D97-AF65-F5344CB8AC3E}">
        <p14:creationId xmlns:p14="http://schemas.microsoft.com/office/powerpoint/2010/main" val="29964926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6115" y="4535261"/>
            <a:ext cx="5665883" cy="86315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70006" y="4535261"/>
            <a:ext cx="3960082" cy="86315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5331174" y="2475274"/>
            <a:ext cx="5790822" cy="863152"/>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70008" y="2475274"/>
            <a:ext cx="3856369" cy="863152"/>
          </a:xfrm>
          <a:prstGeom prst="roundRect">
            <a:avLst/>
          </a:prstGeom>
          <a:solidFill>
            <a:schemeClr val="bg2"/>
          </a:solidFill>
          <a:ln>
            <a:solidFill>
              <a:schemeClr val="tx1"/>
            </a:solidFill>
          </a:ln>
          <a:effectLst/>
        </p:spPr>
      </p:pic>
      <p:pic>
        <p:nvPicPr>
          <p:cNvPr id="25" name="Telenor">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12003" r="-12003" b="-2307"/>
          <a:stretch/>
        </p:blipFill>
        <p:spPr>
          <a:xfrm>
            <a:off x="8675094" y="1445280"/>
            <a:ext cx="2446901" cy="863152"/>
          </a:xfrm>
          <a:prstGeom prst="roundRect">
            <a:avLst/>
          </a:prstGeom>
          <a:solidFill>
            <a:schemeClr val="bg2"/>
          </a:solidFill>
          <a:ln>
            <a:solidFill>
              <a:schemeClr val="tx1"/>
            </a:solidFill>
          </a:ln>
          <a:effectLst/>
        </p:spPr>
      </p:pic>
      <p:pic>
        <p:nvPicPr>
          <p:cNvPr id="34" name="XS">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8796" t="-9452" r="-8796" b="-9452"/>
          <a:stretch/>
        </p:blipFill>
        <p:spPr>
          <a:xfrm>
            <a:off x="1070006" y="1445280"/>
            <a:ext cx="4183612" cy="863152"/>
          </a:xfrm>
          <a:prstGeom prst="roundRect">
            <a:avLst/>
          </a:prstGeom>
          <a:solidFill>
            <a:schemeClr val="bg2"/>
          </a:solidFill>
          <a:ln>
            <a:solidFill>
              <a:schemeClr val="tx1"/>
            </a:solidFill>
          </a:ln>
          <a:effectLst/>
        </p:spPr>
      </p:pic>
      <p:pic>
        <p:nvPicPr>
          <p:cNvPr id="36" name="SB Tech">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3822" r="-689"/>
          <a:stretch/>
        </p:blipFill>
        <p:spPr>
          <a:xfrm>
            <a:off x="5608206" y="1445280"/>
            <a:ext cx="2712303" cy="863152"/>
          </a:xfrm>
          <a:prstGeom prst="roundRect">
            <a:avLst/>
          </a:prstGeom>
          <a:solidFill>
            <a:schemeClr val="bg2"/>
          </a:solidFill>
          <a:ln>
            <a:solidFill>
              <a:schemeClr val="tx1"/>
            </a:solidFill>
          </a:ln>
          <a:effectLst/>
        </p:spPr>
      </p:pic>
      <p:pic>
        <p:nvPicPr>
          <p:cNvPr id="27" name="Postbank">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1826" t="-8951" r="-21826" b="-8951"/>
          <a:stretch/>
        </p:blipFill>
        <p:spPr>
          <a:xfrm>
            <a:off x="6237267" y="3505268"/>
            <a:ext cx="2518346" cy="863152"/>
          </a:xfrm>
          <a:prstGeom prst="roundRect">
            <a:avLst/>
          </a:prstGeom>
          <a:solidFill>
            <a:schemeClr val="bg2"/>
          </a:solidFill>
          <a:ln>
            <a:solidFill>
              <a:schemeClr val="tx1"/>
            </a:solidFill>
          </a:ln>
          <a:effectLst/>
        </p:spPr>
      </p:pic>
      <p:pic>
        <p:nvPicPr>
          <p:cNvPr id="37" name="SmartIT">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14503" t="-16504" r="-14503" b="-16504"/>
          <a:stretch/>
        </p:blipFill>
        <p:spPr>
          <a:xfrm>
            <a:off x="1070007" y="3505268"/>
            <a:ext cx="4539290" cy="863152"/>
          </a:xfrm>
          <a:prstGeom prst="roundRect">
            <a:avLst/>
          </a:prstGeom>
          <a:solidFill>
            <a:schemeClr val="bg2"/>
          </a:solidFill>
          <a:ln>
            <a:solidFill>
              <a:schemeClr val="tx1"/>
            </a:solidFill>
          </a:ln>
          <a:effectLst/>
        </p:spPr>
      </p:pic>
      <p:pic>
        <p:nvPicPr>
          <p:cNvPr id="28" name="Codexio">
            <a:hlinkClick r:id="rId21"/>
          </p:cNvPr>
          <p:cNvPicPr>
            <a:picLocks noChangeAspect="1"/>
          </p:cNvPicPr>
          <p:nvPr/>
        </p:nvPicPr>
        <p:blipFill rotWithShape="1">
          <a:blip r:embed="rId22" cstate="print">
            <a:extLst>
              <a:ext uri="{28A0092B-C50C-407E-A947-70E740481C1C}">
                <a14:useLocalDpi xmlns:a14="http://schemas.microsoft.com/office/drawing/2010/main" val="0"/>
              </a:ext>
            </a:extLst>
          </a:blip>
          <a:srcRect l="-28589" t="-22282" r="-30138" b="-23831"/>
          <a:stretch/>
        </p:blipFill>
        <p:spPr>
          <a:xfrm>
            <a:off x="9373804" y="3505268"/>
            <a:ext cx="1748192" cy="863152"/>
          </a:xfrm>
          <a:prstGeom prst="roundRect">
            <a:avLst/>
          </a:prstGeom>
          <a:solidFill>
            <a:schemeClr val="bg2"/>
          </a:solidFill>
          <a:ln>
            <a:solidFill>
              <a:schemeClr val="tx1"/>
            </a:solidFill>
          </a:ln>
          <a:effectLst/>
        </p:spPr>
      </p:pic>
      <p:pic>
        <p:nvPicPr>
          <p:cNvPr id="16" name="Infragistics">
            <a:hlinkClick r:id="rId23"/>
            <a:extLst>
              <a:ext uri="{FF2B5EF4-FFF2-40B4-BE49-F238E27FC236}">
                <a16:creationId xmlns:a16="http://schemas.microsoft.com/office/drawing/2014/main" id="{0FDF11E6-F5ED-4FB2-96CD-9D306D28A0DB}"/>
              </a:ext>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4204" r="-4204"/>
          <a:stretch>
            <a:fillRect/>
          </a:stretch>
        </p:blipFill>
        <p:spPr>
          <a:xfrm>
            <a:off x="1113007" y="5565254"/>
            <a:ext cx="2872298" cy="863152"/>
          </a:xfrm>
          <a:prstGeom prst="roundRect">
            <a:avLst/>
          </a:prstGeom>
          <a:solidFill>
            <a:schemeClr val="bg2"/>
          </a:solidFill>
          <a:ln>
            <a:solidFill>
              <a:schemeClr val="tx1"/>
            </a:solidFill>
          </a:ln>
          <a:effectLst>
            <a:softEdge rad="0"/>
          </a:effectLst>
        </p:spPr>
      </p:pic>
      <p:pic>
        <p:nvPicPr>
          <p:cNvPr id="18" name="Picture 17">
            <a:hlinkClick r:id="rId25"/>
          </p:cNvPr>
          <p:cNvPicPr>
            <a:picLocks noChangeAspect="1"/>
          </p:cNvPicPr>
          <p:nvPr/>
        </p:nvPicPr>
        <p:blipFill>
          <a:blip r:embed="rId26"/>
          <a:stretch>
            <a:fillRect/>
          </a:stretch>
        </p:blipFill>
        <p:spPr>
          <a:xfrm>
            <a:off x="4684974" y="5654317"/>
            <a:ext cx="6472875" cy="774091"/>
          </a:xfrm>
          <a:prstGeom prst="roundRect">
            <a:avLst/>
          </a:prstGeom>
          <a:solidFill>
            <a:schemeClr val="bg2"/>
          </a:solidFill>
          <a:ln>
            <a:solidFill>
              <a:schemeClr val="tx1"/>
            </a:solidFill>
          </a:ln>
          <a:effectLst>
            <a:softEdge rad="0"/>
          </a:effectLst>
        </p:spPr>
      </p:pic>
    </p:spTree>
    <p:extLst>
      <p:ext uri="{BB962C8B-B14F-4D97-AF65-F5344CB8AC3E}">
        <p14:creationId xmlns:p14="http://schemas.microsoft.com/office/powerpoint/2010/main" val="5508607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2273" y="1710773"/>
            <a:ext cx="8227457" cy="4150197"/>
            <a:chOff x="1492446" y="2067924"/>
            <a:chExt cx="6811766" cy="3436077"/>
          </a:xfrm>
        </p:grpSpPr>
        <p:pic>
          <p:nvPicPr>
            <p:cNvPr id="2" name="Picture 1">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5"/>
            </p:cNvPr>
            <p:cNvPicPr>
              <a:picLocks noChangeAspect="1"/>
            </p:cNvPicPr>
            <p:nvPr/>
          </p:nvPicPr>
          <p:blipFill rotWithShape="1">
            <a:blip r:embed="rId6"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7"/>
            </p:cNvPr>
            <p:cNvPicPr>
              <a:picLocks noChangeAspect="1"/>
            </p:cNvPicPr>
            <p:nvPr/>
          </p:nvPicPr>
          <p:blipFill rotWithShape="1">
            <a:blip r:embed="rId8"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9"/>
            </p:cNvPr>
            <p:cNvPicPr>
              <a:picLocks noChangeAspect="1"/>
            </p:cNvPicPr>
            <p:nvPr/>
          </p:nvPicPr>
          <p:blipFill rotWithShape="1">
            <a:blip r:embed="rId10"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Tree>
    <p:extLst>
      <p:ext uri="{BB962C8B-B14F-4D97-AF65-F5344CB8AC3E}">
        <p14:creationId xmlns:p14="http://schemas.microsoft.com/office/powerpoint/2010/main" val="25428366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9" dirty="0"/>
              <a:t>Software University – High-Quality Education and </a:t>
            </a:r>
            <a:br>
              <a:rPr lang="en-US" sz="3199" dirty="0"/>
            </a:br>
            <a:r>
              <a:rPr lang="en-US" sz="3199" dirty="0"/>
              <a:t>Employment Opportunities </a:t>
            </a:r>
          </a:p>
          <a:p>
            <a:pPr lvl="1">
              <a:lnSpc>
                <a:spcPct val="100000"/>
              </a:lnSpc>
            </a:pPr>
            <a:r>
              <a:rPr lang="en-US" sz="2899" noProof="1">
                <a:hlinkClick r:id="rId3"/>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4"/>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5"/>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6"/>
              </a:rPr>
              <a:t>forum.softuni.bg</a:t>
            </a:r>
            <a:endParaRPr lang="en-US" sz="2799"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3984" y="2538115"/>
            <a:ext cx="2122030" cy="529411"/>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2072" y="2057403"/>
            <a:ext cx="3365989" cy="4482957"/>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3984" y="3654374"/>
            <a:ext cx="1118158" cy="1118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3983" y="5359668"/>
            <a:ext cx="1041691" cy="1041962"/>
          </a:xfrm>
          <a:prstGeom prst="rect">
            <a:avLst/>
          </a:prstGeom>
        </p:spPr>
      </p:pic>
    </p:spTree>
    <p:extLst>
      <p:ext uri="{BB962C8B-B14F-4D97-AF65-F5344CB8AC3E}">
        <p14:creationId xmlns:p14="http://schemas.microsoft.com/office/powerpoint/2010/main" val="2638338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solidFill>
                  <a:schemeClr val="bg1"/>
                </a:solidFill>
                <a:hlinkClick r:id="rId3"/>
              </a:rPr>
              <a:t>Creative Commons </a:t>
            </a:r>
            <a:r>
              <a:rPr lang="en-US" noProof="1">
                <a:solidFill>
                  <a:schemeClr val="bg1"/>
                </a:solidFill>
                <a:hlinkClick r:id="rId3"/>
              </a:rPr>
              <a:t>Attribution-NonCommercial-ShareAlike</a:t>
            </a:r>
            <a:r>
              <a:rPr lang="en-US" dirty="0">
                <a:solidFill>
                  <a:schemeClr val="bg1"/>
                </a:solidFill>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a:solidFill>
                  <a:srgbClr val="234465"/>
                </a:solidFill>
                <a:latin typeface="Calibri" panose="020F0502020204030204"/>
              </a:rPr>
              <a:pPr/>
              <a:t>28</a:t>
            </a:fld>
            <a:endParaRPr lang="en-US" dirty="0">
              <a:solidFill>
                <a:srgbClr val="234465"/>
              </a:solidFill>
              <a:latin typeface="Calibri" panose="020F0502020204030204"/>
            </a:endParaRPr>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4054" y="3810000"/>
            <a:ext cx="4641124"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8067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976285" y="2297338"/>
            <a:ext cx="8160774" cy="3120236"/>
          </a:xfrm>
        </p:spPr>
        <p:txBody>
          <a:bodyPr>
            <a:noAutofit/>
          </a:bodyPr>
          <a:lstStyle/>
          <a:p>
            <a:pPr marL="0" indent="0" algn="ctr">
              <a:buNone/>
            </a:pPr>
            <a:r>
              <a:rPr lang="en-US" sz="8800" b="1" u="sng" dirty="0">
                <a:solidFill>
                  <a:schemeClr val="bg1"/>
                </a:solidFill>
                <a:hlinkClick r:id="rId2"/>
              </a:rPr>
              <a:t>sli.do</a:t>
            </a:r>
            <a:endParaRPr lang="en-US" sz="8800" b="1" u="sng" dirty="0">
              <a:solidFill>
                <a:schemeClr val="bg1"/>
              </a:solidFill>
            </a:endParaRPr>
          </a:p>
          <a:p>
            <a:pPr marL="0" indent="0" algn="ctr">
              <a:buNone/>
            </a:pPr>
            <a:r>
              <a:rPr lang="en-US" sz="9600" b="1" dirty="0"/>
              <a:t>#java-advanced</a:t>
            </a:r>
          </a:p>
        </p:txBody>
      </p:sp>
      <p:sp>
        <p:nvSpPr>
          <p:cNvPr id="2" name="Title 1"/>
          <p:cNvSpPr>
            <a:spLocks noGrp="1"/>
          </p:cNvSpPr>
          <p:nvPr>
            <p:ph type="title"/>
          </p:nvPr>
        </p:nvSpPr>
        <p:spPr/>
        <p:txBody>
          <a:bodyPr/>
          <a:lstStyle/>
          <a:p>
            <a:r>
              <a:rPr lang="en-US" dirty="0"/>
              <a:t>Have a Question?</a:t>
            </a:r>
          </a:p>
        </p:txBody>
      </p:sp>
    </p:spTree>
    <p:extLst>
      <p:ext uri="{BB962C8B-B14F-4D97-AF65-F5344CB8AC3E}">
        <p14:creationId xmlns:p14="http://schemas.microsoft.com/office/powerpoint/2010/main" val="1704486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noProof="1">
                <a:cs typeface="Consolas" panose="020B0609020204030204" pitchFamily="49" charset="0"/>
              </a:rPr>
              <a:t>Polymorphism</a:t>
            </a:r>
            <a:endParaRPr lang="bg-BG" dirty="0"/>
          </a:p>
        </p:txBody>
      </p:sp>
      <p:sp>
        <p:nvSpPr>
          <p:cNvPr id="2" name="Slide Number Placeholder 1"/>
          <p:cNvSpPr>
            <a:spLocks noGrp="1"/>
          </p:cNvSpPr>
          <p:nvPr>
            <p:ph type="sldNum" sz="quarter" idx="4294967295"/>
          </p:nvPr>
        </p:nvSpPr>
        <p:spPr>
          <a:xfrm>
            <a:off x="11761901" y="6524625"/>
            <a:ext cx="428513" cy="196850"/>
          </a:xfrm>
        </p:spPr>
        <p:txBody>
          <a:bodyPr/>
          <a:lstStyle/>
          <a:p>
            <a:fld id="{C014DD1E-5D91-48A3-AD6D-45FBA980D106}" type="slidenum">
              <a:rPr lang="en-US" smtClean="0"/>
              <a:pPr/>
              <a:t>4</a:t>
            </a:fld>
            <a:endParaRPr lang="en-US" dirty="0"/>
          </a:p>
        </p:txBody>
      </p:sp>
      <p:pic>
        <p:nvPicPr>
          <p:cNvPr id="6" name="Picture 5" descr="A close up of a sign&#10;&#10;Description automatically generated">
            <a:extLst>
              <a:ext uri="{FF2B5EF4-FFF2-40B4-BE49-F238E27FC236}">
                <a16:creationId xmlns:a16="http://schemas.microsoft.com/office/drawing/2014/main" id="{371E124A-5E10-488D-8991-31A4D416C5CB}"/>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024342" y="1480932"/>
            <a:ext cx="2143316" cy="2143316"/>
          </a:xfrm>
          <a:prstGeom prst="rect">
            <a:avLst/>
          </a:prstGeom>
        </p:spPr>
      </p:pic>
    </p:spTree>
    <p:extLst>
      <p:ext uri="{BB962C8B-B14F-4D97-AF65-F5344CB8AC3E}">
        <p14:creationId xmlns:p14="http://schemas.microsoft.com/office/powerpoint/2010/main" val="20537730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66560" y="1121144"/>
            <a:ext cx="9927138" cy="5736856"/>
          </a:xfrm>
        </p:spPr>
        <p:txBody>
          <a:bodyPr>
            <a:normAutofit lnSpcReduction="10000"/>
          </a:bodyPr>
          <a:lstStyle/>
          <a:p>
            <a:r>
              <a:rPr lang="en-US" dirty="0"/>
              <a:t>From the Greek</a:t>
            </a:r>
          </a:p>
          <a:p>
            <a:endParaRPr lang="en-US" dirty="0"/>
          </a:p>
          <a:p>
            <a:endParaRPr lang="en-US" dirty="0"/>
          </a:p>
          <a:p>
            <a:endParaRPr lang="en-US" dirty="0"/>
          </a:p>
          <a:p>
            <a:endParaRPr lang="en-US" dirty="0"/>
          </a:p>
          <a:p>
            <a:r>
              <a:rPr lang="en-GB" dirty="0"/>
              <a:t>Such as a word having several different meanings based on the context</a:t>
            </a:r>
          </a:p>
          <a:p>
            <a:r>
              <a:rPr lang="en-US" dirty="0"/>
              <a:t>Often referred to as the third pillar of OOP, after encapsulation and inheritance</a:t>
            </a:r>
            <a:endParaRPr lang="en-GB" dirty="0"/>
          </a:p>
          <a:p>
            <a:endParaRPr lang="bg-BG" dirty="0"/>
          </a:p>
          <a:p>
            <a:endParaRPr lang="bg-BG" dirty="0"/>
          </a:p>
        </p:txBody>
      </p:sp>
      <p:sp>
        <p:nvSpPr>
          <p:cNvPr id="4" name="Title 3"/>
          <p:cNvSpPr>
            <a:spLocks noGrp="1"/>
          </p:cNvSpPr>
          <p:nvPr>
            <p:ph type="title"/>
          </p:nvPr>
        </p:nvSpPr>
        <p:spPr/>
        <p:txBody>
          <a:bodyPr/>
          <a:lstStyle/>
          <a:p>
            <a:r>
              <a:rPr lang="en-US" noProof="1"/>
              <a:t>What is Polymorphism?</a:t>
            </a:r>
            <a:endParaRPr lang="en-US" dirty="0"/>
          </a:p>
        </p:txBody>
      </p:sp>
      <p:sp>
        <p:nvSpPr>
          <p:cNvPr id="2" name="Slide Number Placeholder 1"/>
          <p:cNvSpPr>
            <a:spLocks noGrp="1"/>
          </p:cNvSpPr>
          <p:nvPr>
            <p:ph type="sldNum" sz="quarter" idx="4294967295"/>
          </p:nvPr>
        </p:nvSpPr>
        <p:spPr>
          <a:xfrm>
            <a:off x="11761901" y="6524625"/>
            <a:ext cx="428513" cy="196850"/>
          </a:xfrm>
        </p:spPr>
        <p:txBody>
          <a:bodyPr/>
          <a:lstStyle/>
          <a:p>
            <a:fld id="{C014DD1E-5D91-48A3-AD6D-45FBA980D106}" type="slidenum">
              <a:rPr lang="en-US" smtClean="0"/>
              <a:pPr/>
              <a:t>5</a:t>
            </a:fld>
            <a:endParaRPr lang="en-US" dirty="0"/>
          </a:p>
        </p:txBody>
      </p:sp>
      <p:grpSp>
        <p:nvGrpSpPr>
          <p:cNvPr id="7" name="Group 6"/>
          <p:cNvGrpSpPr/>
          <p:nvPr/>
        </p:nvGrpSpPr>
        <p:grpSpPr>
          <a:xfrm>
            <a:off x="2676163" y="1718421"/>
            <a:ext cx="8053314" cy="2271152"/>
            <a:chOff x="2094702" y="1775810"/>
            <a:chExt cx="8055411" cy="2686652"/>
          </a:xfrm>
          <a:solidFill>
            <a:srgbClr val="C2C7D2"/>
          </a:solidFill>
        </p:grpSpPr>
        <p:sp>
          <p:nvSpPr>
            <p:cNvPr id="5" name="Rectangle: Rounded Corners 4"/>
            <p:cNvSpPr>
              <a:spLocks noChangeArrowheads="1"/>
            </p:cNvSpPr>
            <p:nvPr/>
          </p:nvSpPr>
          <p:spPr bwMode="auto">
            <a:xfrm>
              <a:off x="2094702" y="1775810"/>
              <a:ext cx="3124200" cy="1318964"/>
            </a:xfrm>
            <a:prstGeom prst="roundRect">
              <a:avLst/>
            </a:prstGeom>
            <a:solidFill>
              <a:schemeClr val="accent5">
                <a:lumMod val="40000"/>
                <a:lumOff val="60000"/>
                <a:alpha val="20000"/>
              </a:schemeClr>
            </a:solidFill>
            <a:ln w="38100" algn="ctr">
              <a:solidFill>
                <a:schemeClr val="tx1"/>
              </a:solidFill>
              <a:miter lim="800000"/>
              <a:headEnd/>
              <a:tailEnd/>
            </a:ln>
            <a:effectLst/>
          </p:spPr>
          <p:txBody>
            <a:bodyPr wrap="none" anchor="ctr"/>
            <a:lstStyle/>
            <a:p>
              <a:pPr algn="ctr">
                <a:defRPr/>
              </a:pPr>
              <a:r>
                <a:rPr lang="en-GB" sz="4000" b="1" noProof="1">
                  <a:solidFill>
                    <a:schemeClr val="bg1"/>
                  </a:solidFill>
                  <a:latin typeface="Consolas" pitchFamily="49" charset="0"/>
                </a:rPr>
                <a:t>Polys</a:t>
              </a:r>
            </a:p>
            <a:p>
              <a:pPr algn="ctr">
                <a:defRPr/>
              </a:pPr>
              <a:r>
                <a:rPr lang="en-GB" sz="3200" b="1" i="1" noProof="1">
                  <a:solidFill>
                    <a:schemeClr val="tx2"/>
                  </a:solidFill>
                  <a:latin typeface="Consolas" pitchFamily="49" charset="0"/>
                </a:rPr>
                <a:t>(many)</a:t>
              </a:r>
            </a:p>
          </p:txBody>
        </p:sp>
        <p:sp>
          <p:nvSpPr>
            <p:cNvPr id="6" name="Rectangle: Rounded Corners 4"/>
            <p:cNvSpPr>
              <a:spLocks noChangeArrowheads="1"/>
            </p:cNvSpPr>
            <p:nvPr/>
          </p:nvSpPr>
          <p:spPr bwMode="auto">
            <a:xfrm>
              <a:off x="7025913" y="1778273"/>
              <a:ext cx="3124200" cy="1316501"/>
            </a:xfrm>
            <a:prstGeom prst="roundRect">
              <a:avLst/>
            </a:prstGeom>
            <a:solidFill>
              <a:schemeClr val="accent5">
                <a:lumMod val="40000"/>
                <a:lumOff val="60000"/>
                <a:alpha val="20000"/>
              </a:schemeClr>
            </a:solidFill>
            <a:ln w="38100" algn="ctr">
              <a:solidFill>
                <a:schemeClr val="tx1"/>
              </a:solidFill>
              <a:miter lim="800000"/>
              <a:headEnd/>
              <a:tailEnd/>
            </a:ln>
            <a:effectLst/>
          </p:spPr>
          <p:txBody>
            <a:bodyPr wrap="none" anchor="ctr"/>
            <a:lstStyle/>
            <a:p>
              <a:pPr algn="ctr">
                <a:defRPr/>
              </a:pPr>
              <a:r>
                <a:rPr lang="en-GB" sz="4000" b="1" noProof="1">
                  <a:solidFill>
                    <a:schemeClr val="bg1"/>
                  </a:solidFill>
                  <a:latin typeface="Consolas" pitchFamily="49" charset="0"/>
                </a:rPr>
                <a:t>Morphe</a:t>
              </a:r>
            </a:p>
            <a:p>
              <a:pPr algn="ctr">
                <a:defRPr/>
              </a:pPr>
              <a:r>
                <a:rPr lang="en-GB" sz="3200" b="1" i="1" noProof="1">
                  <a:solidFill>
                    <a:schemeClr val="tx2"/>
                  </a:solidFill>
                  <a:latin typeface="Consolas" pitchFamily="49" charset="0"/>
                </a:rPr>
                <a:t>(shape/forms)</a:t>
              </a:r>
            </a:p>
          </p:txBody>
        </p:sp>
        <p:sp>
          <p:nvSpPr>
            <p:cNvPr id="10" name="Rectangle: Rounded Corners 4"/>
            <p:cNvSpPr>
              <a:spLocks noChangeArrowheads="1"/>
            </p:cNvSpPr>
            <p:nvPr/>
          </p:nvSpPr>
          <p:spPr bwMode="auto">
            <a:xfrm>
              <a:off x="4533900" y="3429000"/>
              <a:ext cx="3124200" cy="1033462"/>
            </a:xfrm>
            <a:prstGeom prst="roundRect">
              <a:avLst/>
            </a:prstGeom>
            <a:solidFill>
              <a:schemeClr val="accent5">
                <a:lumMod val="40000"/>
                <a:lumOff val="60000"/>
                <a:alpha val="20000"/>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Polymorphos</a:t>
              </a:r>
            </a:p>
          </p:txBody>
        </p:sp>
        <p:cxnSp>
          <p:nvCxnSpPr>
            <p:cNvPr id="16" name="Straight Connector 15"/>
            <p:cNvCxnSpPr>
              <a:stCxn id="5" idx="3"/>
              <a:endCxn id="6" idx="1"/>
            </p:cNvCxnSpPr>
            <p:nvPr/>
          </p:nvCxnSpPr>
          <p:spPr>
            <a:xfrm>
              <a:off x="5218902" y="2435292"/>
              <a:ext cx="1807010" cy="1231"/>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6000" y="2436524"/>
              <a:ext cx="0" cy="992476"/>
            </a:xfrm>
            <a:prstGeom prst="straightConnector1">
              <a:avLst/>
            </a:prstGeom>
            <a:grpFill/>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31056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Ability of an</a:t>
            </a:r>
            <a:r>
              <a:rPr lang="en-US" dirty="0">
                <a:solidFill>
                  <a:schemeClr val="bg1"/>
                </a:solidFill>
              </a:rPr>
              <a:t> </a:t>
            </a:r>
            <a:r>
              <a:rPr lang="en-US" b="1" dirty="0">
                <a:solidFill>
                  <a:schemeClr val="bg1"/>
                </a:solidFill>
              </a:rPr>
              <a:t>object</a:t>
            </a:r>
            <a:r>
              <a:rPr lang="en-US" dirty="0">
                <a:solidFill>
                  <a:schemeClr val="bg1"/>
                </a:solidFill>
              </a:rPr>
              <a:t> </a:t>
            </a:r>
            <a:r>
              <a:rPr lang="en-US" dirty="0"/>
              <a:t>to take on </a:t>
            </a:r>
            <a:r>
              <a:rPr lang="en-US" b="1" dirty="0">
                <a:solidFill>
                  <a:schemeClr val="bg1"/>
                </a:solidFill>
              </a:rPr>
              <a:t>many</a:t>
            </a:r>
            <a:r>
              <a:rPr lang="en-US" b="1" dirty="0">
                <a:solidFill>
                  <a:schemeClr val="tx2">
                    <a:lumMod val="75000"/>
                  </a:schemeClr>
                </a:solidFill>
              </a:rPr>
              <a:t> </a:t>
            </a:r>
            <a:r>
              <a:rPr lang="en-US" b="1" dirty="0">
                <a:solidFill>
                  <a:schemeClr val="bg1"/>
                </a:solidFill>
              </a:rPr>
              <a:t>forms</a:t>
            </a:r>
          </a:p>
        </p:txBody>
      </p:sp>
      <p:sp>
        <p:nvSpPr>
          <p:cNvPr id="4" name="Title 3"/>
          <p:cNvSpPr>
            <a:spLocks noGrp="1"/>
          </p:cNvSpPr>
          <p:nvPr>
            <p:ph type="title"/>
          </p:nvPr>
        </p:nvSpPr>
        <p:spPr/>
        <p:txBody>
          <a:bodyPr/>
          <a:lstStyle/>
          <a:p>
            <a:r>
              <a:rPr lang="en-US" dirty="0"/>
              <a:t>Polymorphism in OOP</a:t>
            </a:r>
          </a:p>
        </p:txBody>
      </p:sp>
      <p:sp>
        <p:nvSpPr>
          <p:cNvPr id="2" name="Slide Number Placeholder 1"/>
          <p:cNvSpPr>
            <a:spLocks noGrp="1"/>
          </p:cNvSpPr>
          <p:nvPr>
            <p:ph type="sldNum" sz="quarter" idx="13"/>
          </p:nvPr>
        </p:nvSpPr>
        <p:spPr/>
        <p:txBody>
          <a:bodyPr/>
          <a:lstStyle/>
          <a:p>
            <a:fld id="{C014DD1E-5D91-48A3-AD6D-45FBA980D106}" type="slidenum">
              <a:rPr lang="en-US" smtClean="0"/>
              <a:pPr/>
              <a:t>6</a:t>
            </a:fld>
            <a:endParaRPr lang="en-US" dirty="0"/>
          </a:p>
        </p:txBody>
      </p:sp>
      <p:sp>
        <p:nvSpPr>
          <p:cNvPr id="7" name="Rectangle 6"/>
          <p:cNvSpPr>
            <a:spLocks noChangeArrowheads="1"/>
          </p:cNvSpPr>
          <p:nvPr/>
        </p:nvSpPr>
        <p:spPr bwMode="auto">
          <a:xfrm>
            <a:off x="533400" y="2133601"/>
            <a:ext cx="11034600" cy="1384995"/>
          </a:xfrm>
          <a:prstGeom prst="rect">
            <a:avLst/>
          </a:prstGeom>
          <a:solidFill>
            <a:srgbClr val="C2C7D2">
              <a:alpha val="20000"/>
            </a:srgb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public</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interface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Animal {}</a:t>
            </a:r>
          </a:p>
          <a:p>
            <a:pPr fontAlgn="base"/>
            <a:r>
              <a:rPr lang="en-US" sz="2800" b="1" noProof="1">
                <a:latin typeface="Consolas" pitchFamily="49" charset="0"/>
                <a:cs typeface="Consolas" pitchFamily="49" charset="0"/>
              </a:rPr>
              <a:t>public</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abstract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class Mammal {}</a:t>
            </a:r>
          </a:p>
          <a:p>
            <a:pPr fontAlgn="base"/>
            <a:r>
              <a:rPr lang="en-US" sz="2800" b="1" noProof="1">
                <a:latin typeface="Consolas" pitchFamily="49" charset="0"/>
                <a:cs typeface="Consolas" pitchFamily="49" charset="0"/>
              </a:rPr>
              <a:t>public class Person </a:t>
            </a:r>
            <a:r>
              <a:rPr lang="en-US" sz="2800" b="1" noProof="1">
                <a:solidFill>
                  <a:schemeClr val="bg1"/>
                </a:solidFill>
                <a:latin typeface="Consolas" pitchFamily="49" charset="0"/>
                <a:cs typeface="Consolas" pitchFamily="49" charset="0"/>
              </a:rPr>
              <a:t>extends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Mammal</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implements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Animal {}</a:t>
            </a:r>
          </a:p>
        </p:txBody>
      </p:sp>
      <p:sp>
        <p:nvSpPr>
          <p:cNvPr id="8" name="Rectangle 7"/>
          <p:cNvSpPr>
            <a:spLocks noChangeArrowheads="1"/>
          </p:cNvSpPr>
          <p:nvPr/>
        </p:nvSpPr>
        <p:spPr bwMode="auto">
          <a:xfrm>
            <a:off x="943574" y="4191001"/>
            <a:ext cx="4847626"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a:latin typeface="Consolas" pitchFamily="49" charset="0"/>
                <a:cs typeface="Consolas" pitchFamily="49" charset="0"/>
              </a:rPr>
              <a:t>Person</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600" b="1" noProof="1">
                <a:solidFill>
                  <a:schemeClr val="bg1"/>
                </a:solidFill>
                <a:latin typeface="Consolas" pitchFamily="49" charset="0"/>
                <a:cs typeface="Consolas" pitchFamily="49" charset="0"/>
              </a:rPr>
              <a:t>IS-A</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600" b="1" noProof="1">
                <a:latin typeface="Consolas" pitchFamily="49" charset="0"/>
                <a:cs typeface="Consolas" pitchFamily="49" charset="0"/>
              </a:rPr>
              <a:t>Person</a:t>
            </a:r>
          </a:p>
        </p:txBody>
      </p:sp>
      <p:sp>
        <p:nvSpPr>
          <p:cNvPr id="9" name="Rectangle 8"/>
          <p:cNvSpPr>
            <a:spLocks noChangeArrowheads="1"/>
          </p:cNvSpPr>
          <p:nvPr/>
        </p:nvSpPr>
        <p:spPr bwMode="auto">
          <a:xfrm>
            <a:off x="943574" y="5294532"/>
            <a:ext cx="4847626"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a:latin typeface="Consolas" pitchFamily="49" charset="0"/>
                <a:cs typeface="Consolas" pitchFamily="49" charset="0"/>
              </a:rPr>
              <a:t>Person</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600" b="1" noProof="1">
                <a:solidFill>
                  <a:schemeClr val="bg1"/>
                </a:solidFill>
                <a:latin typeface="Consolas" pitchFamily="49" charset="0"/>
                <a:cs typeface="Consolas" pitchFamily="49" charset="0"/>
              </a:rPr>
              <a:t>IS-A</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600" b="1" noProof="1">
                <a:latin typeface="Consolas" pitchFamily="49" charset="0"/>
                <a:cs typeface="Consolas" pitchFamily="49" charset="0"/>
              </a:rPr>
              <a:t>Mammal</a:t>
            </a:r>
          </a:p>
        </p:txBody>
      </p:sp>
      <p:sp>
        <p:nvSpPr>
          <p:cNvPr id="10" name="Rectangle 9"/>
          <p:cNvSpPr>
            <a:spLocks noChangeArrowheads="1"/>
          </p:cNvSpPr>
          <p:nvPr/>
        </p:nvSpPr>
        <p:spPr bwMode="auto">
          <a:xfrm>
            <a:off x="6235076" y="5294532"/>
            <a:ext cx="5042524"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a:latin typeface="Consolas" pitchFamily="49" charset="0"/>
                <a:cs typeface="Consolas" pitchFamily="49" charset="0"/>
              </a:rPr>
              <a:t>Person</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600" b="1" noProof="1">
                <a:solidFill>
                  <a:schemeClr val="bg1"/>
                </a:solidFill>
                <a:latin typeface="Consolas" pitchFamily="49" charset="0"/>
                <a:cs typeface="Consolas" pitchFamily="49" charset="0"/>
              </a:rPr>
              <a:t>IS-AN</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600" b="1" noProof="1">
                <a:latin typeface="Consolas" pitchFamily="49" charset="0"/>
                <a:cs typeface="Consolas" pitchFamily="49" charset="0"/>
              </a:rPr>
              <a:t>Object</a:t>
            </a:r>
          </a:p>
        </p:txBody>
      </p:sp>
      <p:sp>
        <p:nvSpPr>
          <p:cNvPr id="11" name="Rectangle 10"/>
          <p:cNvSpPr>
            <a:spLocks noChangeArrowheads="1"/>
          </p:cNvSpPr>
          <p:nvPr/>
        </p:nvSpPr>
        <p:spPr bwMode="auto">
          <a:xfrm>
            <a:off x="6235076" y="4191001"/>
            <a:ext cx="5042524"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a:latin typeface="Consolas" pitchFamily="49" charset="0"/>
                <a:cs typeface="Consolas" pitchFamily="49" charset="0"/>
              </a:rPr>
              <a:t>Person</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600" b="1" noProof="1">
                <a:solidFill>
                  <a:schemeClr val="bg1"/>
                </a:solidFill>
                <a:latin typeface="Consolas" pitchFamily="49" charset="0"/>
                <a:cs typeface="Consolas" pitchFamily="49" charset="0"/>
              </a:rPr>
              <a:t>IS-AN</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600" b="1" noProof="1">
                <a:latin typeface="Consolas" pitchFamily="49" charset="0"/>
                <a:cs typeface="Consolas" pitchFamily="49" charset="0"/>
              </a:rPr>
              <a:t>Animal</a:t>
            </a:r>
          </a:p>
        </p:txBody>
      </p:sp>
    </p:spTree>
    <p:extLst>
      <p:ext uri="{BB962C8B-B14F-4D97-AF65-F5344CB8AC3E}">
        <p14:creationId xmlns:p14="http://schemas.microsoft.com/office/powerpoint/2010/main" val="34739301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4267202"/>
            <a:ext cx="11804822" cy="2057399"/>
          </a:xfrm>
        </p:spPr>
        <p:txBody>
          <a:bodyPr>
            <a:normAutofit/>
          </a:bodyPr>
          <a:lstStyle/>
          <a:p>
            <a:pPr>
              <a:buClr>
                <a:schemeClr val="tx1"/>
              </a:buClr>
            </a:pPr>
            <a:r>
              <a:rPr lang="en-US" b="1" dirty="0">
                <a:solidFill>
                  <a:schemeClr val="bg1"/>
                </a:solidFill>
              </a:rPr>
              <a:t>Variables</a:t>
            </a:r>
            <a:r>
              <a:rPr lang="en-US" dirty="0"/>
              <a:t> are saved in </a:t>
            </a:r>
            <a:r>
              <a:rPr lang="en-US" b="1" dirty="0">
                <a:solidFill>
                  <a:schemeClr val="bg1"/>
                </a:solidFill>
              </a:rPr>
              <a:t>reference</a:t>
            </a:r>
            <a:r>
              <a:rPr lang="en-US" dirty="0"/>
              <a:t> type</a:t>
            </a:r>
          </a:p>
          <a:p>
            <a:r>
              <a:rPr lang="en-US" dirty="0"/>
              <a:t>You can use only </a:t>
            </a:r>
            <a:r>
              <a:rPr lang="en-US" b="1" dirty="0">
                <a:solidFill>
                  <a:schemeClr val="bg1"/>
                </a:solidFill>
              </a:rPr>
              <a:t>reference methods</a:t>
            </a:r>
          </a:p>
          <a:p>
            <a:r>
              <a:rPr lang="en-US" dirty="0"/>
              <a:t>If you need </a:t>
            </a:r>
            <a:r>
              <a:rPr lang="en-US" b="1" dirty="0">
                <a:solidFill>
                  <a:schemeClr val="bg1"/>
                </a:solidFill>
              </a:rPr>
              <a:t>object method </a:t>
            </a:r>
            <a:r>
              <a:rPr lang="en-US" dirty="0"/>
              <a:t>you need to </a:t>
            </a:r>
            <a:r>
              <a:rPr lang="en-US" b="1" dirty="0">
                <a:solidFill>
                  <a:schemeClr val="bg1"/>
                </a:solidFill>
              </a:rPr>
              <a:t>cast it or override it</a:t>
            </a:r>
          </a:p>
        </p:txBody>
      </p:sp>
      <p:sp>
        <p:nvSpPr>
          <p:cNvPr id="4" name="Title 3"/>
          <p:cNvSpPr>
            <a:spLocks noGrp="1"/>
          </p:cNvSpPr>
          <p:nvPr>
            <p:ph type="title"/>
          </p:nvPr>
        </p:nvSpPr>
        <p:spPr/>
        <p:txBody>
          <a:bodyPr/>
          <a:lstStyle/>
          <a:p>
            <a:r>
              <a:rPr lang="en-US" dirty="0"/>
              <a:t>Reference Type and Object Type</a:t>
            </a:r>
          </a:p>
        </p:txBody>
      </p:sp>
      <p:sp>
        <p:nvSpPr>
          <p:cNvPr id="2" name="Slide Number Placeholder 1"/>
          <p:cNvSpPr>
            <a:spLocks noGrp="1"/>
          </p:cNvSpPr>
          <p:nvPr>
            <p:ph type="sldNum" sz="quarter" idx="13"/>
          </p:nvPr>
        </p:nvSpPr>
        <p:spPr/>
        <p:txBody>
          <a:bodyPr/>
          <a:lstStyle/>
          <a:p>
            <a:fld id="{C014DD1E-5D91-48A3-AD6D-45FBA980D106}" type="slidenum">
              <a:rPr lang="en-US" smtClean="0"/>
              <a:pPr/>
              <a:t>7</a:t>
            </a:fld>
            <a:endParaRPr lang="en-US" dirty="0"/>
          </a:p>
        </p:txBody>
      </p:sp>
      <p:sp>
        <p:nvSpPr>
          <p:cNvPr id="7" name="Rectangle 6"/>
          <p:cNvSpPr>
            <a:spLocks noChangeArrowheads="1"/>
          </p:cNvSpPr>
          <p:nvPr/>
        </p:nvSpPr>
        <p:spPr bwMode="auto">
          <a:xfrm>
            <a:off x="577112" y="1274278"/>
            <a:ext cx="11034600" cy="1815882"/>
          </a:xfrm>
          <a:prstGeom prst="rect">
            <a:avLst/>
          </a:prstGeom>
          <a:solidFill>
            <a:schemeClr val="accent5">
              <a:lumMod val="40000"/>
              <a:lumOff val="60000"/>
              <a:alpha val="20000"/>
            </a:schemeClr>
          </a:solidFill>
          <a:ln w="12700">
            <a:solidFill>
              <a:srgbClr val="C2C7D2"/>
            </a:solidFill>
          </a:ln>
        </p:spPr>
        <p:txBody>
          <a:bodyPr wrap="square">
            <a:spAutoFit/>
          </a:bodyPr>
          <a:lstStyle/>
          <a:p>
            <a:pPr fontAlgn="base"/>
            <a:r>
              <a:rPr lang="en-US" sz="2800" b="1" noProof="1">
                <a:latin typeface="Consolas" pitchFamily="49" charset="0"/>
                <a:cs typeface="Consolas" pitchFamily="49" charset="0"/>
              </a:rPr>
              <a:t>public class Person </a:t>
            </a:r>
            <a:r>
              <a:rPr lang="en-US" sz="2800" b="1" noProof="1">
                <a:solidFill>
                  <a:schemeClr val="bg1"/>
                </a:solidFill>
                <a:latin typeface="Consolas" pitchFamily="49" charset="0"/>
                <a:cs typeface="Consolas" pitchFamily="49" charset="0"/>
              </a:rPr>
              <a:t>extends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Mammal</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implements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Animal {}</a:t>
            </a:r>
          </a:p>
          <a:p>
            <a:pPr fontAlgn="base"/>
            <a:r>
              <a:rPr lang="en-US" sz="2800" b="1" noProof="1">
                <a:latin typeface="Consolas" pitchFamily="49" charset="0"/>
                <a:cs typeface="Consolas" pitchFamily="49" charset="0"/>
              </a:rPr>
              <a:t>Animal person    = new Person();</a:t>
            </a:r>
          </a:p>
          <a:p>
            <a:pPr fontAlgn="base"/>
            <a:r>
              <a:rPr lang="en-US" sz="2800" b="1" noProof="1">
                <a:latin typeface="Consolas" pitchFamily="49" charset="0"/>
                <a:cs typeface="Consolas" pitchFamily="49" charset="0"/>
              </a:rPr>
              <a:t>Mammal personOne = new Person();</a:t>
            </a:r>
          </a:p>
          <a:p>
            <a:pPr fontAlgn="base"/>
            <a:r>
              <a:rPr lang="en-US" sz="2800" b="1" noProof="1">
                <a:latin typeface="Consolas" pitchFamily="49" charset="0"/>
                <a:cs typeface="Consolas" pitchFamily="49" charset="0"/>
              </a:rPr>
              <a:t>Person personTwo = new Person();</a:t>
            </a:r>
          </a:p>
        </p:txBody>
      </p:sp>
      <p:sp>
        <p:nvSpPr>
          <p:cNvPr id="12" name="Rectangle: Rounded Corners 4"/>
          <p:cNvSpPr>
            <a:spLocks noChangeArrowheads="1"/>
          </p:cNvSpPr>
          <p:nvPr/>
        </p:nvSpPr>
        <p:spPr bwMode="auto">
          <a:xfrm>
            <a:off x="592696" y="1759226"/>
            <a:ext cx="1312304" cy="1330934"/>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bg1"/>
              </a:solidFill>
              <a:latin typeface="Consolas" pitchFamily="49" charset="0"/>
            </a:endParaRPr>
          </a:p>
        </p:txBody>
      </p:sp>
      <p:sp>
        <p:nvSpPr>
          <p:cNvPr id="13" name="AutoShape 6"/>
          <p:cNvSpPr>
            <a:spLocks noChangeArrowheads="1"/>
          </p:cNvSpPr>
          <p:nvPr/>
        </p:nvSpPr>
        <p:spPr bwMode="auto">
          <a:xfrm>
            <a:off x="1143000" y="3356952"/>
            <a:ext cx="2981131" cy="646986"/>
          </a:xfrm>
          <a:prstGeom prst="wedgeRoundRectCallout">
            <a:avLst>
              <a:gd name="adj1" fmla="val -47244"/>
              <a:gd name="adj2" fmla="val -8467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dirty="0">
                <a:solidFill>
                  <a:schemeClr val="bg2"/>
                </a:solidFill>
              </a:rPr>
              <a:t>Reference Type</a:t>
            </a:r>
            <a:endParaRPr lang="bg-BG" sz="3200" b="1" dirty="0">
              <a:solidFill>
                <a:schemeClr val="bg2"/>
              </a:solidFill>
            </a:endParaRPr>
          </a:p>
        </p:txBody>
      </p:sp>
      <p:sp>
        <p:nvSpPr>
          <p:cNvPr id="14" name="Rectangle: Rounded Corners 4"/>
          <p:cNvSpPr>
            <a:spLocks noChangeArrowheads="1"/>
          </p:cNvSpPr>
          <p:nvPr/>
        </p:nvSpPr>
        <p:spPr bwMode="auto">
          <a:xfrm>
            <a:off x="5105400" y="1759224"/>
            <a:ext cx="1600200" cy="1330935"/>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5905500" y="3356124"/>
            <a:ext cx="2981131" cy="646986"/>
          </a:xfrm>
          <a:prstGeom prst="wedgeRoundRectCallout">
            <a:avLst>
              <a:gd name="adj1" fmla="val -42110"/>
              <a:gd name="adj2" fmla="val -81163"/>
              <a:gd name="adj3" fmla="val 16667"/>
            </a:avLst>
          </a:prstGeom>
          <a:solidFill>
            <a:schemeClr val="tx1">
              <a:alpha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dirty="0">
                <a:solidFill>
                  <a:schemeClr val="bg2"/>
                </a:solidFill>
              </a:rPr>
              <a:t>Object Type</a:t>
            </a:r>
            <a:endParaRPr lang="bg-BG" sz="3200" b="1" dirty="0">
              <a:solidFill>
                <a:schemeClr val="bg2"/>
              </a:solidFill>
            </a:endParaRPr>
          </a:p>
        </p:txBody>
      </p:sp>
    </p:spTree>
    <p:extLst>
      <p:ext uri="{BB962C8B-B14F-4D97-AF65-F5344CB8AC3E}">
        <p14:creationId xmlns:p14="http://schemas.microsoft.com/office/powerpoint/2010/main" val="23097832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type="body" sz="quarter" idx="10"/>
          </p:nvPr>
        </p:nvSpPr>
        <p:spPr/>
        <p:txBody>
          <a:bodyPr/>
          <a:lstStyle/>
          <a:p>
            <a:r>
              <a:rPr lang="en-US" dirty="0"/>
              <a:t>Check if </a:t>
            </a:r>
            <a:r>
              <a:rPr lang="en-US" b="1" dirty="0">
                <a:solidFill>
                  <a:schemeClr val="bg1"/>
                </a:solidFill>
              </a:rPr>
              <a:t>object</a:t>
            </a:r>
            <a:r>
              <a:rPr lang="en-US" dirty="0"/>
              <a:t> is an </a:t>
            </a:r>
            <a:r>
              <a:rPr lang="en-US" b="1" dirty="0">
                <a:solidFill>
                  <a:schemeClr val="bg1"/>
                </a:solidFill>
              </a:rPr>
              <a:t>instance</a:t>
            </a:r>
            <a:r>
              <a:rPr lang="en-US" dirty="0"/>
              <a:t> of a specific </a:t>
            </a:r>
            <a:r>
              <a:rPr lang="en-US" b="1" dirty="0">
                <a:solidFill>
                  <a:schemeClr val="bg1"/>
                </a:solidFill>
              </a:rPr>
              <a:t>class</a:t>
            </a:r>
          </a:p>
          <a:p>
            <a:pPr marL="0" indent="0">
              <a:buNone/>
            </a:pPr>
            <a:endParaRPr lang="en-US" dirty="0">
              <a:solidFill>
                <a:schemeClr val="tx2">
                  <a:lumMod val="75000"/>
                </a:schemeClr>
              </a:solidFill>
            </a:endParaRPr>
          </a:p>
          <a:p>
            <a:pPr marL="0" indent="0">
              <a:buNone/>
            </a:pPr>
            <a:endParaRPr lang="bg-BG" dirty="0">
              <a:solidFill>
                <a:schemeClr val="tx2">
                  <a:lumMod val="75000"/>
                </a:schemeClr>
              </a:solidFill>
            </a:endParaRPr>
          </a:p>
          <a:p>
            <a:endParaRPr lang="en-US" dirty="0">
              <a:solidFill>
                <a:schemeClr val="tx2">
                  <a:lumMod val="75000"/>
                </a:schemeClr>
              </a:solidFill>
            </a:endParaRPr>
          </a:p>
        </p:txBody>
      </p:sp>
      <p:sp>
        <p:nvSpPr>
          <p:cNvPr id="11" name="Rectangle 10">
            <a:extLst>
              <a:ext uri="{FF2B5EF4-FFF2-40B4-BE49-F238E27FC236}">
                <a16:creationId xmlns:a16="http://schemas.microsoft.com/office/drawing/2014/main" id="{AAE8BB6D-7786-4964-9181-F9E5C10717DD}"/>
              </a:ext>
            </a:extLst>
          </p:cNvPr>
          <p:cNvSpPr>
            <a:spLocks noChangeArrowheads="1"/>
          </p:cNvSpPr>
          <p:nvPr/>
        </p:nvSpPr>
        <p:spPr bwMode="auto">
          <a:xfrm>
            <a:off x="787592" y="4718160"/>
            <a:ext cx="8101326" cy="1261884"/>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en-US" sz="2800" b="1" noProof="1">
                <a:latin typeface="Consolas" pitchFamily="49" charset="0"/>
                <a:cs typeface="Consolas" pitchFamily="49" charset="0"/>
              </a:rPr>
              <a:t>if (peter.getClass() == Person.class) {</a:t>
            </a:r>
          </a:p>
          <a:p>
            <a:pPr fontAlgn="base"/>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((Person) </a:t>
            </a:r>
            <a:r>
              <a:rPr lang="en-US" sz="2800" b="1" noProof="1">
                <a:latin typeface="Consolas" pitchFamily="49" charset="0"/>
                <a:cs typeface="Consolas" pitchFamily="49" charset="0"/>
              </a:rPr>
              <a:t>peter</a:t>
            </a:r>
            <a:r>
              <a:rPr lang="en-US" sz="2800" b="1" noProof="1">
                <a:solidFill>
                  <a:schemeClr val="bg1"/>
                </a:solidFill>
                <a:latin typeface="Consolas" pitchFamily="49" charset="0"/>
                <a:cs typeface="Consolas" pitchFamily="49" charset="0"/>
              </a:rPr>
              <a:t>)</a:t>
            </a:r>
            <a:r>
              <a:rPr lang="en-US" sz="2800" b="1" noProof="1">
                <a:latin typeface="Consolas" pitchFamily="49" charset="0"/>
                <a:cs typeface="Consolas" pitchFamily="49" charset="0"/>
              </a:rPr>
              <a:t>.getSalary();</a:t>
            </a:r>
          </a:p>
          <a:p>
            <a:pPr fontAlgn="base"/>
            <a:r>
              <a:rPr lang="en-US" sz="2000" b="1" noProof="1">
                <a:latin typeface="Consolas" pitchFamily="49" charset="0"/>
                <a:cs typeface="Consolas" pitchFamily="49" charset="0"/>
              </a:rPr>
              <a:t>}</a:t>
            </a:r>
          </a:p>
        </p:txBody>
      </p:sp>
      <p:sp>
        <p:nvSpPr>
          <p:cNvPr id="4" name="Title 3"/>
          <p:cNvSpPr>
            <a:spLocks noGrp="1"/>
          </p:cNvSpPr>
          <p:nvPr>
            <p:ph type="title"/>
          </p:nvPr>
        </p:nvSpPr>
        <p:spPr/>
        <p:txBody>
          <a:bodyPr/>
          <a:lstStyle/>
          <a:p>
            <a:r>
              <a:rPr lang="en-US" dirty="0"/>
              <a:t>Keyword - </a:t>
            </a:r>
            <a:r>
              <a:rPr lang="en-US" dirty="0">
                <a:latin typeface="Consolas" panose="020B0609020204030204" pitchFamily="49" charset="0"/>
              </a:rPr>
              <a:t>instanceof</a:t>
            </a:r>
          </a:p>
        </p:txBody>
      </p:sp>
      <p:sp>
        <p:nvSpPr>
          <p:cNvPr id="2" name="Slide Number Placeholder 1"/>
          <p:cNvSpPr>
            <a:spLocks noGrp="1"/>
          </p:cNvSpPr>
          <p:nvPr>
            <p:ph type="sldNum" sz="quarter" idx="13"/>
          </p:nvPr>
        </p:nvSpPr>
        <p:spPr/>
        <p:txBody>
          <a:bodyPr/>
          <a:lstStyle/>
          <a:p>
            <a:fld id="{C014DD1E-5D91-48A3-AD6D-45FBA980D106}" type="slidenum">
              <a:rPr lang="en-US" smtClean="0"/>
              <a:pPr/>
              <a:t>8</a:t>
            </a:fld>
            <a:endParaRPr lang="en-US" dirty="0"/>
          </a:p>
        </p:txBody>
      </p:sp>
      <p:sp>
        <p:nvSpPr>
          <p:cNvPr id="7" name="Rectangle 6"/>
          <p:cNvSpPr>
            <a:spLocks noChangeArrowheads="1"/>
          </p:cNvSpPr>
          <p:nvPr/>
        </p:nvSpPr>
        <p:spPr bwMode="auto">
          <a:xfrm>
            <a:off x="787592" y="1901738"/>
            <a:ext cx="8101326" cy="95410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Mammal george = new Person();</a:t>
            </a:r>
          </a:p>
          <a:p>
            <a:pPr fontAlgn="base"/>
            <a:r>
              <a:rPr lang="en-US" sz="2800" b="1" noProof="1">
                <a:latin typeface="Consolas" pitchFamily="49" charset="0"/>
                <a:cs typeface="Consolas" pitchFamily="49" charset="0"/>
              </a:rPr>
              <a:t>Person peter = new Person();</a:t>
            </a:r>
            <a:endParaRPr lang="en-US" sz="2000" b="1" noProof="1">
              <a:latin typeface="Consolas" pitchFamily="49" charset="0"/>
              <a:cs typeface="Consolas" pitchFamily="49" charset="0"/>
            </a:endParaRPr>
          </a:p>
        </p:txBody>
      </p:sp>
      <p:sp>
        <p:nvSpPr>
          <p:cNvPr id="17" name="AutoShape 6"/>
          <p:cNvSpPr>
            <a:spLocks noChangeArrowheads="1"/>
          </p:cNvSpPr>
          <p:nvPr/>
        </p:nvSpPr>
        <p:spPr bwMode="auto">
          <a:xfrm>
            <a:off x="1854969" y="5952401"/>
            <a:ext cx="6130433" cy="578882"/>
          </a:xfrm>
          <a:prstGeom prst="wedgeRoundRectCallout">
            <a:avLst>
              <a:gd name="adj1" fmla="val -32681"/>
              <a:gd name="adj2" fmla="val -7243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solidFill>
                  <a:schemeClr val="bg2"/>
                </a:solidFill>
              </a:rPr>
              <a:t>Cast to object type and use its methods</a:t>
            </a:r>
            <a:endParaRPr lang="bg-BG" sz="2800" b="1" dirty="0">
              <a:solidFill>
                <a:schemeClr val="bg2"/>
              </a:solidFill>
            </a:endParaRPr>
          </a:p>
        </p:txBody>
      </p:sp>
      <p:sp>
        <p:nvSpPr>
          <p:cNvPr id="13" name="Rectangle 12"/>
          <p:cNvSpPr>
            <a:spLocks noChangeArrowheads="1"/>
          </p:cNvSpPr>
          <p:nvPr/>
        </p:nvSpPr>
        <p:spPr bwMode="auto">
          <a:xfrm>
            <a:off x="766954" y="3122559"/>
            <a:ext cx="8101326"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if (george </a:t>
            </a:r>
            <a:r>
              <a:rPr lang="en-US" sz="2800" b="1" noProof="1">
                <a:solidFill>
                  <a:schemeClr val="bg1"/>
                </a:solidFill>
                <a:latin typeface="Consolas" pitchFamily="49" charset="0"/>
                <a:cs typeface="Consolas" pitchFamily="49" charset="0"/>
              </a:rPr>
              <a:t>instanceof</a:t>
            </a:r>
            <a:r>
              <a:rPr lang="en-US" sz="2800" b="1" noProof="1">
                <a:latin typeface="Consolas" pitchFamily="49" charset="0"/>
                <a:cs typeface="Consolas" pitchFamily="49" charset="0"/>
              </a:rPr>
              <a:t> Person) {</a:t>
            </a:r>
          </a:p>
          <a:p>
            <a:pPr fontAlgn="base"/>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((Person) </a:t>
            </a:r>
            <a:r>
              <a:rPr lang="en-US" sz="2800" b="1" noProof="1">
                <a:solidFill>
                  <a:schemeClr val="bg1"/>
                </a:solidFill>
                <a:latin typeface="Consolas" pitchFamily="49" charset="0"/>
              </a:rPr>
              <a:t>george</a:t>
            </a:r>
            <a:r>
              <a:rPr lang="en-US" sz="2800" b="1" noProof="1">
                <a:solidFill>
                  <a:schemeClr val="bg1"/>
                </a:solidFill>
                <a:latin typeface="Consolas" pitchFamily="49" charset="0"/>
                <a:cs typeface="Consolas" pitchFamily="49" charset="0"/>
              </a:rPr>
              <a:t>)</a:t>
            </a:r>
            <a:r>
              <a:rPr lang="en-US" sz="2800" b="1" noProof="1">
                <a:latin typeface="Consolas" pitchFamily="49" charset="0"/>
                <a:cs typeface="Consolas" pitchFamily="49" charset="0"/>
              </a:rPr>
              <a:t>.getSalary();</a:t>
            </a:r>
          </a:p>
          <a:p>
            <a:pPr fontAlgn="base"/>
            <a:r>
              <a:rPr lang="en-US" sz="2800" b="1" noProof="1">
                <a:latin typeface="Consolas" pitchFamily="49" charset="0"/>
                <a:cs typeface="Consolas" pitchFamily="49" charset="0"/>
              </a:rPr>
              <a:t>}</a:t>
            </a:r>
          </a:p>
        </p:txBody>
      </p:sp>
      <p:sp>
        <p:nvSpPr>
          <p:cNvPr id="14" name="AutoShape 6"/>
          <p:cNvSpPr>
            <a:spLocks noChangeArrowheads="1"/>
          </p:cNvSpPr>
          <p:nvPr/>
        </p:nvSpPr>
        <p:spPr bwMode="auto">
          <a:xfrm>
            <a:off x="6530853" y="2487569"/>
            <a:ext cx="4459008" cy="578882"/>
          </a:xfrm>
          <a:prstGeom prst="wedgeRoundRectCallout">
            <a:avLst>
              <a:gd name="adj1" fmla="val -57383"/>
              <a:gd name="adj2" fmla="val 3686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solidFill>
                  <a:schemeClr val="bg2"/>
                </a:solidFill>
              </a:rPr>
              <a:t>Check object type of person</a:t>
            </a:r>
            <a:endParaRPr lang="bg-BG" sz="2800" b="1" dirty="0">
              <a:solidFill>
                <a:schemeClr val="bg2"/>
              </a:solidFill>
            </a:endParaRPr>
          </a:p>
        </p:txBody>
      </p:sp>
    </p:spTree>
    <p:extLst>
      <p:ext uri="{BB962C8B-B14F-4D97-AF65-F5344CB8AC3E}">
        <p14:creationId xmlns:p14="http://schemas.microsoft.com/office/powerpoint/2010/main" val="34901419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buClr>
                <a:schemeClr val="tx1"/>
              </a:buClr>
            </a:pPr>
            <a:r>
              <a:rPr lang="en-GB" b="1" dirty="0">
                <a:solidFill>
                  <a:schemeClr val="bg1"/>
                </a:solidFill>
              </a:rPr>
              <a:t>Runtime</a:t>
            </a:r>
            <a:r>
              <a:rPr lang="en-GB" dirty="0"/>
              <a:t> polymorphism</a:t>
            </a:r>
          </a:p>
          <a:p>
            <a:pPr>
              <a:buClr>
                <a:schemeClr val="tx1"/>
              </a:buClr>
            </a:pPr>
            <a:endParaRPr lang="en-GB" dirty="0"/>
          </a:p>
          <a:p>
            <a:endParaRPr lang="en-GB" dirty="0"/>
          </a:p>
          <a:p>
            <a:endParaRPr lang="en-GB" dirty="0"/>
          </a:p>
          <a:p>
            <a:endParaRPr lang="en-GB" sz="1200" dirty="0"/>
          </a:p>
          <a:p>
            <a:pPr>
              <a:spcBef>
                <a:spcPts val="1200"/>
              </a:spcBef>
              <a:buClr>
                <a:schemeClr val="tx1"/>
              </a:buClr>
            </a:pPr>
            <a:r>
              <a:rPr lang="en-US" b="1" dirty="0">
                <a:solidFill>
                  <a:schemeClr val="bg1"/>
                </a:solidFill>
              </a:rPr>
              <a:t>Compile time </a:t>
            </a:r>
            <a:r>
              <a:rPr lang="en-US" dirty="0"/>
              <a:t>polymorphism</a:t>
            </a:r>
          </a:p>
        </p:txBody>
      </p:sp>
      <p:sp>
        <p:nvSpPr>
          <p:cNvPr id="4" name="Title 3"/>
          <p:cNvSpPr>
            <a:spLocks noGrp="1"/>
          </p:cNvSpPr>
          <p:nvPr>
            <p:ph type="title"/>
          </p:nvPr>
        </p:nvSpPr>
        <p:spPr/>
        <p:txBody>
          <a:bodyPr/>
          <a:lstStyle/>
          <a:p>
            <a:r>
              <a:rPr lang="en-US" noProof="1"/>
              <a:t>Types of Polymorphism</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9</a:t>
            </a:fld>
            <a:endParaRPr lang="en-US" dirty="0"/>
          </a:p>
        </p:txBody>
      </p:sp>
      <p:sp>
        <p:nvSpPr>
          <p:cNvPr id="9" name="Rectangle 8"/>
          <p:cNvSpPr>
            <a:spLocks noChangeArrowheads="1"/>
          </p:cNvSpPr>
          <p:nvPr/>
        </p:nvSpPr>
        <p:spPr bwMode="auto">
          <a:xfrm>
            <a:off x="533400" y="2001079"/>
            <a:ext cx="8229600" cy="224676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public class Shape {}</a:t>
            </a:r>
          </a:p>
          <a:p>
            <a:pPr fontAlgn="base"/>
            <a:r>
              <a:rPr lang="en-US" sz="2800" b="1" noProof="1">
                <a:latin typeface="Consolas" pitchFamily="49" charset="0"/>
                <a:cs typeface="Consolas" pitchFamily="49" charset="0"/>
              </a:rPr>
              <a:t>public class Circle extends Shape {}</a:t>
            </a:r>
          </a:p>
          <a:p>
            <a:pPr fontAlgn="base"/>
            <a:r>
              <a:rPr lang="en-US" sz="2800" b="1" noProof="1">
                <a:latin typeface="Consolas" pitchFamily="49" charset="0"/>
                <a:cs typeface="Consolas" pitchFamily="49" charset="0"/>
              </a:rPr>
              <a:t>public static void main(String[] args)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Shape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shape = new </a:t>
            </a:r>
            <a:r>
              <a:rPr lang="en-US" sz="2800" b="1" noProof="1">
                <a:solidFill>
                  <a:schemeClr val="bg1"/>
                </a:solidFill>
                <a:latin typeface="Consolas" pitchFamily="49" charset="0"/>
                <a:cs typeface="Consolas" pitchFamily="49" charset="0"/>
              </a:rPr>
              <a:t>Circle</a:t>
            </a:r>
            <a:r>
              <a:rPr lang="en-US" sz="2800" b="1" noProof="1">
                <a:latin typeface="Consolas" pitchFamily="49" charset="0"/>
                <a:cs typeface="Consolas" pitchFamily="49" charset="0"/>
              </a:rPr>
              <a:t>();</a:t>
            </a:r>
          </a:p>
          <a:p>
            <a:pPr fontAlgn="base"/>
            <a:r>
              <a:rPr lang="en-US" sz="2800" b="1" noProof="1">
                <a:latin typeface="Consolas" pitchFamily="49" charset="0"/>
                <a:cs typeface="Consolas" pitchFamily="49" charset="0"/>
              </a:rPr>
              <a:t>}</a:t>
            </a:r>
          </a:p>
        </p:txBody>
      </p:sp>
      <p:sp>
        <p:nvSpPr>
          <p:cNvPr id="10" name="Rectangle 9"/>
          <p:cNvSpPr>
            <a:spLocks noChangeArrowheads="1"/>
          </p:cNvSpPr>
          <p:nvPr/>
        </p:nvSpPr>
        <p:spPr bwMode="auto">
          <a:xfrm>
            <a:off x="533400" y="5184821"/>
            <a:ext cx="8229600" cy="95410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chemeClr val="bg1"/>
                </a:solidFill>
                <a:latin typeface="Consolas" pitchFamily="49" charset="0"/>
                <a:cs typeface="Consolas" pitchFamily="49" charset="0"/>
              </a:rPr>
              <a:t>int sum</a:t>
            </a:r>
            <a:r>
              <a:rPr lang="en-US" sz="2800" b="1" noProof="1">
                <a:latin typeface="Consolas" pitchFamily="49" charset="0"/>
                <a:cs typeface="Consolas" pitchFamily="49" charset="0"/>
              </a:rPr>
              <a:t>(int a, int b, int c){}</a:t>
            </a:r>
          </a:p>
          <a:p>
            <a:pPr fontAlgn="base"/>
            <a:r>
              <a:rPr lang="en-US" sz="2800" b="1" noProof="1">
                <a:solidFill>
                  <a:schemeClr val="bg1"/>
                </a:solidFill>
                <a:latin typeface="Consolas" pitchFamily="49" charset="0"/>
                <a:cs typeface="Consolas" pitchFamily="49" charset="0"/>
              </a:rPr>
              <a:t>double sum</a:t>
            </a:r>
            <a:r>
              <a:rPr lang="en-US" sz="2800" b="1" noProof="1">
                <a:latin typeface="Consolas" pitchFamily="49" charset="0"/>
                <a:cs typeface="Consolas" pitchFamily="49" charset="0"/>
              </a:rPr>
              <a:t>(Double a, Double b){}</a:t>
            </a:r>
          </a:p>
        </p:txBody>
      </p:sp>
      <p:sp>
        <p:nvSpPr>
          <p:cNvPr id="11" name="AutoShape 6"/>
          <p:cNvSpPr>
            <a:spLocks noChangeArrowheads="1"/>
          </p:cNvSpPr>
          <p:nvPr/>
        </p:nvSpPr>
        <p:spPr bwMode="auto">
          <a:xfrm>
            <a:off x="8930746" y="5154042"/>
            <a:ext cx="2727854" cy="1015663"/>
          </a:xfrm>
          <a:custGeom>
            <a:avLst/>
            <a:gdLst>
              <a:gd name="connsiteX0" fmla="*/ 0 w 3562813"/>
              <a:gd name="connsiteY0" fmla="*/ 102158 h 612934"/>
              <a:gd name="connsiteX1" fmla="*/ 102158 w 3562813"/>
              <a:gd name="connsiteY1" fmla="*/ 0 h 612934"/>
              <a:gd name="connsiteX2" fmla="*/ 593802 w 3562813"/>
              <a:gd name="connsiteY2" fmla="*/ 0 h 612934"/>
              <a:gd name="connsiteX3" fmla="*/ 593802 w 3562813"/>
              <a:gd name="connsiteY3" fmla="*/ 0 h 612934"/>
              <a:gd name="connsiteX4" fmla="*/ 1484505 w 3562813"/>
              <a:gd name="connsiteY4" fmla="*/ 0 h 612934"/>
              <a:gd name="connsiteX5" fmla="*/ 3460655 w 3562813"/>
              <a:gd name="connsiteY5" fmla="*/ 0 h 612934"/>
              <a:gd name="connsiteX6" fmla="*/ 3562813 w 3562813"/>
              <a:gd name="connsiteY6" fmla="*/ 102158 h 612934"/>
              <a:gd name="connsiteX7" fmla="*/ 3562813 w 3562813"/>
              <a:gd name="connsiteY7" fmla="*/ 102156 h 612934"/>
              <a:gd name="connsiteX8" fmla="*/ 3562813 w 3562813"/>
              <a:gd name="connsiteY8" fmla="*/ 102156 h 612934"/>
              <a:gd name="connsiteX9" fmla="*/ 3562813 w 3562813"/>
              <a:gd name="connsiteY9" fmla="*/ 255389 h 612934"/>
              <a:gd name="connsiteX10" fmla="*/ 3562813 w 3562813"/>
              <a:gd name="connsiteY10" fmla="*/ 510776 h 612934"/>
              <a:gd name="connsiteX11" fmla="*/ 3460655 w 3562813"/>
              <a:gd name="connsiteY11" fmla="*/ 612934 h 612934"/>
              <a:gd name="connsiteX12" fmla="*/ 1484505 w 3562813"/>
              <a:gd name="connsiteY12" fmla="*/ 612934 h 612934"/>
              <a:gd name="connsiteX13" fmla="*/ 593802 w 3562813"/>
              <a:gd name="connsiteY13" fmla="*/ 612934 h 612934"/>
              <a:gd name="connsiteX14" fmla="*/ 593802 w 3562813"/>
              <a:gd name="connsiteY14" fmla="*/ 612934 h 612934"/>
              <a:gd name="connsiteX15" fmla="*/ 102158 w 3562813"/>
              <a:gd name="connsiteY15" fmla="*/ 612934 h 612934"/>
              <a:gd name="connsiteX16" fmla="*/ 0 w 3562813"/>
              <a:gd name="connsiteY16" fmla="*/ 510776 h 612934"/>
              <a:gd name="connsiteX17" fmla="*/ 0 w 3562813"/>
              <a:gd name="connsiteY17" fmla="*/ 255389 h 612934"/>
              <a:gd name="connsiteX18" fmla="*/ -349476 w 3562813"/>
              <a:gd name="connsiteY18" fmla="*/ 125032 h 612934"/>
              <a:gd name="connsiteX19" fmla="*/ 0 w 3562813"/>
              <a:gd name="connsiteY19" fmla="*/ 102156 h 612934"/>
              <a:gd name="connsiteX20" fmla="*/ 0 w 3562813"/>
              <a:gd name="connsiteY20" fmla="*/ 102158 h 612934"/>
              <a:gd name="connsiteX0" fmla="*/ 0 w 3562813"/>
              <a:gd name="connsiteY0" fmla="*/ 102158 h 612934"/>
              <a:gd name="connsiteX1" fmla="*/ 102158 w 3562813"/>
              <a:gd name="connsiteY1" fmla="*/ 0 h 612934"/>
              <a:gd name="connsiteX2" fmla="*/ 593802 w 3562813"/>
              <a:gd name="connsiteY2" fmla="*/ 0 h 612934"/>
              <a:gd name="connsiteX3" fmla="*/ 593802 w 3562813"/>
              <a:gd name="connsiteY3" fmla="*/ 0 h 612934"/>
              <a:gd name="connsiteX4" fmla="*/ 1484505 w 3562813"/>
              <a:gd name="connsiteY4" fmla="*/ 0 h 612934"/>
              <a:gd name="connsiteX5" fmla="*/ 3460655 w 3562813"/>
              <a:gd name="connsiteY5" fmla="*/ 0 h 612934"/>
              <a:gd name="connsiteX6" fmla="*/ 3562813 w 3562813"/>
              <a:gd name="connsiteY6" fmla="*/ 102158 h 612934"/>
              <a:gd name="connsiteX7" fmla="*/ 3562813 w 3562813"/>
              <a:gd name="connsiteY7" fmla="*/ 102156 h 612934"/>
              <a:gd name="connsiteX8" fmla="*/ 3562813 w 3562813"/>
              <a:gd name="connsiteY8" fmla="*/ 102156 h 612934"/>
              <a:gd name="connsiteX9" fmla="*/ 3562813 w 3562813"/>
              <a:gd name="connsiteY9" fmla="*/ 255389 h 612934"/>
              <a:gd name="connsiteX10" fmla="*/ 3562813 w 3562813"/>
              <a:gd name="connsiteY10" fmla="*/ 510776 h 612934"/>
              <a:gd name="connsiteX11" fmla="*/ 3460655 w 3562813"/>
              <a:gd name="connsiteY11" fmla="*/ 612934 h 612934"/>
              <a:gd name="connsiteX12" fmla="*/ 1484505 w 3562813"/>
              <a:gd name="connsiteY12" fmla="*/ 612934 h 612934"/>
              <a:gd name="connsiteX13" fmla="*/ 593802 w 3562813"/>
              <a:gd name="connsiteY13" fmla="*/ 612934 h 612934"/>
              <a:gd name="connsiteX14" fmla="*/ 593802 w 3562813"/>
              <a:gd name="connsiteY14" fmla="*/ 612934 h 612934"/>
              <a:gd name="connsiteX15" fmla="*/ 102158 w 3562813"/>
              <a:gd name="connsiteY15" fmla="*/ 612934 h 612934"/>
              <a:gd name="connsiteX16" fmla="*/ 0 w 3562813"/>
              <a:gd name="connsiteY16" fmla="*/ 510776 h 612934"/>
              <a:gd name="connsiteX17" fmla="*/ 0 w 3562813"/>
              <a:gd name="connsiteY17" fmla="*/ 255389 h 612934"/>
              <a:gd name="connsiteX18" fmla="*/ 0 w 3562813"/>
              <a:gd name="connsiteY18" fmla="*/ 102156 h 612934"/>
              <a:gd name="connsiteX19" fmla="*/ 0 w 3562813"/>
              <a:gd name="connsiteY19" fmla="*/ 102158 h 61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62813" h="612934">
                <a:moveTo>
                  <a:pt x="0" y="102158"/>
                </a:moveTo>
                <a:cubicBezTo>
                  <a:pt x="0" y="45738"/>
                  <a:pt x="45738" y="0"/>
                  <a:pt x="102158" y="0"/>
                </a:cubicBezTo>
                <a:lnTo>
                  <a:pt x="593802" y="0"/>
                </a:lnTo>
                <a:lnTo>
                  <a:pt x="593802" y="0"/>
                </a:lnTo>
                <a:lnTo>
                  <a:pt x="1484505" y="0"/>
                </a:lnTo>
                <a:lnTo>
                  <a:pt x="3460655" y="0"/>
                </a:lnTo>
                <a:cubicBezTo>
                  <a:pt x="3517075" y="0"/>
                  <a:pt x="3562813" y="45738"/>
                  <a:pt x="3562813" y="102158"/>
                </a:cubicBezTo>
                <a:lnTo>
                  <a:pt x="3562813" y="102156"/>
                </a:lnTo>
                <a:lnTo>
                  <a:pt x="3562813" y="102156"/>
                </a:lnTo>
                <a:lnTo>
                  <a:pt x="3562813" y="255389"/>
                </a:lnTo>
                <a:lnTo>
                  <a:pt x="3562813" y="510776"/>
                </a:lnTo>
                <a:cubicBezTo>
                  <a:pt x="3562813" y="567196"/>
                  <a:pt x="3517075" y="612934"/>
                  <a:pt x="3460655" y="612934"/>
                </a:cubicBezTo>
                <a:lnTo>
                  <a:pt x="1484505" y="612934"/>
                </a:lnTo>
                <a:lnTo>
                  <a:pt x="593802" y="612934"/>
                </a:lnTo>
                <a:lnTo>
                  <a:pt x="593802" y="612934"/>
                </a:lnTo>
                <a:lnTo>
                  <a:pt x="102158" y="612934"/>
                </a:lnTo>
                <a:cubicBezTo>
                  <a:pt x="45738" y="612934"/>
                  <a:pt x="0" y="567196"/>
                  <a:pt x="0" y="510776"/>
                </a:cubicBezTo>
                <a:lnTo>
                  <a:pt x="0" y="255389"/>
                </a:lnTo>
                <a:lnTo>
                  <a:pt x="0" y="102156"/>
                </a:lnTo>
                <a:lnTo>
                  <a:pt x="0" y="102158"/>
                </a:lnTo>
                <a:close/>
              </a:path>
            </a:pathLst>
          </a:cu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000" b="1" dirty="0">
                <a:solidFill>
                  <a:srgbClr val="FFFFFF"/>
                </a:solidFill>
              </a:rPr>
              <a:t>Method overloading</a:t>
            </a:r>
            <a:endParaRPr lang="bg-BG" sz="3000" b="1" dirty="0">
              <a:solidFill>
                <a:schemeClr val="tx2">
                  <a:lumMod val="75000"/>
                </a:schemeClr>
              </a:solidFill>
            </a:endParaRPr>
          </a:p>
        </p:txBody>
      </p:sp>
      <p:sp>
        <p:nvSpPr>
          <p:cNvPr id="12" name="AutoShape 6"/>
          <p:cNvSpPr>
            <a:spLocks noChangeArrowheads="1"/>
          </p:cNvSpPr>
          <p:nvPr/>
        </p:nvSpPr>
        <p:spPr bwMode="auto">
          <a:xfrm>
            <a:off x="8930746" y="2616631"/>
            <a:ext cx="2727854" cy="1015663"/>
          </a:xfrm>
          <a:custGeom>
            <a:avLst/>
            <a:gdLst>
              <a:gd name="connsiteX0" fmla="*/ 0 w 2727853"/>
              <a:gd name="connsiteY0" fmla="*/ 187289 h 1123712"/>
              <a:gd name="connsiteX1" fmla="*/ 187289 w 2727853"/>
              <a:gd name="connsiteY1" fmla="*/ 0 h 1123712"/>
              <a:gd name="connsiteX2" fmla="*/ 454642 w 2727853"/>
              <a:gd name="connsiteY2" fmla="*/ 0 h 1123712"/>
              <a:gd name="connsiteX3" fmla="*/ 454642 w 2727853"/>
              <a:gd name="connsiteY3" fmla="*/ 0 h 1123712"/>
              <a:gd name="connsiteX4" fmla="*/ 1136605 w 2727853"/>
              <a:gd name="connsiteY4" fmla="*/ 0 h 1123712"/>
              <a:gd name="connsiteX5" fmla="*/ 2540564 w 2727853"/>
              <a:gd name="connsiteY5" fmla="*/ 0 h 1123712"/>
              <a:gd name="connsiteX6" fmla="*/ 2727853 w 2727853"/>
              <a:gd name="connsiteY6" fmla="*/ 187289 h 1123712"/>
              <a:gd name="connsiteX7" fmla="*/ 2727853 w 2727853"/>
              <a:gd name="connsiteY7" fmla="*/ 187285 h 1123712"/>
              <a:gd name="connsiteX8" fmla="*/ 2727853 w 2727853"/>
              <a:gd name="connsiteY8" fmla="*/ 187285 h 1123712"/>
              <a:gd name="connsiteX9" fmla="*/ 2727853 w 2727853"/>
              <a:gd name="connsiteY9" fmla="*/ 468213 h 1123712"/>
              <a:gd name="connsiteX10" fmla="*/ 2727853 w 2727853"/>
              <a:gd name="connsiteY10" fmla="*/ 936423 h 1123712"/>
              <a:gd name="connsiteX11" fmla="*/ 2540564 w 2727853"/>
              <a:gd name="connsiteY11" fmla="*/ 1123712 h 1123712"/>
              <a:gd name="connsiteX12" fmla="*/ 1136605 w 2727853"/>
              <a:gd name="connsiteY12" fmla="*/ 1123712 h 1123712"/>
              <a:gd name="connsiteX13" fmla="*/ 454642 w 2727853"/>
              <a:gd name="connsiteY13" fmla="*/ 1123712 h 1123712"/>
              <a:gd name="connsiteX14" fmla="*/ 454642 w 2727853"/>
              <a:gd name="connsiteY14" fmla="*/ 1123712 h 1123712"/>
              <a:gd name="connsiteX15" fmla="*/ 187289 w 2727853"/>
              <a:gd name="connsiteY15" fmla="*/ 1123712 h 1123712"/>
              <a:gd name="connsiteX16" fmla="*/ 0 w 2727853"/>
              <a:gd name="connsiteY16" fmla="*/ 936423 h 1123712"/>
              <a:gd name="connsiteX17" fmla="*/ 0 w 2727853"/>
              <a:gd name="connsiteY17" fmla="*/ 468213 h 1123712"/>
              <a:gd name="connsiteX18" fmla="*/ -758834 w 2727853"/>
              <a:gd name="connsiteY18" fmla="*/ 329821 h 1123712"/>
              <a:gd name="connsiteX19" fmla="*/ 0 w 2727853"/>
              <a:gd name="connsiteY19" fmla="*/ 187285 h 1123712"/>
              <a:gd name="connsiteX20" fmla="*/ 0 w 2727853"/>
              <a:gd name="connsiteY20" fmla="*/ 187289 h 1123712"/>
              <a:gd name="connsiteX0" fmla="*/ 0 w 2727853"/>
              <a:gd name="connsiteY0" fmla="*/ 187289 h 1123712"/>
              <a:gd name="connsiteX1" fmla="*/ 187289 w 2727853"/>
              <a:gd name="connsiteY1" fmla="*/ 0 h 1123712"/>
              <a:gd name="connsiteX2" fmla="*/ 454642 w 2727853"/>
              <a:gd name="connsiteY2" fmla="*/ 0 h 1123712"/>
              <a:gd name="connsiteX3" fmla="*/ 454642 w 2727853"/>
              <a:gd name="connsiteY3" fmla="*/ 0 h 1123712"/>
              <a:gd name="connsiteX4" fmla="*/ 1136605 w 2727853"/>
              <a:gd name="connsiteY4" fmla="*/ 0 h 1123712"/>
              <a:gd name="connsiteX5" fmla="*/ 2540564 w 2727853"/>
              <a:gd name="connsiteY5" fmla="*/ 0 h 1123712"/>
              <a:gd name="connsiteX6" fmla="*/ 2727853 w 2727853"/>
              <a:gd name="connsiteY6" fmla="*/ 187289 h 1123712"/>
              <a:gd name="connsiteX7" fmla="*/ 2727853 w 2727853"/>
              <a:gd name="connsiteY7" fmla="*/ 187285 h 1123712"/>
              <a:gd name="connsiteX8" fmla="*/ 2727853 w 2727853"/>
              <a:gd name="connsiteY8" fmla="*/ 187285 h 1123712"/>
              <a:gd name="connsiteX9" fmla="*/ 2727853 w 2727853"/>
              <a:gd name="connsiteY9" fmla="*/ 468213 h 1123712"/>
              <a:gd name="connsiteX10" fmla="*/ 2727853 w 2727853"/>
              <a:gd name="connsiteY10" fmla="*/ 936423 h 1123712"/>
              <a:gd name="connsiteX11" fmla="*/ 2540564 w 2727853"/>
              <a:gd name="connsiteY11" fmla="*/ 1123712 h 1123712"/>
              <a:gd name="connsiteX12" fmla="*/ 1136605 w 2727853"/>
              <a:gd name="connsiteY12" fmla="*/ 1123712 h 1123712"/>
              <a:gd name="connsiteX13" fmla="*/ 454642 w 2727853"/>
              <a:gd name="connsiteY13" fmla="*/ 1123712 h 1123712"/>
              <a:gd name="connsiteX14" fmla="*/ 454642 w 2727853"/>
              <a:gd name="connsiteY14" fmla="*/ 1123712 h 1123712"/>
              <a:gd name="connsiteX15" fmla="*/ 187289 w 2727853"/>
              <a:gd name="connsiteY15" fmla="*/ 1123712 h 1123712"/>
              <a:gd name="connsiteX16" fmla="*/ 0 w 2727853"/>
              <a:gd name="connsiteY16" fmla="*/ 936423 h 1123712"/>
              <a:gd name="connsiteX17" fmla="*/ 0 w 2727853"/>
              <a:gd name="connsiteY17" fmla="*/ 468213 h 1123712"/>
              <a:gd name="connsiteX18" fmla="*/ 0 w 2727853"/>
              <a:gd name="connsiteY18" fmla="*/ 187285 h 1123712"/>
              <a:gd name="connsiteX19" fmla="*/ 0 w 2727853"/>
              <a:gd name="connsiteY19" fmla="*/ 187289 h 112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27853" h="1123712">
                <a:moveTo>
                  <a:pt x="0" y="187289"/>
                </a:moveTo>
                <a:cubicBezTo>
                  <a:pt x="0" y="83852"/>
                  <a:pt x="83852" y="0"/>
                  <a:pt x="187289" y="0"/>
                </a:cubicBezTo>
                <a:lnTo>
                  <a:pt x="454642" y="0"/>
                </a:lnTo>
                <a:lnTo>
                  <a:pt x="454642" y="0"/>
                </a:lnTo>
                <a:lnTo>
                  <a:pt x="1136605" y="0"/>
                </a:lnTo>
                <a:lnTo>
                  <a:pt x="2540564" y="0"/>
                </a:lnTo>
                <a:cubicBezTo>
                  <a:pt x="2644001" y="0"/>
                  <a:pt x="2727853" y="83852"/>
                  <a:pt x="2727853" y="187289"/>
                </a:cubicBezTo>
                <a:lnTo>
                  <a:pt x="2727853" y="187285"/>
                </a:lnTo>
                <a:lnTo>
                  <a:pt x="2727853" y="187285"/>
                </a:lnTo>
                <a:lnTo>
                  <a:pt x="2727853" y="468213"/>
                </a:lnTo>
                <a:lnTo>
                  <a:pt x="2727853" y="936423"/>
                </a:lnTo>
                <a:cubicBezTo>
                  <a:pt x="2727853" y="1039860"/>
                  <a:pt x="2644001" y="1123712"/>
                  <a:pt x="2540564" y="1123712"/>
                </a:cubicBezTo>
                <a:lnTo>
                  <a:pt x="1136605" y="1123712"/>
                </a:lnTo>
                <a:lnTo>
                  <a:pt x="454642" y="1123712"/>
                </a:lnTo>
                <a:lnTo>
                  <a:pt x="454642" y="1123712"/>
                </a:lnTo>
                <a:lnTo>
                  <a:pt x="187289" y="1123712"/>
                </a:lnTo>
                <a:cubicBezTo>
                  <a:pt x="83852" y="1123712"/>
                  <a:pt x="0" y="1039860"/>
                  <a:pt x="0" y="936423"/>
                </a:cubicBezTo>
                <a:lnTo>
                  <a:pt x="0" y="468213"/>
                </a:lnTo>
                <a:lnTo>
                  <a:pt x="0" y="187285"/>
                </a:lnTo>
                <a:lnTo>
                  <a:pt x="0" y="187289"/>
                </a:lnTo>
                <a:close/>
              </a:path>
            </a:pathLst>
          </a:cu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000" b="1" dirty="0">
                <a:solidFill>
                  <a:srgbClr val="FFFFFF"/>
                </a:solidFill>
              </a:rPr>
              <a:t>Method overriding</a:t>
            </a:r>
            <a:endParaRPr lang="bg-BG" sz="3000" b="1" dirty="0">
              <a:solidFill>
                <a:schemeClr val="tx2">
                  <a:lumMod val="75000"/>
                </a:schemeClr>
              </a:solidFill>
            </a:endParaRPr>
          </a:p>
        </p:txBody>
      </p:sp>
    </p:spTree>
    <p:extLst>
      <p:ext uri="{BB962C8B-B14F-4D97-AF65-F5344CB8AC3E}">
        <p14:creationId xmlns:p14="http://schemas.microsoft.com/office/powerpoint/2010/main" val="22151750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theme/theme1.xml><?xml version="1.0" encoding="utf-8"?>
<a:theme xmlns:a="http://schemas.openxmlformats.org/drawingml/2006/main" name="1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2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10138</TotalTime>
  <Words>2853</Words>
  <Application>Microsoft Office PowerPoint</Application>
  <PresentationFormat>Widescreen</PresentationFormat>
  <Paragraphs>390</Paragraphs>
  <Slides>28</Slides>
  <Notes>23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Calibri</vt:lpstr>
      <vt:lpstr>Consolas</vt:lpstr>
      <vt:lpstr>Wingdings</vt:lpstr>
      <vt:lpstr>Wingdings 2</vt:lpstr>
      <vt:lpstr>1_SoftUni3_1</vt:lpstr>
      <vt:lpstr>2_SoftUni3_1</vt:lpstr>
      <vt:lpstr>Polymorphism</vt:lpstr>
      <vt:lpstr>Table of Contents</vt:lpstr>
      <vt:lpstr>Have a Question?</vt:lpstr>
      <vt:lpstr>PowerPoint Presentation</vt:lpstr>
      <vt:lpstr>What is Polymorphism?</vt:lpstr>
      <vt:lpstr>Polymorphism in OOP</vt:lpstr>
      <vt:lpstr>Reference Type and Object Type</vt:lpstr>
      <vt:lpstr>Keyword - instanceof</vt:lpstr>
      <vt:lpstr>Types of Polymorphism</vt:lpstr>
      <vt:lpstr>Compile Time Polymorphism</vt:lpstr>
      <vt:lpstr>Problem: MathOperation</vt:lpstr>
      <vt:lpstr>Solution: Math Operation</vt:lpstr>
      <vt:lpstr>Rules for Overloading Method</vt:lpstr>
      <vt:lpstr>Runtime Polymorphism</vt:lpstr>
      <vt:lpstr>Runtime Polymorphism</vt:lpstr>
      <vt:lpstr>Rules for Overriding Method</vt:lpstr>
      <vt:lpstr>PowerPoint Presentation</vt:lpstr>
      <vt:lpstr>Abstract Classes</vt:lpstr>
      <vt:lpstr>Problem: Shapes</vt:lpstr>
      <vt:lpstr>Solution: Shapes</vt:lpstr>
      <vt:lpstr>Solution: Shapes</vt:lpstr>
      <vt:lpstr>Solution: Shapes</vt:lpstr>
      <vt:lpstr>Summary</vt:lpstr>
      <vt:lpstr>PowerPoint Presentation</vt:lpstr>
      <vt:lpstr>SoftUni Diamond Partners</vt:lpstr>
      <vt:lpstr>SoftUni Organizational Partners</vt:lpstr>
      <vt:lpstr>Trainings @ Software University (SoftUni)</vt:lpstr>
      <vt:lpstr>License</vt:lpstr>
    </vt:vector>
  </TitlesOfParts>
  <Company>Software University (SoftUni)</Company>
  <LinksUpToDate>false</LinksUpToDate>
  <SharedDoc>false</SharedDoc>
  <HyperlinkBase>https://softuni.bg/</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 - Polymorphism</dc:title>
  <dc:subject>Java OOP – Practical Training Course @ SoftUni</dc:subject>
  <dc:creator>Software University Foundation</dc:creator>
  <cp:keywords>Polymorphism, Encapsulation, Reflection, Abstartion, Interface, class, Java Basics, Java, OOP, Software University, SoftUni, programming, coding, software development, education, training, course</cp:keywords>
  <dc:description>Java OOP Course @ Software University - https://softuni.bg/modules/59/java-advanced</dc:description>
  <cp:lastModifiedBy>Anna S</cp:lastModifiedBy>
  <cp:revision>473</cp:revision>
  <dcterms:created xsi:type="dcterms:W3CDTF">2018-05-23T13:08:44Z</dcterms:created>
  <dcterms:modified xsi:type="dcterms:W3CDTF">2019-11-12T05:55:14Z</dcterms:modified>
  <cp:category>programming;computer programming;software development;web development</cp:category>
</cp:coreProperties>
</file>