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55"/>
  </p:notesMasterIdLst>
  <p:handoutMasterIdLst>
    <p:handoutMasterId r:id="rId56"/>
  </p:handoutMasterIdLst>
  <p:sldIdLst>
    <p:sldId id="586" r:id="rId3"/>
    <p:sldId id="564" r:id="rId4"/>
    <p:sldId id="258" r:id="rId5"/>
    <p:sldId id="587" r:id="rId6"/>
    <p:sldId id="565" r:id="rId7"/>
    <p:sldId id="588" r:id="rId8"/>
    <p:sldId id="589" r:id="rId9"/>
    <p:sldId id="590" r:id="rId10"/>
    <p:sldId id="591" r:id="rId11"/>
    <p:sldId id="568" r:id="rId12"/>
    <p:sldId id="541" r:id="rId13"/>
    <p:sldId id="569" r:id="rId14"/>
    <p:sldId id="562" r:id="rId15"/>
    <p:sldId id="548" r:id="rId16"/>
    <p:sldId id="618" r:id="rId17"/>
    <p:sldId id="574" r:id="rId18"/>
    <p:sldId id="575" r:id="rId19"/>
    <p:sldId id="571" r:id="rId20"/>
    <p:sldId id="572" r:id="rId21"/>
    <p:sldId id="573" r:id="rId22"/>
    <p:sldId id="576" r:id="rId23"/>
    <p:sldId id="549" r:id="rId24"/>
    <p:sldId id="550" r:id="rId25"/>
    <p:sldId id="619" r:id="rId26"/>
    <p:sldId id="553" r:id="rId27"/>
    <p:sldId id="580" r:id="rId28"/>
    <p:sldId id="570" r:id="rId29"/>
    <p:sldId id="559" r:id="rId30"/>
    <p:sldId id="620" r:id="rId31"/>
    <p:sldId id="600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08" r:id="rId40"/>
    <p:sldId id="609" r:id="rId41"/>
    <p:sldId id="610" r:id="rId42"/>
    <p:sldId id="616" r:id="rId43"/>
    <p:sldId id="611" r:id="rId44"/>
    <p:sldId id="612" r:id="rId45"/>
    <p:sldId id="613" r:id="rId46"/>
    <p:sldId id="614" r:id="rId47"/>
    <p:sldId id="615" r:id="rId48"/>
    <p:sldId id="598" r:id="rId49"/>
    <p:sldId id="304" r:id="rId50"/>
    <p:sldId id="848" r:id="rId51"/>
    <p:sldId id="617" r:id="rId52"/>
    <p:sldId id="596" r:id="rId53"/>
    <p:sldId id="59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86"/>
            <p14:sldId id="564"/>
            <p14:sldId id="258"/>
          </p14:sldIdLst>
        </p14:section>
        <p14:section name="Reflection" id="{2B1207B3-F4C8-4E42-AFCB-85846E80A731}">
          <p14:sldIdLst>
            <p14:sldId id="587"/>
            <p14:sldId id="565"/>
            <p14:sldId id="588"/>
            <p14:sldId id="589"/>
            <p14:sldId id="590"/>
          </p14:sldIdLst>
        </p14:section>
        <p14:section name="Reflection API" id="{D26CDCDC-25FB-4D39-A726-195C3AA6445C}">
          <p14:sldIdLst>
            <p14:sldId id="591"/>
            <p14:sldId id="568"/>
            <p14:sldId id="541"/>
            <p14:sldId id="569"/>
            <p14:sldId id="562"/>
            <p14:sldId id="548"/>
          </p14:sldIdLst>
        </p14:section>
        <p14:section name="Constructors, Fields and Methods" id="{0D595730-502D-4DD5-8A0B-3555F1D09651}">
          <p14:sldIdLst>
            <p14:sldId id="618"/>
            <p14:sldId id="574"/>
            <p14:sldId id="575"/>
            <p14:sldId id="571"/>
            <p14:sldId id="572"/>
            <p14:sldId id="573"/>
            <p14:sldId id="576"/>
            <p14:sldId id="549"/>
            <p14:sldId id="550"/>
          </p14:sldIdLst>
        </p14:section>
        <p14:section name="Access Modifiers" id="{1B5FA702-5AF7-470D-BBB8-A14576F3ABE0}">
          <p14:sldIdLst>
            <p14:sldId id="619"/>
            <p14:sldId id="553"/>
            <p14:sldId id="580"/>
            <p14:sldId id="570"/>
            <p14:sldId id="559"/>
          </p14:sldIdLst>
        </p14:section>
        <p14:section name="Annotations" id="{F0802953-F745-4940-BB9E-9BCF9AA400B7}">
          <p14:sldIdLst>
            <p14:sldId id="620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6"/>
            <p14:sldId id="611"/>
            <p14:sldId id="612"/>
            <p14:sldId id="613"/>
            <p14:sldId id="614"/>
            <p14:sldId id="615"/>
          </p14:sldIdLst>
        </p14:section>
        <p14:section name="Conclusion" id="{BA119ED3-CEAF-44B5-A6EE-07A58DEFFA03}">
          <p14:sldIdLst>
            <p14:sldId id="598"/>
            <p14:sldId id="304"/>
            <p14:sldId id="848"/>
            <p14:sldId id="617"/>
            <p14:sldId id="596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10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6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2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5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9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7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80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11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2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58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58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49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23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77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7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1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19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9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91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278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9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3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808"/>
            <a:ext cx="2951518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604"/>
            <a:ext cx="2951518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855"/>
            <a:ext cx="2951518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112"/>
            <a:ext cx="2951518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0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985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9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7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2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9.png"/><Relationship Id="rId22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9.gif"/><Relationship Id="rId4" Type="http://schemas.openxmlformats.org/officeDocument/2006/relationships/image" Target="../media/image76.jpeg"/><Relationship Id="rId9" Type="http://schemas.openxmlformats.org/officeDocument/2006/relationships/hyperlink" Target="https://www.lukanet.com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5" y="762860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</a:t>
            </a:r>
            <a:r>
              <a:rPr lang="en-US" sz="5400" dirty="0"/>
              <a:t>Annotations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BA69EB-9C50-4AB8-9551-E018E7C5B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52" y="1826468"/>
            <a:ext cx="2634315" cy="26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en-US" dirty="0"/>
              <a:t>btain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6044" y="2552782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myObjectClass = MyObject.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044" y="4197987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myClass = 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943428" y="5010675"/>
            <a:ext cx="3763470" cy="1055608"/>
          </a:xfrm>
          <a:prstGeom prst="wedgeRoundRectCallout">
            <a:avLst>
              <a:gd name="adj1" fmla="val 31399"/>
              <a:gd name="adj2" fmla="val -6619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You need fully qualified class name as String</a:t>
            </a:r>
          </a:p>
        </p:txBody>
      </p:sp>
    </p:spTree>
    <p:extLst>
      <p:ext uri="{BB962C8B-B14F-4D97-AF65-F5344CB8AC3E}">
        <p14:creationId xmlns:p14="http://schemas.microsoft.com/office/powerpoint/2010/main" val="249504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Fully qualified class name</a:t>
            </a:r>
          </a:p>
          <a:p>
            <a:pPr marL="609219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Class name without the package 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9040" y="41262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simpleClassName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getSimpleName()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9040" y="2536004"/>
            <a:ext cx="823672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parent class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bg1"/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</a:t>
            </a:r>
            <a:br>
              <a:rPr lang="en-US" dirty="0"/>
            </a:br>
            <a:r>
              <a:rPr lang="en-US" dirty="0"/>
              <a:t>Java Reflection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Only the interfaces </a:t>
            </a:r>
            <a:r>
              <a:rPr lang="en-US" b="1" dirty="0">
                <a:solidFill>
                  <a:schemeClr val="bg1"/>
                </a:solidFill>
              </a:rPr>
              <a:t>specifically declared </a:t>
            </a:r>
            <a:r>
              <a:rPr lang="en-GB" dirty="0"/>
              <a:t>implemented </a:t>
            </a:r>
            <a:r>
              <a:rPr lang="en-US" dirty="0"/>
              <a:t>by a given class are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823" y="1811691"/>
            <a:ext cx="953355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getSuperclass()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819" y="3299921"/>
            <a:ext cx="953355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interfaces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3044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ReflectionClass to your </a:t>
            </a:r>
            <a:r>
              <a:rPr lang="en-US" b="1" dirty="0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folder in your project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you should print:</a:t>
            </a:r>
            <a:endParaRPr lang="bg-BG" dirty="0"/>
          </a:p>
          <a:p>
            <a:pPr lvl="1"/>
            <a:r>
              <a:rPr lang="en-US" dirty="0"/>
              <a:t>This class type</a:t>
            </a:r>
          </a:p>
          <a:p>
            <a:pPr lvl="1"/>
            <a:r>
              <a:rPr lang="en-US" dirty="0"/>
              <a:t>Super class type</a:t>
            </a:r>
          </a:p>
          <a:p>
            <a:pPr lvl="1"/>
            <a:r>
              <a:rPr lang="en-US" dirty="0"/>
              <a:t>All Interfaces</a:t>
            </a:r>
          </a:p>
          <a:p>
            <a:pPr lvl="1"/>
            <a:r>
              <a:rPr lang="en-US" dirty="0"/>
              <a:t>Instantiate object using reflection and print it</a:t>
            </a:r>
          </a:p>
          <a:p>
            <a:r>
              <a:rPr lang="en-US" dirty="0"/>
              <a:t>Don't change anything in class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8A10-99F7-403C-9B82-E2C162EDB57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0458" y="1472771"/>
            <a:ext cx="11611084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</a:rPr>
              <a:t>Class&lt;Reflection&gt; aClass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Reflection.class</a:t>
            </a:r>
            <a:r>
              <a:rPr lang="en-US" sz="2500" b="1" noProof="1">
                <a:latin typeface="Consolas" pitchFamily="49" charset="0"/>
              </a:rPr>
              <a:t>;</a:t>
            </a:r>
            <a:endParaRPr lang="bg-BG" sz="25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</a:rPr>
              <a:t>System.out.println(aClass</a:t>
            </a:r>
            <a:r>
              <a:rPr lang="bg-BG" sz="2500" b="1" noProof="1">
                <a:latin typeface="Consolas" pitchFamily="49" charset="0"/>
              </a:rPr>
              <a:t>);</a:t>
            </a:r>
            <a:endParaRPr lang="en-US" sz="25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</a:rPr>
              <a:t>System.out.println(aClass.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getSuperclass</a:t>
            </a:r>
            <a:r>
              <a:rPr lang="en-US" sz="2500" b="1" noProof="1"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</a:rPr>
              <a:t>Class[] interfaces = aClass.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getInterfaces</a:t>
            </a:r>
            <a:r>
              <a:rPr lang="en-US" sz="2500" b="1" noProof="1"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</a:rPr>
              <a:t>for (Class anInterface : interfaces)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</a:rPr>
              <a:t>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</a:rPr>
              <a:t>//Reflection ref = aClass.newInstance();//Deprecated since Java 9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</a:rPr>
              <a:t>Reflection ref = aClass.getDeclaredConstructor().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newInstance()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</a:rPr>
              <a:t>System.out.println(ref);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962550" y="5768164"/>
            <a:ext cx="2733902" cy="510778"/>
          </a:xfrm>
          <a:prstGeom prst="wedgeRoundRectCallout">
            <a:avLst>
              <a:gd name="adj1" fmla="val 55914"/>
              <a:gd name="adj2" fmla="val -4795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object </a:t>
            </a:r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B1F36-7738-4CF4-B8C2-5AB59ABC98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Constructors, Fields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2A9EE-4C14-4993-81A0-64C5921CB4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B7FD0-6395-42F6-8095-F1DAF239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01" y="1321724"/>
            <a:ext cx="2844875" cy="24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96794" y="118689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constructor by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4" y="1824606"/>
            <a:ext cx="1007127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274" y="3136612"/>
            <a:ext cx="1007127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000" b="1" dirty="0" err="1">
                <a:latin typeface="Consolas" pitchFamily="49" charset="0"/>
                <a:cs typeface="Consolas" pitchFamily="49" charset="0"/>
              </a:rPr>
              <a:t>ctors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 =     </a:t>
            </a:r>
          </a:p>
          <a:p>
            <a:r>
              <a:rPr lang="en-GB" sz="3000" b="1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3000" b="1" dirty="0" err="1">
                <a:latin typeface="Consolas" pitchFamily="49" charset="0"/>
                <a:cs typeface="Consolas" pitchFamily="49" charset="0"/>
              </a:rPr>
              <a:t>aClass.</a:t>
            </a:r>
            <a:r>
              <a:rPr lang="en-GB" sz="3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getDeclaredConstructors</a:t>
            </a:r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4" y="4953000"/>
            <a:ext cx="100712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getConstructor(String.class)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3731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Instantiating objects </a:t>
            </a:r>
            <a:r>
              <a:rPr lang="en-US" dirty="0"/>
              <a:t>using 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4" y="1752600"/>
            <a:ext cx="1030454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parameterTypes =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ctor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2" y="3850429"/>
            <a:ext cx="1030454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 =  MyObject.class.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(MyObject)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	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newInstance("arg1")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702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4200"/>
              </a:spcBef>
              <a:buNone/>
            </a:pPr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Get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Name and Type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4830" y="1676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 = aClas</a:t>
            </a:r>
            <a:r>
              <a:rPr lang="en-US" sz="3000" b="1" noProof="1">
                <a:latin typeface="Consolas" pitchFamily="49" charset="0"/>
              </a:rPr>
              <a:t>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getField("somefield")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4830" y="3654433"/>
            <a:ext cx="955553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4830" y="5105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fieldName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2699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Setting value for 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Set and Get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5819" y="1715278"/>
            <a:ext cx="10386527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aClass = MyObject.class;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MyObject();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setAccessible(true)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761609" y="5378018"/>
            <a:ext cx="5924175" cy="1328023"/>
          </a:xfrm>
          <a:prstGeom prst="wedgeRoundRectCallout">
            <a:avLst>
              <a:gd name="adj1" fmla="val -54447"/>
              <a:gd name="adj2" fmla="val -4029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objectInstance</a:t>
            </a:r>
            <a:r>
              <a:rPr lang="en-US" sz="2400" b="1" dirty="0">
                <a:solidFill>
                  <a:schemeClr val="bg2"/>
                </a:solidFill>
              </a:rPr>
              <a:t> parameter passed to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chemeClr val="bg2"/>
                </a:solidFill>
              </a:rPr>
              <a:t> method should be an instance of the class that owns the field</a:t>
            </a: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0B6E65F0-A1C1-4E96-8F6F-A683DD87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7" y="3363686"/>
            <a:ext cx="3747793" cy="752049"/>
          </a:xfrm>
          <a:prstGeom prst="wedgeRoundRectCallout">
            <a:avLst>
              <a:gd name="adj1" fmla="val -55361"/>
              <a:gd name="adj2" fmla="val -1297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Change the behavior of the </a:t>
            </a:r>
            <a:r>
              <a:rPr lang="en-US" sz="2400" b="1" dirty="0" err="1">
                <a:solidFill>
                  <a:schemeClr val="bg1"/>
                </a:solidFill>
              </a:rPr>
              <a:t>AccessibleObject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99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Reflection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 and Members</a:t>
            </a:r>
          </a:p>
          <a:p>
            <a:pPr marL="286030" indent="-514350">
              <a:buFont typeface="+mj-lt"/>
              <a:buAutoNum type="arabicPeriod"/>
            </a:pPr>
            <a:r>
              <a:rPr lang="en-US" dirty="0"/>
              <a:t>Constructors, Fields and Methods</a:t>
            </a:r>
          </a:p>
          <a:p>
            <a:pPr marL="286030" indent="-514350">
              <a:buFont typeface="+mj-lt"/>
              <a:buAutoNum type="arabicPeriod"/>
            </a:pPr>
            <a:r>
              <a:rPr lang="en-US" dirty="0"/>
              <a:t>Access Modifiers</a:t>
            </a:r>
          </a:p>
          <a:p>
            <a:pPr marL="286030" indent="-514350">
              <a:buFont typeface="+mj-lt"/>
              <a:buAutoNum type="arabicPeriod"/>
            </a:pPr>
            <a:r>
              <a:rPr lang="en-US" dirty="0"/>
              <a:t>Reflecting Annotations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" y="1752601"/>
            <a:ext cx="1062584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getMethod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("doSomething",String.class)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95800"/>
            <a:ext cx="1062584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getMethod("doSomething", null)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108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8874" y="1740694"/>
            <a:ext cx="1084030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paramTypes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returnType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getReturnType()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874" y="3773031"/>
            <a:ext cx="108403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Method method = MyObject.class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"arg1");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920246" y="5729918"/>
            <a:ext cx="4832976" cy="646986"/>
          </a:xfrm>
          <a:prstGeom prst="wedgeRoundRectCallout">
            <a:avLst>
              <a:gd name="adj1" fmla="val 33983"/>
              <a:gd name="adj2" fmla="val -7316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b="1" dirty="0">
                <a:solidFill>
                  <a:schemeClr val="bg2"/>
                </a:solidFill>
              </a:rPr>
              <a:t> is for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565086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get all methods and print: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getters and setters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Getters:</a:t>
            </a:r>
          </a:p>
          <a:p>
            <a:pPr lvl="1"/>
            <a:r>
              <a:rPr lang="en-US" dirty="0"/>
              <a:t>A getter method have its name start with "get", take 0 </a:t>
            </a:r>
            <a:br>
              <a:rPr lang="en-US" dirty="0"/>
            </a:br>
            <a:r>
              <a:rPr lang="en-US" dirty="0"/>
              <a:t>parameters, and returns a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Setters:</a:t>
            </a:r>
          </a:p>
          <a:p>
            <a:pPr lvl="1"/>
            <a:r>
              <a:rPr lang="en-US" dirty="0"/>
              <a:t>A setter method have its name start with "set", and </a:t>
            </a:r>
            <a:br>
              <a:rPr lang="en-US" dirty="0"/>
            </a:br>
            <a:r>
              <a:rPr lang="en-US" dirty="0"/>
              <a:t>takes 1 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4218" y="1602646"/>
            <a:ext cx="10321637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methods = Reflection.class.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getDeclaredMethods()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getters = Arrays.stream(methods)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.filter(m -&gt;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m.getName().startsWith("get")</a:t>
            </a:r>
            <a:r>
              <a:rPr lang="en-US" sz="2400" b="1" noProof="1">
                <a:latin typeface="Consolas" pitchFamily="49" charset="0"/>
              </a:rPr>
              <a:t> &amp;&amp;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m.getParameterCount() == 0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.sorted(Comparator.comparing(Method::getName))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.toArray(Method[]::new);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Arrays.stream(getters).forEach(m -&gt;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System.out.printf("%s will return class %s%n",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m.getReturnType().getName()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BE124-2777-493B-96E8-06E3CB8DE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E730E-48DC-4555-A4E5-CCD06A05A1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D9530A-44C4-44F8-B236-93ABA425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7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1023"/>
          </a:xfrm>
        </p:spPr>
        <p:txBody>
          <a:bodyPr/>
          <a:lstStyle/>
          <a:p>
            <a:r>
              <a:rPr lang="en-US" dirty="0"/>
              <a:t>Obtain the </a:t>
            </a:r>
            <a:r>
              <a:rPr lang="en-US" b="1" dirty="0">
                <a:solidFill>
                  <a:schemeClr val="bg1"/>
                </a:solidFill>
              </a:rPr>
              <a:t>class modifiers </a:t>
            </a:r>
            <a:r>
              <a:rPr lang="en-US" dirty="0"/>
              <a:t>like this</a:t>
            </a:r>
            <a:endParaRPr lang="bg-BG" dirty="0"/>
          </a:p>
          <a:p>
            <a:pPr marL="0" indent="0">
              <a:spcBef>
                <a:spcPts val="0"/>
              </a:spcBef>
              <a:buNone/>
            </a:pPr>
            <a:endParaRPr lang="bg-BG" dirty="0"/>
          </a:p>
          <a:p>
            <a:r>
              <a:rPr lang="bg-BG" dirty="0"/>
              <a:t>Е</a:t>
            </a:r>
            <a:r>
              <a:rPr lang="en-US" dirty="0"/>
              <a:t>ach modifier is a </a:t>
            </a:r>
            <a:r>
              <a:rPr lang="en-US" b="1" dirty="0">
                <a:solidFill>
                  <a:schemeClr val="bg1"/>
                </a:solidFill>
              </a:rPr>
              <a:t>flag bit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that is either set or cleared</a:t>
            </a:r>
          </a:p>
          <a:p>
            <a:r>
              <a:rPr lang="en-US" dirty="0"/>
              <a:t>You can check the modifiers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783" y="1840348"/>
            <a:ext cx="81168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modifiers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3783" y="4419601"/>
            <a:ext cx="8116888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Modifier.isProtected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Modifier.isPublic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Modifier.isStatic</a:t>
            </a:r>
            <a:r>
              <a:rPr lang="fr-FR" sz="2800" b="1" noProof="1">
                <a:latin typeface="Consolas" pitchFamily="49" charset="0"/>
              </a:rPr>
              <a:t>(modifiers);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62700" y="2640941"/>
            <a:ext cx="4495800" cy="919401"/>
          </a:xfrm>
          <a:prstGeom prst="wedgeRoundRectCallout">
            <a:avLst>
              <a:gd name="adj1" fmla="val -34661"/>
              <a:gd name="adj2" fmla="val -63003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getModifiers()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called on constructors, fields, methods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arrays via Java Reflection</a:t>
            </a:r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Obtain parameter annotations</a:t>
            </a:r>
          </a:p>
          <a:p>
            <a:pPr marL="0" indent="0">
              <a:spcBef>
                <a:spcPts val="60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998" y="3235404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1, 456);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0998" y="5290317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               stringArrayClass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.getComponentType();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0997" y="1861132"/>
            <a:ext cx="11430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intArray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(int[]) </a:t>
            </a:r>
            <a:r>
              <a:rPr lang="en-US" sz="2800" b="1" noProof="1"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(int.class, 3)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912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perfectly know how to write High Quality Code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Reflection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 all mistakes in </a:t>
            </a:r>
            <a:r>
              <a:rPr lang="en-US" b="1" dirty="0">
                <a:solidFill>
                  <a:schemeClr val="bg1"/>
                </a:solidFill>
              </a:rPr>
              <a:t>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which you can find</a:t>
            </a:r>
          </a:p>
          <a:p>
            <a:r>
              <a:rPr lang="en-US" dirty="0"/>
              <a:t>Get all fields, getters and setters and sort each </a:t>
            </a:r>
            <a:br>
              <a:rPr lang="en-US" dirty="0"/>
            </a:br>
            <a:r>
              <a:rPr lang="en-US" dirty="0"/>
              <a:t>category by name</a:t>
            </a:r>
          </a:p>
          <a:p>
            <a:r>
              <a:rPr lang="en-US" dirty="0"/>
              <a:t>First print mistakes in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 Quality Mistakes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26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8527" y="1610035"/>
            <a:ext cx="1055494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Field[] fields = Reflection.class.getDeclaredFields();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Arrays.stream(fields)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.filter(f -&gt; !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en-US" sz="2400" b="1" noProof="1">
                <a:latin typeface="Consolas" pitchFamily="49" charset="0"/>
              </a:rPr>
              <a:t>(f.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400" b="1" noProof="1">
                <a:latin typeface="Consolas" pitchFamily="49" charset="0"/>
              </a:rPr>
              <a:t>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.sorted((Comparator.comparing(Field::getName)))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.forEach(f -&gt; System.out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   .printf("%s must be private!%n", 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Do the same for getters and setters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0E8FD7-9401-4F92-84DA-7B41750CF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CEE54-4CD4-42A1-B8C3-1CE8BEABFC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About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00A2C-BEF8-45F0-844B-FFA191BD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8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3684815"/>
            <a:ext cx="8438539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88" y="1284330"/>
            <a:ext cx="3255313" cy="19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Autofit/>
          </a:bodyPr>
          <a:lstStyle/>
          <a:p>
            <a:r>
              <a:rPr lang="en-US" dirty="0"/>
              <a:t>To generate </a:t>
            </a:r>
            <a:r>
              <a:rPr lang="en-US" b="1" dirty="0">
                <a:solidFill>
                  <a:schemeClr val="bg1"/>
                </a:solidFill>
              </a:rPr>
              <a:t>compiler 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At 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524" y="1874622"/>
            <a:ext cx="709284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@SuppressWarnings("unchecked")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</p:txBody>
      </p:sp>
    </p:spTree>
    <p:extLst>
      <p:ext uri="{BB962C8B-B14F-4D97-AF65-F5344CB8AC3E}">
        <p14:creationId xmlns:p14="http://schemas.microsoft.com/office/powerpoint/2010/main" val="15039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</a:t>
            </a:r>
            <a:r>
              <a:rPr lang="en-US" b="1" dirty="0">
                <a:solidFill>
                  <a:schemeClr val="bg1"/>
                </a:solidFill>
              </a:rPr>
              <a:t>compile time error</a:t>
            </a:r>
            <a:r>
              <a:rPr lang="en-US" b="1" dirty="0"/>
              <a:t> </a:t>
            </a:r>
            <a:r>
              <a:rPr lang="en-US" dirty="0"/>
              <a:t>if the method does not override a method in a parent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514600"/>
            <a:ext cx="8021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toString()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"new toString() method";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35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@SupressWarning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turns off </a:t>
            </a:r>
            <a:r>
              <a:rPr lang="en-US" b="1" dirty="0">
                <a:solidFill>
                  <a:schemeClr val="bg1"/>
                </a:solidFill>
              </a:rPr>
              <a:t>compiler warnings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357497"/>
            <a:ext cx="9545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@SuppressWarnings(value = 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&lt;T&gt; void warning(int size)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T[] unchecked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Object[size];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46987" y="2563773"/>
            <a:ext cx="2019425" cy="1055608"/>
          </a:xfrm>
          <a:prstGeom prst="wedgeRoundRectCallout">
            <a:avLst>
              <a:gd name="adj1" fmla="val -60113"/>
              <a:gd name="adj2" fmla="val -331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Annotation with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28800" y="4439830"/>
            <a:ext cx="4008582" cy="1055608"/>
          </a:xfrm>
          <a:prstGeom prst="wedgeRoundRectCallout">
            <a:avLst>
              <a:gd name="adj1" fmla="val 35514"/>
              <a:gd name="adj2" fmla="val -63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@Deprecated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a </a:t>
            </a:r>
            <a:r>
              <a:rPr lang="en-US" b="1" dirty="0">
                <a:solidFill>
                  <a:schemeClr val="bg1"/>
                </a:solidFill>
              </a:rPr>
              <a:t>compiler warning </a:t>
            </a:r>
            <a:r>
              <a:rPr lang="en-US" dirty="0"/>
              <a:t>if </a:t>
            </a:r>
            <a:br>
              <a:rPr lang="en-US" dirty="0"/>
            </a:br>
            <a:r>
              <a:rPr lang="en-US" dirty="0"/>
              <a:t>the element is 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2619668"/>
            <a:ext cx="869843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50672" y="2263838"/>
            <a:ext cx="3285837" cy="1055608"/>
          </a:xfrm>
          <a:prstGeom prst="wedgeRoundRectCallout">
            <a:avLst>
              <a:gd name="adj1" fmla="val -56897"/>
              <a:gd name="adj2" fmla="val 158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4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@interface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the keyword for annotations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Annotations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1905001"/>
            <a:ext cx="8935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myValue()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"default";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5704" y="4029432"/>
            <a:ext cx="8935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@MyAnnotation(myValue = "value")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annotatedMethod()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 am annotated");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173043" y="4371915"/>
            <a:ext cx="3674102" cy="919401"/>
          </a:xfrm>
          <a:prstGeom prst="wedgeRoundRectCallout">
            <a:avLst>
              <a:gd name="adj1" fmla="val -54198"/>
              <a:gd name="adj2" fmla="val -341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Skip name if you have only one value named "value"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57253" y="3173611"/>
            <a:ext cx="2847109" cy="510778"/>
          </a:xfrm>
          <a:prstGeom prst="wedgeRoundRectCallout">
            <a:avLst>
              <a:gd name="adj1" fmla="val -54655"/>
              <a:gd name="adj2" fmla="val -447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Annotation element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Allowed types for annotation elements:</a:t>
            </a:r>
          </a:p>
          <a:p>
            <a:pPr lvl="1"/>
            <a:r>
              <a:rPr lang="en-US" dirty="0">
                <a:latin typeface="+mj-lt"/>
              </a:rPr>
              <a:t>Primitive types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+mj-lt"/>
              </a:rPr>
              <a:t>, etc.)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Annotation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dirty="0">
                <a:latin typeface="+mj-lt"/>
              </a:rPr>
              <a:t> of any of the above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Meta annotations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annotate annotations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@Target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specifies where the annotation is applicable</a:t>
            </a: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400" dirty="0"/>
              <a:t>Available element types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FIELD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LOCAL_VARIABLE</a:t>
            </a:r>
            <a:r>
              <a:rPr lang="en-US" sz="3400" dirty="0"/>
              <a:t>,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PACKAGE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PARAMETER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@Target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667001"/>
            <a:ext cx="77763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FieldAnnotation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46441" y="2454280"/>
            <a:ext cx="2519217" cy="919401"/>
          </a:xfrm>
          <a:prstGeom prst="wedgeRoundRectCallout">
            <a:avLst>
              <a:gd name="adj1" fmla="val -56380"/>
              <a:gd name="adj2" fmla="val -104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Used to annotate fields only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3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@Retention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where annotation is available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Available retention policies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CLASS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RUNTIME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@Retention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1961730"/>
            <a:ext cx="8081909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RuntimeAnnotation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831392" y="1961730"/>
            <a:ext cx="2279953" cy="919401"/>
          </a:xfrm>
          <a:prstGeom prst="wedgeRoundRectCallout">
            <a:avLst>
              <a:gd name="adj1" fmla="val -59221"/>
              <a:gd name="adj2" fmla="val -188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can get info at runtime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8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 with a String[]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"categories"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types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395" y="3429000"/>
            <a:ext cx="6456243" cy="1362075"/>
            <a:chOff x="866916" y="4038600"/>
            <a:chExt cx="6456243" cy="13620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459" y="4038600"/>
              <a:ext cx="6362700" cy="1362075"/>
            </a:xfrm>
            <a:prstGeom prst="roundRect">
              <a:avLst>
                <a:gd name="adj" fmla="val 8995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9" name="Arrow: Right 8"/>
            <p:cNvSpPr/>
            <p:nvPr/>
          </p:nvSpPr>
          <p:spPr>
            <a:xfrm>
              <a:off x="866916" y="4174423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6839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E7198-24EE-4CB8-AB1F-77CBD80CE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901" y="6524625"/>
            <a:ext cx="428513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FF1AC62-C6F1-4675-9924-327E68AFC2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63" y="1175684"/>
            <a:ext cx="2750273" cy="27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5887" y="1607127"/>
            <a:ext cx="8226949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@Target(ElementType.TYPE)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categories();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annotations</a:t>
            </a:r>
            <a:endParaRPr lang="bg-BG" dirty="0"/>
          </a:p>
          <a:p>
            <a:pPr marL="0" indent="0">
              <a:spcBef>
                <a:spcPts val="3600"/>
              </a:spcBef>
              <a:buNone/>
            </a:pPr>
            <a:endParaRPr lang="bg-BG" dirty="0"/>
          </a:p>
          <a:p>
            <a:r>
              <a:rPr lang="en-US" dirty="0"/>
              <a:t>Obtain parameter annotations</a:t>
            </a:r>
          </a:p>
          <a:p>
            <a:pPr marL="0" indent="0">
              <a:spcBef>
                <a:spcPts val="36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4936" y="1771262"/>
            <a:ext cx="11039669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 </a:t>
            </a:r>
            <a:r>
              <a:rPr lang="en-US" sz="2600" b="1" noProof="1">
                <a:latin typeface="Consolas" pitchFamily="49" charset="0"/>
              </a:rPr>
              <a:t>annotations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annotation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getAnnotation(MyAnno.class)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934" y="3561186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Annotation[][] </a:t>
            </a:r>
            <a:r>
              <a:rPr lang="en-US" sz="2600" b="1" noProof="1">
                <a:latin typeface="Consolas" pitchFamily="49" charset="0"/>
              </a:rPr>
              <a:t>parameterAnnotations = 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                  method.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getParameterAnnotations()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934" y="5352662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fieldAnots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methodAnot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</p:txBody>
      </p:sp>
    </p:spTree>
    <p:extLst>
      <p:ext uri="{BB962C8B-B14F-4D97-AF65-F5344CB8AC3E}">
        <p14:creationId xmlns:p14="http://schemas.microsoft.com/office/powerpoint/2010/main" val="3426554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08632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@Author(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"Gosho")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AuthoredClass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 cl = AuthoredClass.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13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327994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AuthoredClass.class;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Annotation[]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annotations =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getAnnotations()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(Annotation annotation : annotations)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(annotation.annotationType().equals(Author.class))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Author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annotation;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95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with a String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"name"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methods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A6F62-3D0A-4CC7-BE0F-098AB0649F8D}"/>
              </a:ext>
            </a:extLst>
          </p:cNvPr>
          <p:cNvGrpSpPr/>
          <p:nvPr/>
        </p:nvGrpSpPr>
        <p:grpSpPr>
          <a:xfrm>
            <a:off x="599516" y="4760273"/>
            <a:ext cx="10626913" cy="1803203"/>
            <a:chOff x="485863" y="4760273"/>
            <a:chExt cx="10626913" cy="1803203"/>
          </a:xfrm>
        </p:grpSpPr>
        <p:sp>
          <p:nvSpPr>
            <p:cNvPr id="9" name="Arrow: Right 8"/>
            <p:cNvSpPr/>
            <p:nvPr/>
          </p:nvSpPr>
          <p:spPr>
            <a:xfrm>
              <a:off x="6814075" y="5471374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8D76F6-86F7-4436-A3CF-84298791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63" y="4760273"/>
              <a:ext cx="6182411" cy="1803203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D4B30-01D3-4C44-9FC7-D938B372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676" y="5347549"/>
              <a:ext cx="3848100" cy="628650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469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101777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Tracker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printMethodsByAuthor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(Class&lt;?&gt; cl)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Map&lt;String, List&lt;String&gt;&gt; methodsByAuthor = new HashMap&lt;&gt;();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Method[] methods = cl.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getDeclaredMethods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(Method method : methods)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Author annotation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getAnnotation(Author.class)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1268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(annotation !=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.putIfAbsent(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new ArrayList&lt;&gt;());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.get(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).add(method.getName() + "()");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the results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06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>
                <a:defRPr/>
              </a:pPr>
              <a:t>47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2" y="1612806"/>
            <a:ext cx="837873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What is </a:t>
            </a:r>
            <a:r>
              <a:rPr lang="en-US" sz="3400" b="1" dirty="0">
                <a:solidFill>
                  <a:schemeClr val="bg1"/>
                </a:solidFill>
              </a:rPr>
              <a:t>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Reflection </a:t>
            </a:r>
            <a:r>
              <a:rPr lang="en-US" sz="3400" b="1" dirty="0">
                <a:solidFill>
                  <a:schemeClr val="bg1"/>
                </a:solidFill>
              </a:rPr>
              <a:t>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Reflecting Classes, Constructors,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Fields,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Annotations</a:t>
            </a:r>
            <a:endParaRPr lang="en-US" sz="3400" dirty="0">
              <a:solidFill>
                <a:schemeClr val="bg2"/>
              </a:solidFill>
            </a:endParaRP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Used to describe our code</a:t>
            </a: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Provide the possibility to work with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non-existing classes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accessed through </a:t>
            </a:r>
            <a:r>
              <a:rPr lang="en-US" sz="3200" b="1" dirty="0">
                <a:solidFill>
                  <a:schemeClr val="bg1"/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41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 technique </a:t>
            </a:r>
            <a:r>
              <a:rPr lang="en-US" dirty="0"/>
              <a:t>in which computer programs can treat </a:t>
            </a:r>
            <a:r>
              <a:rPr lang="en-US" b="1" dirty="0">
                <a:solidFill>
                  <a:schemeClr val="bg1"/>
                </a:solidFill>
              </a:rPr>
              <a:t>programs 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 itself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1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4" y="2538115"/>
            <a:ext cx="2122030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2" y="2057403"/>
            <a:ext cx="3365989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4" y="3654374"/>
            <a:ext cx="1118158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668"/>
            <a:ext cx="1041691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52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4" y="3810000"/>
            <a:ext cx="4641124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8" y="3251448"/>
            <a:ext cx="3925125" cy="39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29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Code must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r>
              <a:rPr lang="en-US" dirty="0"/>
              <a:t>To achieve: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GB" dirty="0"/>
              <a:t>Reflection?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1430" y="735955"/>
            <a:ext cx="222791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dirty="0">
                <a:ln w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298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 logic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GB" dirty="0"/>
              <a:t>Reflection?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61" y="2421480"/>
            <a:ext cx="2140023" cy="21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 API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6537" y="5977132"/>
            <a:ext cx="10958928" cy="499819"/>
          </a:xfrm>
        </p:spPr>
        <p:txBody>
          <a:bodyPr/>
          <a:lstStyle/>
          <a:p>
            <a:r>
              <a:rPr lang="en-US" dirty="0"/>
              <a:t>Reflecting Class and Members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30279-BB14-4CB9-818A-1C455C3FA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901" y="6524625"/>
            <a:ext cx="428513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8259AFF-0B79-4387-9C9B-8F99AC05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55" y="1704951"/>
            <a:ext cx="1798289" cy="17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5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11073</TotalTime>
  <Words>3056</Words>
  <Application>Microsoft Office PowerPoint</Application>
  <PresentationFormat>Widescreen</PresentationFormat>
  <Paragraphs>557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Reflection and Annotations</vt:lpstr>
      <vt:lpstr>Table of Contents</vt:lpstr>
      <vt:lpstr>Have a Question?</vt:lpstr>
      <vt:lpstr>PowerPoint Presentation</vt:lpstr>
      <vt:lpstr>What is Metaprogramming?</vt:lpstr>
      <vt:lpstr>What is Reflection?</vt:lpstr>
      <vt:lpstr>When to Use Reflection?</vt:lpstr>
      <vt:lpstr>When Not to Use Reflection?</vt:lpstr>
      <vt:lpstr>PowerPoint Presentation</vt:lpstr>
      <vt:lpstr>The Class Object</vt:lpstr>
      <vt:lpstr>Class Name</vt:lpstr>
      <vt:lpstr>Base Class and Interfaces</vt:lpstr>
      <vt:lpstr>Problem: Reflection</vt:lpstr>
      <vt:lpstr>Solution: Reflection</vt:lpstr>
      <vt:lpstr>PowerPoint Presentation</vt:lpstr>
      <vt:lpstr>Constructors (1)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PowerPoint Presentation</vt:lpstr>
      <vt:lpstr>Access Modifiers</vt:lpstr>
      <vt:lpstr>Arrays</vt:lpstr>
      <vt:lpstr>Problem: High Quality Mistakes</vt:lpstr>
      <vt:lpstr>Solution: High Quality Mistakes</vt:lpstr>
      <vt:lpstr>PowerPoint Presentation</vt:lpstr>
      <vt:lpstr>Annotation</vt:lpstr>
      <vt:lpstr>Annotation Usage</vt:lpstr>
      <vt:lpstr>Built-In Annotations (1)</vt:lpstr>
      <vt:lpstr>Built-In Annotations (2)</vt:lpstr>
      <vt:lpstr>Built-In Annotations (3)</vt:lpstr>
      <vt:lpstr>Creating Annotations</vt:lpstr>
      <vt:lpstr>Annotation Elements</vt:lpstr>
      <vt:lpstr>Meta Annotations – @Target</vt:lpstr>
      <vt:lpstr>Meta Annotations – @Retention</vt:lpstr>
      <vt:lpstr>Problem: Create Annotation</vt:lpstr>
      <vt:lpstr>Solution: Create Annotation</vt:lpstr>
      <vt:lpstr>Annotations</vt:lpstr>
      <vt:lpstr>Accessing Annotation (1)</vt:lpstr>
      <vt:lpstr>Accessing Annotation (2)</vt:lpstr>
      <vt:lpstr>Problem: Coding Tracker</vt:lpstr>
      <vt:lpstr>Solution: Coding Tracker (1)</vt:lpstr>
      <vt:lpstr>Solution: Coding Tracker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Reflection and Annotations</dc:title>
  <dc:subject>Java OOP – Practical Training Course @ SoftUni</dc:subject>
  <dc:creator>Software University Foundation</dc:creator>
  <cp:keywords>SOLID, Polymorphism, Encapsulation, Reflection, Abstartion, Interface, class, Java Basics, Java, OOP, Software University, SoftUni, programming, coding, software development, education, training, course</cp:keywords>
  <dc:description>Java OOP Course @ Software University - https://softuni.bg/modules/59/java-advanced</dc:description>
  <cp:lastModifiedBy>Anna S</cp:lastModifiedBy>
  <cp:revision>540</cp:revision>
  <dcterms:created xsi:type="dcterms:W3CDTF">2018-05-23T13:08:44Z</dcterms:created>
  <dcterms:modified xsi:type="dcterms:W3CDTF">2019-11-18T14:02:31Z</dcterms:modified>
  <cp:category>programming;computer programming;software development;web development</cp:category>
</cp:coreProperties>
</file>