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0" r:id="rId2"/>
  </p:sldMasterIdLst>
  <p:notesMasterIdLst>
    <p:notesMasterId r:id="rId47"/>
  </p:notesMasterIdLst>
  <p:handoutMasterIdLst>
    <p:handoutMasterId r:id="rId48"/>
  </p:handoutMasterIdLst>
  <p:sldIdLst>
    <p:sldId id="593" r:id="rId3"/>
    <p:sldId id="395" r:id="rId4"/>
    <p:sldId id="258" r:id="rId5"/>
    <p:sldId id="544" r:id="rId6"/>
    <p:sldId id="549" r:id="rId7"/>
    <p:sldId id="550" r:id="rId8"/>
    <p:sldId id="594" r:id="rId9"/>
    <p:sldId id="560" r:id="rId10"/>
    <p:sldId id="569" r:id="rId11"/>
    <p:sldId id="545" r:id="rId12"/>
    <p:sldId id="562" r:id="rId13"/>
    <p:sldId id="546" r:id="rId14"/>
    <p:sldId id="555" r:id="rId15"/>
    <p:sldId id="559" r:id="rId16"/>
    <p:sldId id="552" r:id="rId17"/>
    <p:sldId id="580" r:id="rId18"/>
    <p:sldId id="558" r:id="rId19"/>
    <p:sldId id="565" r:id="rId20"/>
    <p:sldId id="567" r:id="rId21"/>
    <p:sldId id="568" r:id="rId22"/>
    <p:sldId id="579" r:id="rId23"/>
    <p:sldId id="553" r:id="rId24"/>
    <p:sldId id="581" r:id="rId25"/>
    <p:sldId id="582" r:id="rId26"/>
    <p:sldId id="548" r:id="rId27"/>
    <p:sldId id="576" r:id="rId28"/>
    <p:sldId id="561" r:id="rId29"/>
    <p:sldId id="540" r:id="rId30"/>
    <p:sldId id="542" r:id="rId31"/>
    <p:sldId id="564" r:id="rId32"/>
    <p:sldId id="572" r:id="rId33"/>
    <p:sldId id="583" r:id="rId34"/>
    <p:sldId id="490" r:id="rId35"/>
    <p:sldId id="577" r:id="rId36"/>
    <p:sldId id="547" r:id="rId37"/>
    <p:sldId id="571" r:id="rId38"/>
    <p:sldId id="578" r:id="rId39"/>
    <p:sldId id="543" r:id="rId40"/>
    <p:sldId id="587" r:id="rId41"/>
    <p:sldId id="304" r:id="rId42"/>
    <p:sldId id="848" r:id="rId43"/>
    <p:sldId id="575" r:id="rId44"/>
    <p:sldId id="591" r:id="rId45"/>
    <p:sldId id="59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609DC3C-EC08-4282-9D08-ABCD9BEB1AE5}">
          <p14:sldIdLst>
            <p14:sldId id="593"/>
            <p14:sldId id="395"/>
            <p14:sldId id="258"/>
          </p14:sldIdLst>
        </p14:section>
        <p14:section name="Inheritance" id="{62426BCF-F93D-4402-A16B-640306355E98}">
          <p14:sldIdLst>
            <p14:sldId id="544"/>
            <p14:sldId id="549"/>
            <p14:sldId id="550"/>
            <p14:sldId id="594"/>
            <p14:sldId id="560"/>
            <p14:sldId id="569"/>
            <p14:sldId id="545"/>
            <p14:sldId id="562"/>
            <p14:sldId id="546"/>
            <p14:sldId id="555"/>
            <p14:sldId id="559"/>
            <p14:sldId id="552"/>
            <p14:sldId id="580"/>
            <p14:sldId id="558"/>
            <p14:sldId id="565"/>
            <p14:sldId id="567"/>
            <p14:sldId id="568"/>
          </p14:sldIdLst>
        </p14:section>
        <p14:section name="Reusing Classes" id="{8A961E46-D53E-48EB-88A2-D67413FC8B6B}">
          <p14:sldIdLst>
            <p14:sldId id="579"/>
            <p14:sldId id="553"/>
            <p14:sldId id="581"/>
            <p14:sldId id="582"/>
            <p14:sldId id="548"/>
            <p14:sldId id="576"/>
            <p14:sldId id="561"/>
            <p14:sldId id="540"/>
            <p14:sldId id="542"/>
            <p14:sldId id="564"/>
            <p14:sldId id="572"/>
          </p14:sldIdLst>
        </p14:section>
        <p14:section name="Types of Class Reuse" id="{2DEA34DE-B0DE-4E32-A559-CE409121AD47}">
          <p14:sldIdLst>
            <p14:sldId id="583"/>
            <p14:sldId id="490"/>
            <p14:sldId id="577"/>
            <p14:sldId id="547"/>
            <p14:sldId id="571"/>
            <p14:sldId id="578"/>
            <p14:sldId id="543"/>
          </p14:sldIdLst>
        </p14:section>
        <p14:section name="Conclusion" id="{8BB09DAA-0210-4B16-B686-AB1B73AA35D7}">
          <p14:sldIdLst>
            <p14:sldId id="587"/>
            <p14:sldId id="304"/>
            <p14:sldId id="848"/>
            <p14:sldId id="575"/>
            <p14:sldId id="591"/>
            <p14:sldId id="592"/>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41" autoAdjust="0"/>
    <p:restoredTop sz="94620" autoAdjust="0"/>
  </p:normalViewPr>
  <p:slideViewPr>
    <p:cSldViewPr snapToGrid="0" showGuides="1">
      <p:cViewPr varScale="1">
        <p:scale>
          <a:sx n="77" d="100"/>
          <a:sy n="77" d="100"/>
        </p:scale>
        <p:origin x="307" y="72"/>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29.10.2019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3705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15127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6657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0935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44144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97332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2289165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3612470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1476710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755794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398855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1304231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3518944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1298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1246065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3099760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024563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2891413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1284343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Tree>
    <p:extLst>
      <p:ext uri="{BB962C8B-B14F-4D97-AF65-F5344CB8AC3E}">
        <p14:creationId xmlns:p14="http://schemas.microsoft.com/office/powerpoint/2010/main" val="2270626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Tree>
    <p:extLst>
      <p:ext uri="{BB962C8B-B14F-4D97-AF65-F5344CB8AC3E}">
        <p14:creationId xmlns:p14="http://schemas.microsoft.com/office/powerpoint/2010/main" val="739706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12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38</a:t>
            </a:fld>
            <a:r>
              <a:rPr lang="en-US" sz="1000" i="1" dirty="0"/>
              <a:t>##</a:t>
            </a:r>
            <a:endParaRPr lang="en-US" sz="1200" i="1" dirty="0"/>
          </a:p>
        </p:txBody>
      </p:sp>
    </p:spTree>
    <p:extLst>
      <p:ext uri="{BB962C8B-B14F-4D97-AF65-F5344CB8AC3E}">
        <p14:creationId xmlns:p14="http://schemas.microsoft.com/office/powerpoint/2010/main" val="2685840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0005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19970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17868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69872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3933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593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10483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2280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50412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2461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688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5207386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44.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43.png"/><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45.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7.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10/29/2019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10/29/2019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10/29/2019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3"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60" y="1303142"/>
            <a:ext cx="10965303" cy="882654"/>
          </a:xfrm>
        </p:spPr>
        <p:txBody>
          <a:bodyPr>
            <a:normAutofit/>
          </a:bodyPr>
          <a:lstStyle>
            <a:lvl1pPr marL="0" indent="0" algn="ctr">
              <a:buNone/>
              <a:defRPr sz="3597">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7"/>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1" y="6035666"/>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3" y="6035666"/>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60" y="254857"/>
            <a:ext cx="10965303" cy="882654"/>
          </a:xfrm>
        </p:spPr>
        <p:txBody>
          <a:bodyPr/>
          <a:lstStyle>
            <a:lvl1pPr algn="ctr">
              <a:defRPr sz="4797"/>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7"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09808"/>
            <a:ext cx="2951518" cy="395420"/>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34604"/>
            <a:ext cx="2951518" cy="36310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67855"/>
            <a:ext cx="2951518" cy="52468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1112"/>
            <a:ext cx="2951518" cy="46005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888603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6"/>
            <a:ext cx="8182463" cy="4795935"/>
          </a:xfrm>
        </p:spPr>
        <p:txBody>
          <a:bodyPr/>
          <a:lstStyle>
            <a:lvl1pPr marL="513888" indent="-513888">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10/29/2019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7712917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40"/>
            <a:ext cx="10961783" cy="499819"/>
          </a:xfrm>
          <a:prstGeom prst="rect">
            <a:avLst/>
          </a:prstGeom>
        </p:spPr>
        <p:txBody>
          <a:bodyPr anchor="ctr">
            <a:noAutofit/>
          </a:bodyPr>
          <a:lstStyle>
            <a:lvl1pPr marL="0" indent="0" algn="ctr">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727822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8"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600"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10/29/2019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3678338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8" y="3314706"/>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8"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4"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10/29/2019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600" y="274595"/>
            <a:ext cx="2144846" cy="534964"/>
          </a:xfrm>
          <a:prstGeom prst="rect">
            <a:avLst/>
          </a:prstGeom>
        </p:spPr>
      </p:pic>
    </p:spTree>
    <p:extLst>
      <p:ext uri="{BB962C8B-B14F-4D97-AF65-F5344CB8AC3E}">
        <p14:creationId xmlns:p14="http://schemas.microsoft.com/office/powerpoint/2010/main" val="2621008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10/29/2019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10/29/2019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Tree>
    <p:extLst>
      <p:ext uri="{BB962C8B-B14F-4D97-AF65-F5344CB8AC3E}">
        <p14:creationId xmlns:p14="http://schemas.microsoft.com/office/powerpoint/2010/main" val="3997735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020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3" y="6184675"/>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7"/>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5"/>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7" y="6390562"/>
            <a:ext cx="808713" cy="308845"/>
          </a:xfrm>
        </p:spPr>
        <p:txBody>
          <a:bodyPr/>
          <a:lstStyle/>
          <a:p>
            <a:fld id="{055373AC-9AA7-423B-BA00-BA1C74164DBD}" type="datetime1">
              <a:rPr lang="en-US" smtClean="0"/>
              <a:pPr/>
              <a:t>10/29/2019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Tree>
    <p:extLst>
      <p:ext uri="{BB962C8B-B14F-4D97-AF65-F5344CB8AC3E}">
        <p14:creationId xmlns:p14="http://schemas.microsoft.com/office/powerpoint/2010/main" val="16555463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2" y="1196126"/>
            <a:ext cx="11811097" cy="5185625"/>
          </a:xfrm>
        </p:spPr>
        <p:txBody>
          <a:bodyPr/>
          <a:lstStyle>
            <a:lvl1pPr marL="0" indent="0">
              <a:buNone/>
              <a:defRPr>
                <a:solidFill>
                  <a:schemeClr val="tx1"/>
                </a:solidFill>
              </a:defRPr>
            </a:lvl1pPr>
            <a:lvl2pPr marL="609036"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7"/>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7"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10/29/2019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Tree>
    <p:extLst>
      <p:ext uri="{BB962C8B-B14F-4D97-AF65-F5344CB8AC3E}">
        <p14:creationId xmlns:p14="http://schemas.microsoft.com/office/powerpoint/2010/main" val="19168938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6" y="1355077"/>
            <a:ext cx="3889373" cy="5366405"/>
          </a:xfrm>
          <a:prstGeom prst="rect">
            <a:avLst/>
          </a:prstGeom>
          <a:solidFill>
            <a:schemeClr val="bg2">
              <a:lumMod val="90000"/>
            </a:schemeClr>
          </a:solidFill>
        </p:spPr>
        <p:txBody>
          <a:bodyPr anchor="ctr"/>
          <a:lstStyle>
            <a:lvl1pPr marL="0" indent="0" algn="ctr">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8"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3" y="6721484"/>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7"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10/29/2019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2632559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6"/>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578"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3"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10/29/2019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8" y="1702475"/>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5"/>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5"/>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5"/>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5"/>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3"/>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9347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10/29/2019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864" y="3048002"/>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5614"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3786" y="1297095"/>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7"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Tree>
    <p:extLst>
      <p:ext uri="{BB962C8B-B14F-4D97-AF65-F5344CB8AC3E}">
        <p14:creationId xmlns:p14="http://schemas.microsoft.com/office/powerpoint/2010/main" val="23187651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7"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965697"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464" y="1399790"/>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207"/>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757"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17524" y="4510113"/>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Tree>
    <p:extLst>
      <p:ext uri="{BB962C8B-B14F-4D97-AF65-F5344CB8AC3E}">
        <p14:creationId xmlns:p14="http://schemas.microsoft.com/office/powerpoint/2010/main" val="36274731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1" y="1186309"/>
            <a:ext cx="9504009" cy="5496127"/>
          </a:xfrm>
        </p:spPr>
        <p:txBody>
          <a:bodyPr wrap="square">
            <a:noAutofit/>
          </a:bodyPr>
          <a:lstStyle>
            <a:lvl1pPr>
              <a:buClr>
                <a:schemeClr val="tx1"/>
              </a:buClr>
              <a:defRPr sz="2797"/>
            </a:lvl1pPr>
            <a:lvl2pPr marL="989684" marR="0" indent="-380648" algn="l" defTabSz="1218072" rtl="0" eaLnBrk="1" fontAlgn="auto" latinLnBrk="0" hangingPunct="1">
              <a:lnSpc>
                <a:spcPct val="100000"/>
              </a:lnSpc>
              <a:spcBef>
                <a:spcPts val="600"/>
              </a:spcBef>
              <a:spcAft>
                <a:spcPts val="600"/>
              </a:spcAft>
              <a:buClrTx/>
              <a:buSzTx/>
              <a:buFont typeface="Wingdings" panose="05000000000000000000" pitchFamily="2" charset="2"/>
              <a:buChar char="§"/>
              <a:tabLst>
                <a:tab pos="282320" algn="l"/>
              </a:tabLst>
              <a:defRPr/>
            </a:lvl2pPr>
            <a:lvl3pPr>
              <a:buClr>
                <a:schemeClr val="tx1"/>
              </a:buClr>
              <a:defRPr/>
            </a:lvl3pPr>
          </a:lstStyle>
          <a:p>
            <a:pPr>
              <a:lnSpc>
                <a:spcPct val="100000"/>
              </a:lnSpc>
            </a:pPr>
            <a:r>
              <a:rPr lang="en-US" sz="3197" dirty="0"/>
              <a:t>Software University – High-Quality Education, </a:t>
            </a:r>
            <a:br>
              <a:rPr lang="en-US" sz="3197" dirty="0"/>
            </a:br>
            <a:r>
              <a:rPr lang="en-US" sz="3197" dirty="0"/>
              <a:t>Profession and Job for Software Developers</a:t>
            </a:r>
          </a:p>
          <a:p>
            <a:pPr lvl="1">
              <a:lnSpc>
                <a:spcPct val="100000"/>
              </a:lnSpc>
            </a:pPr>
            <a:r>
              <a:rPr lang="en-US" sz="2897" noProof="1">
                <a:hlinkClick r:id="rId3"/>
              </a:rPr>
              <a:t>softuni.bg</a:t>
            </a:r>
            <a:r>
              <a:rPr lang="en-US" sz="2897" noProof="1"/>
              <a:t> </a:t>
            </a:r>
          </a:p>
          <a:p>
            <a:pPr>
              <a:lnSpc>
                <a:spcPct val="100000"/>
              </a:lnSpc>
            </a:pPr>
            <a:r>
              <a:rPr lang="en-US" sz="3197" dirty="0"/>
              <a:t>Software University Foundation</a:t>
            </a:r>
            <a:endParaRPr lang="bg-BG" sz="3197" dirty="0"/>
          </a:p>
          <a:p>
            <a:pPr lvl="1">
              <a:lnSpc>
                <a:spcPct val="100000"/>
              </a:lnSpc>
            </a:pPr>
            <a:r>
              <a:rPr lang="en-US" sz="2997" noProof="1">
                <a:hlinkClick r:id="rId4"/>
              </a:rPr>
              <a:t>http://softuni.foundation/</a:t>
            </a:r>
            <a:endParaRPr lang="en-US" sz="2997" noProof="1"/>
          </a:p>
          <a:p>
            <a:pPr>
              <a:lnSpc>
                <a:spcPct val="100000"/>
              </a:lnSpc>
            </a:pPr>
            <a:r>
              <a:rPr lang="en-US" sz="3197" dirty="0"/>
              <a:t>Software University @ Facebook</a:t>
            </a:r>
          </a:p>
          <a:p>
            <a:pPr marL="989684" marR="0" lvl="1" indent="-380648" algn="l" defTabSz="1218072" rtl="0" eaLnBrk="1" fontAlgn="auto" latinLnBrk="0" hangingPunct="1">
              <a:lnSpc>
                <a:spcPct val="100000"/>
              </a:lnSpc>
              <a:spcBef>
                <a:spcPts val="600"/>
              </a:spcBef>
              <a:spcAft>
                <a:spcPts val="600"/>
              </a:spcAft>
              <a:buClrTx/>
              <a:buSzTx/>
              <a:buFont typeface="Wingdings" panose="05000000000000000000" pitchFamily="2" charset="2"/>
              <a:buChar char="§"/>
              <a:tabLst>
                <a:tab pos="282320" algn="l"/>
              </a:tabLst>
              <a:defRPr/>
            </a:pPr>
            <a:r>
              <a:rPr kumimoji="0" lang="en-US" sz="2897"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7"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7" dirty="0"/>
              <a:t>Software University Forums</a:t>
            </a:r>
          </a:p>
          <a:p>
            <a:pPr marL="989684" marR="0" lvl="1" indent="-380648" algn="l" defTabSz="1218072" rtl="0" eaLnBrk="1" fontAlgn="auto" latinLnBrk="0" hangingPunct="1">
              <a:lnSpc>
                <a:spcPct val="100000"/>
              </a:lnSpc>
              <a:spcBef>
                <a:spcPts val="600"/>
              </a:spcBef>
              <a:spcAft>
                <a:spcPts val="600"/>
              </a:spcAft>
              <a:buClrTx/>
              <a:buSzTx/>
              <a:buFont typeface="Wingdings" panose="05000000000000000000" pitchFamily="2" charset="2"/>
              <a:buChar char="§"/>
              <a:tabLst>
                <a:tab pos="282320" algn="l"/>
              </a:tabLst>
              <a:defRPr/>
            </a:pPr>
            <a:r>
              <a:rPr lang="en-US" sz="2797" dirty="0">
                <a:hlinkClick r:id="rId6"/>
              </a:rPr>
              <a:t>forum.softuni.bg</a:t>
            </a:r>
            <a:endParaRPr lang="en-US" sz="2797"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8" y="5017464"/>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4"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30" y="1319425"/>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7"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6985725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6892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589" y="4869900"/>
            <a:ext cx="8940800" cy="9037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589" y="5754968"/>
            <a:ext cx="8940800" cy="719034"/>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6" name="Picture 5">
            <a:extLst>
              <a:ext uri="{FF2B5EF4-FFF2-40B4-BE49-F238E27FC236}">
                <a16:creationId xmlns:a16="http://schemas.microsoft.com/office/drawing/2014/main" id="{604046DE-A9B1-432F-9B4A-FABC06FA6C40}"/>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188077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10/29/2019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3D6D6A09-06AD-490A-BFEA-2ED29E8BAB38}"/>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878346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10/29/2019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773152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10/29/2019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10/29/2019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10/29/2019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10/29/2019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10/29/2019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10/29/2019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0" hangingPunct="1">
        <a:defRPr sz="2398" kern="1200">
          <a:solidFill>
            <a:schemeClr val="tx1"/>
          </a:solidFill>
          <a:latin typeface="+mn-lt"/>
          <a:ea typeface="+mn-ea"/>
          <a:cs typeface="+mn-cs"/>
        </a:defRPr>
      </a:lvl1pPr>
      <a:lvl2pPr marL="609219" algn="l" defTabSz="1218438" rtl="0" eaLnBrk="1" latinLnBrk="0" hangingPunct="1">
        <a:defRPr sz="2398" kern="1200">
          <a:solidFill>
            <a:schemeClr val="tx1"/>
          </a:solidFill>
          <a:latin typeface="+mn-lt"/>
          <a:ea typeface="+mn-ea"/>
          <a:cs typeface="+mn-cs"/>
        </a:defRPr>
      </a:lvl2pPr>
      <a:lvl3pPr marL="1218438" algn="l" defTabSz="1218438" rtl="0" eaLnBrk="1" latinLnBrk="0" hangingPunct="1">
        <a:defRPr sz="2398" kern="1200">
          <a:solidFill>
            <a:schemeClr val="tx1"/>
          </a:solidFill>
          <a:latin typeface="+mn-lt"/>
          <a:ea typeface="+mn-ea"/>
          <a:cs typeface="+mn-cs"/>
        </a:defRPr>
      </a:lvl3pPr>
      <a:lvl4pPr marL="1827657" algn="l" defTabSz="1218438" rtl="0" eaLnBrk="1" latinLnBrk="0" hangingPunct="1">
        <a:defRPr sz="2398" kern="1200">
          <a:solidFill>
            <a:schemeClr val="tx1"/>
          </a:solidFill>
          <a:latin typeface="+mn-lt"/>
          <a:ea typeface="+mn-ea"/>
          <a:cs typeface="+mn-cs"/>
        </a:defRPr>
      </a:lvl4pPr>
      <a:lvl5pPr marL="2436876" algn="l" defTabSz="1218438" rtl="0" eaLnBrk="1" latinLnBrk="0" hangingPunct="1">
        <a:defRPr sz="2398" kern="1200">
          <a:solidFill>
            <a:schemeClr val="tx1"/>
          </a:solidFill>
          <a:latin typeface="+mn-lt"/>
          <a:ea typeface="+mn-ea"/>
          <a:cs typeface="+mn-cs"/>
        </a:defRPr>
      </a:lvl5pPr>
      <a:lvl6pPr marL="3046096" algn="l" defTabSz="1218438" rtl="0" eaLnBrk="1" latinLnBrk="0" hangingPunct="1">
        <a:defRPr sz="2398" kern="1200">
          <a:solidFill>
            <a:schemeClr val="tx1"/>
          </a:solidFill>
          <a:latin typeface="+mn-lt"/>
          <a:ea typeface="+mn-ea"/>
          <a:cs typeface="+mn-cs"/>
        </a:defRPr>
      </a:lvl6pPr>
      <a:lvl7pPr marL="3655315" algn="l" defTabSz="1218438" rtl="0" eaLnBrk="1" latinLnBrk="0" hangingPunct="1">
        <a:defRPr sz="2398" kern="1200">
          <a:solidFill>
            <a:schemeClr val="tx1"/>
          </a:solidFill>
          <a:latin typeface="+mn-lt"/>
          <a:ea typeface="+mn-ea"/>
          <a:cs typeface="+mn-cs"/>
        </a:defRPr>
      </a:lvl7pPr>
      <a:lvl8pPr marL="4264533" algn="l" defTabSz="1218438" rtl="0" eaLnBrk="1" latinLnBrk="0" hangingPunct="1">
        <a:defRPr sz="2398" kern="1200">
          <a:solidFill>
            <a:schemeClr val="tx1"/>
          </a:solidFill>
          <a:latin typeface="+mn-lt"/>
          <a:ea typeface="+mn-ea"/>
          <a:cs typeface="+mn-cs"/>
        </a:defRPr>
      </a:lvl8pPr>
      <a:lvl9pPr marL="4873752" algn="l" defTabSz="1218438" rtl="0" eaLnBrk="1" latinLnBrk="0"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7" y="6397198"/>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10/29/2019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30" y="6397198"/>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8"/>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6"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3732675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0" hangingPunct="1">
        <a:spcBef>
          <a:spcPct val="0"/>
        </a:spcBef>
        <a:buNone/>
        <a:defRPr sz="3997" b="1" kern="1200">
          <a:solidFill>
            <a:schemeClr val="tx1"/>
          </a:solidFill>
          <a:latin typeface="+mj-lt"/>
          <a:ea typeface="+mj-ea"/>
          <a:cs typeface="+mj-cs"/>
        </a:defRPr>
      </a:lvl1pPr>
    </p:titleStyle>
    <p:bodyStyle>
      <a:lvl1pPr marL="456778" indent="-456778" algn="l" defTabSz="1218072" rtl="0" eaLnBrk="1" latinLnBrk="0"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989684" indent="-380648" algn="l" defTabSz="1218072" rtl="0" eaLnBrk="1" latinLnBrk="0"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522591" indent="-304519" algn="l" defTabSz="1218072" rtl="0" eaLnBrk="1" latinLnBrk="0"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2131627" indent="-304519" algn="l" defTabSz="1218072" rtl="0" eaLnBrk="1" latinLnBrk="0"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740663" indent="-304519" algn="l" defTabSz="1218072" rtl="0" eaLnBrk="1" latinLnBrk="0"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0"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0"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0"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0"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0" hangingPunct="1">
        <a:defRPr sz="2397" kern="1200">
          <a:solidFill>
            <a:schemeClr val="tx1"/>
          </a:solidFill>
          <a:latin typeface="+mn-lt"/>
          <a:ea typeface="+mn-ea"/>
          <a:cs typeface="+mn-cs"/>
        </a:defRPr>
      </a:lvl1pPr>
      <a:lvl2pPr marL="609036" algn="l" defTabSz="1218072" rtl="0" eaLnBrk="1" latinLnBrk="0" hangingPunct="1">
        <a:defRPr sz="2397" kern="1200">
          <a:solidFill>
            <a:schemeClr val="tx1"/>
          </a:solidFill>
          <a:latin typeface="+mn-lt"/>
          <a:ea typeface="+mn-ea"/>
          <a:cs typeface="+mn-cs"/>
        </a:defRPr>
      </a:lvl2pPr>
      <a:lvl3pPr marL="1218072" algn="l" defTabSz="1218072" rtl="0" eaLnBrk="1" latinLnBrk="0" hangingPunct="1">
        <a:defRPr sz="2397" kern="1200">
          <a:solidFill>
            <a:schemeClr val="tx1"/>
          </a:solidFill>
          <a:latin typeface="+mn-lt"/>
          <a:ea typeface="+mn-ea"/>
          <a:cs typeface="+mn-cs"/>
        </a:defRPr>
      </a:lvl3pPr>
      <a:lvl4pPr marL="1827109" algn="l" defTabSz="1218072" rtl="0" eaLnBrk="1" latinLnBrk="0" hangingPunct="1">
        <a:defRPr sz="2397" kern="1200">
          <a:solidFill>
            <a:schemeClr val="tx1"/>
          </a:solidFill>
          <a:latin typeface="+mn-lt"/>
          <a:ea typeface="+mn-ea"/>
          <a:cs typeface="+mn-cs"/>
        </a:defRPr>
      </a:lvl4pPr>
      <a:lvl5pPr marL="2436145" algn="l" defTabSz="1218072" rtl="0" eaLnBrk="1" latinLnBrk="0" hangingPunct="1">
        <a:defRPr sz="2397" kern="1200">
          <a:solidFill>
            <a:schemeClr val="tx1"/>
          </a:solidFill>
          <a:latin typeface="+mn-lt"/>
          <a:ea typeface="+mn-ea"/>
          <a:cs typeface="+mn-cs"/>
        </a:defRPr>
      </a:lvl5pPr>
      <a:lvl6pPr marL="3045182" algn="l" defTabSz="1218072" rtl="0" eaLnBrk="1" latinLnBrk="0" hangingPunct="1">
        <a:defRPr sz="2397" kern="1200">
          <a:solidFill>
            <a:schemeClr val="tx1"/>
          </a:solidFill>
          <a:latin typeface="+mn-lt"/>
          <a:ea typeface="+mn-ea"/>
          <a:cs typeface="+mn-cs"/>
        </a:defRPr>
      </a:lvl6pPr>
      <a:lvl7pPr marL="3654218" algn="l" defTabSz="1218072" rtl="0" eaLnBrk="1" latinLnBrk="0" hangingPunct="1">
        <a:defRPr sz="2397" kern="1200">
          <a:solidFill>
            <a:schemeClr val="tx1"/>
          </a:solidFill>
          <a:latin typeface="+mn-lt"/>
          <a:ea typeface="+mn-ea"/>
          <a:cs typeface="+mn-cs"/>
        </a:defRPr>
      </a:lvl7pPr>
      <a:lvl8pPr marL="4263254" algn="l" defTabSz="1218072" rtl="0" eaLnBrk="1" latinLnBrk="0" hangingPunct="1">
        <a:defRPr sz="2397" kern="1200">
          <a:solidFill>
            <a:schemeClr val="tx1"/>
          </a:solidFill>
          <a:latin typeface="+mn-lt"/>
          <a:ea typeface="+mn-ea"/>
          <a:cs typeface="+mn-cs"/>
        </a:defRPr>
      </a:lvl8pPr>
      <a:lvl9pPr marL="4872290" algn="l" defTabSz="1218072" rtl="0" eaLnBrk="1" latinLnBrk="0" hangingPunct="1">
        <a:defRPr sz="2397"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s://judge.softuni.bg/Contests/1574/Inheritance-Lab" TargetMode="External"/><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softuni.bg/modules/59/java-advanced"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hyperlink" Target="http://www.xs-software.com/" TargetMode="External"/><Relationship Id="rId18" Type="http://schemas.openxmlformats.org/officeDocument/2006/relationships/image" Target="../media/image71.png"/><Relationship Id="rId26" Type="http://schemas.openxmlformats.org/officeDocument/2006/relationships/image" Target="../media/image75.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68.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3.xml"/><Relationship Id="rId16" Type="http://schemas.openxmlformats.org/officeDocument/2006/relationships/image" Target="../media/image70.png"/><Relationship Id="rId20" Type="http://schemas.openxmlformats.org/officeDocument/2006/relationships/image" Target="../media/image72.png"/><Relationship Id="rId1" Type="http://schemas.openxmlformats.org/officeDocument/2006/relationships/slideLayout" Target="../slideLayouts/slideLayout6.xml"/><Relationship Id="rId6" Type="http://schemas.openxmlformats.org/officeDocument/2006/relationships/image" Target="../media/image65.png"/><Relationship Id="rId11" Type="http://schemas.openxmlformats.org/officeDocument/2006/relationships/hyperlink" Target="http://www.telenor.bg/" TargetMode="External"/><Relationship Id="rId24" Type="http://schemas.openxmlformats.org/officeDocument/2006/relationships/image" Target="../media/image74.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67.png"/><Relationship Id="rId19" Type="http://schemas.openxmlformats.org/officeDocument/2006/relationships/hyperlink" Target="http://smartit.bg/" TargetMode="External"/><Relationship Id="rId4" Type="http://schemas.openxmlformats.org/officeDocument/2006/relationships/image" Target="../media/image64.png"/><Relationship Id="rId9" Type="http://schemas.openxmlformats.org/officeDocument/2006/relationships/hyperlink" Target="https://www.softwaregroup.com/" TargetMode="External"/><Relationship Id="rId14" Type="http://schemas.openxmlformats.org/officeDocument/2006/relationships/image" Target="../media/image69.png"/><Relationship Id="rId22" Type="http://schemas.openxmlformats.org/officeDocument/2006/relationships/image" Target="../media/image73.png"/></Relationships>
</file>

<file path=ppt/slides/_rels/slide42.xml.rels><?xml version="1.0" encoding="UTF-8" standalone="yes"?>
<Relationships xmlns="http://schemas.openxmlformats.org/package/2006/relationships"><Relationship Id="rId8" Type="http://schemas.openxmlformats.org/officeDocument/2006/relationships/image" Target="../media/image78.jpeg"/><Relationship Id="rId3" Type="http://schemas.openxmlformats.org/officeDocument/2006/relationships/hyperlink" Target="https://www.is-bg.net/" TargetMode="External"/><Relationship Id="rId7" Type="http://schemas.openxmlformats.org/officeDocument/2006/relationships/hyperlink" Target="http://www.world-of-myths.com/"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77.png"/><Relationship Id="rId5" Type="http://schemas.openxmlformats.org/officeDocument/2006/relationships/hyperlink" Target="https://www.onebitsoftware.net/" TargetMode="External"/><Relationship Id="rId10" Type="http://schemas.openxmlformats.org/officeDocument/2006/relationships/image" Target="../media/image79.gif"/><Relationship Id="rId4" Type="http://schemas.openxmlformats.org/officeDocument/2006/relationships/image" Target="../media/image76.jpeg"/><Relationship Id="rId9" Type="http://schemas.openxmlformats.org/officeDocument/2006/relationships/hyperlink" Target="https://www.lukanet.com/" TargetMode="External"/></Relationships>
</file>

<file path=ppt/slides/_rels/slide4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46.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8568" y="2057401"/>
            <a:ext cx="3334864" cy="357626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3296" y="1188123"/>
            <a:ext cx="7772400" cy="882654"/>
          </a:xfrm>
          <a:prstGeom prst="rect">
            <a:avLst/>
          </a:prstGeom>
        </p:spPr>
        <p:txBody>
          <a:bodyPr vert="horz" lIns="108000" tIns="36000" rIns="108000" bIns="36000" rtlCol="0">
            <a:norm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a:t>Extending Classes</a:t>
            </a:r>
            <a:endParaRPr lang="en-US" dirty="0">
              <a:solidFill>
                <a:srgbClr val="FF0000"/>
              </a:solidFill>
            </a:endParaRPr>
          </a:p>
        </p:txBody>
      </p:sp>
    </p:spTree>
    <p:extLst>
      <p:ext uri="{BB962C8B-B14F-4D97-AF65-F5344CB8AC3E}">
        <p14:creationId xmlns:p14="http://schemas.microsoft.com/office/powerpoint/2010/main" val="16485003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Java supports inheritance through </a:t>
            </a:r>
            <a:r>
              <a:rPr lang="en-US" b="1" noProof="1">
                <a:solidFill>
                  <a:schemeClr val="bg1"/>
                </a:solidFill>
              </a:rPr>
              <a:t>extends</a:t>
            </a:r>
            <a:r>
              <a:rPr lang="en-US"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in Java</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747524" y="1964382"/>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6304"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9401" y="422398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72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p:cNvCxnSpPr>
          <p:nvPr/>
        </p:nvCxnSpPr>
        <p:spPr>
          <a:xfrm flipH="1" flipV="1">
            <a:off x="7977673" y="4917233"/>
            <a:ext cx="1440874"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773453" y="4223983"/>
            <a:ext cx="3234461" cy="1058862"/>
          </a:xfrm>
          <a:prstGeom prst="wedgeRoundRectCallout">
            <a:avLst>
              <a:gd name="adj1" fmla="val 45703"/>
              <a:gd name="adj2" fmla="val 7555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54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p:cNvCxnSpPr>
          <p:nvPr/>
        </p:nvCxnSpPr>
        <p:spPr>
          <a:xfrm flipV="1">
            <a:off x="6446747" y="4917233"/>
            <a:ext cx="1428290"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7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bg1"/>
                </a:solidFill>
              </a:rPr>
              <a:t>taking all members </a:t>
            </a:r>
            <a:r>
              <a:rPr lang="en-US" dirty="0"/>
              <a:t>from another class</a:t>
            </a:r>
          </a:p>
        </p:txBody>
      </p:sp>
      <p:sp>
        <p:nvSpPr>
          <p:cNvPr id="4" name="Title 3"/>
          <p:cNvSpPr>
            <a:spLocks noGrp="1"/>
          </p:cNvSpPr>
          <p:nvPr>
            <p:ph type="title"/>
          </p:nvPr>
        </p:nvSpPr>
        <p:spPr/>
        <p:txBody>
          <a:bodyPr>
            <a:normAutofit/>
          </a:bodyPr>
          <a:lstStyle/>
          <a:p>
            <a:r>
              <a:rPr lang="en-US"/>
              <a:t>Inheritance - Derived Class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grpSp>
        <p:nvGrpSpPr>
          <p:cNvPr id="5" name="Group 4"/>
          <p:cNvGrpSpPr/>
          <p:nvPr/>
        </p:nvGrpSpPr>
        <p:grpSpPr>
          <a:xfrm>
            <a:off x="2133601" y="1790984"/>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p:cNvCxnSpPr>
          <p:nvPr/>
        </p:nvCxnSpPr>
        <p:spPr>
          <a:xfrm flipV="1">
            <a:off x="3933601" y="4217437"/>
            <a:ext cx="1800000"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5962261" y="4217437"/>
            <a:ext cx="1941539"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63000" y="1675922"/>
            <a:ext cx="2391586" cy="908863"/>
          </a:xfrm>
          <a:prstGeom prst="wedgeRoundRectCallout">
            <a:avLst>
              <a:gd name="adj1" fmla="val -59703"/>
              <a:gd name="adj2" fmla="val 10934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Tree>
    <p:extLst>
      <p:ext uri="{BB962C8B-B14F-4D97-AF65-F5344CB8AC3E}">
        <p14:creationId xmlns:p14="http://schemas.microsoft.com/office/powerpoint/2010/main" val="3959749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12</a:t>
            </a:fld>
            <a:endParaRPr lang="en-US" dirty="0"/>
          </a:p>
        </p:txBody>
      </p:sp>
      <p:sp>
        <p:nvSpPr>
          <p:cNvPr id="7" name="Text Placeholder 5"/>
          <p:cNvSpPr txBox="1">
            <a:spLocks/>
          </p:cNvSpPr>
          <p:nvPr/>
        </p:nvSpPr>
        <p:spPr>
          <a:xfrm>
            <a:off x="778144"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8144" y="3886200"/>
            <a:ext cx="9737457"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Student student = new Student();</a:t>
            </a:r>
          </a:p>
          <a:p>
            <a:r>
              <a:rPr lang="en-US" sz="3200" dirty="0">
                <a:solidFill>
                  <a:schemeClr val="tx1"/>
                </a:solidFill>
                <a:effectLst/>
              </a:rPr>
              <a:t>student.</a:t>
            </a:r>
            <a:r>
              <a:rPr lang="en-US" sz="3200" dirty="0">
                <a:solidFill>
                  <a:schemeClr val="bg1"/>
                </a:solidFill>
                <a:effectLst/>
              </a:rPr>
              <a:t>sleep()</a:t>
            </a:r>
            <a:r>
              <a:rPr lang="en-US" sz="3200" dirty="0">
                <a:solidFill>
                  <a:schemeClr val="tx1"/>
                </a:solidFill>
                <a:effectLst/>
              </a:rPr>
              <a:t>;</a:t>
            </a:r>
            <a:endParaRPr lang="en-GB" sz="3200" dirty="0">
              <a:solidFill>
                <a:schemeClr val="tx1"/>
              </a:solidFill>
              <a:effectLst/>
            </a:endParaRPr>
          </a:p>
          <a:p>
            <a:r>
              <a:rPr lang="en-US" sz="3200" dirty="0">
                <a:solidFill>
                  <a:schemeClr val="tx1"/>
                </a:solidFill>
                <a:effectLst/>
              </a:rPr>
              <a:t>Employee employee = new Employee();</a:t>
            </a:r>
          </a:p>
          <a:p>
            <a:r>
              <a:rPr lang="en-GB" sz="3200" dirty="0">
                <a:solidFill>
                  <a:schemeClr val="tx1"/>
                </a:solidFill>
                <a:effectLst/>
              </a:rPr>
              <a:t>employee.</a:t>
            </a:r>
            <a:r>
              <a:rPr lang="en-GB" sz="3200" dirty="0">
                <a:solidFill>
                  <a:schemeClr val="bg1"/>
                </a:solidFill>
                <a:effectLst/>
              </a:rPr>
              <a:t>sleep()</a:t>
            </a:r>
            <a:r>
              <a:rPr lang="en-GB" sz="3200" dirty="0">
                <a:solidFill>
                  <a:schemeClr val="tx1"/>
                </a:solidFill>
                <a:effectLst/>
              </a:rPr>
              <a:t>;</a:t>
            </a:r>
            <a:endParaRPr lang="en-US" sz="3200" dirty="0">
              <a:solidFill>
                <a:schemeClr val="tx1"/>
              </a:solidFill>
              <a:effectLst/>
            </a:endParaRPr>
          </a:p>
        </p:txBody>
      </p:sp>
    </p:spTree>
    <p:extLst>
      <p:ext uri="{BB962C8B-B14F-4D97-AF65-F5344CB8AC3E}">
        <p14:creationId xmlns:p14="http://schemas.microsoft.com/office/powerpoint/2010/main" val="298422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13</a:t>
            </a:fld>
            <a:endParaRPr lang="en-US" dirty="0"/>
          </a:p>
        </p:txBody>
      </p:sp>
      <p:sp>
        <p:nvSpPr>
          <p:cNvPr id="6" name="Text Placeholder 5"/>
          <p:cNvSpPr txBox="1">
            <a:spLocks/>
          </p:cNvSpPr>
          <p:nvPr/>
        </p:nvSpPr>
        <p:spPr>
          <a:xfrm>
            <a:off x="685800"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6795273" y="4393538"/>
            <a:ext cx="3338400" cy="900000"/>
          </a:xfrm>
          <a:prstGeom prst="wedgeRoundRectCallout">
            <a:avLst>
              <a:gd name="adj1" fmla="val -63330"/>
              <a:gd name="adj2" fmla="val -2751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Tree>
    <p:extLst>
      <p:ext uri="{BB962C8B-B14F-4D97-AF65-F5344CB8AC3E}">
        <p14:creationId xmlns:p14="http://schemas.microsoft.com/office/powerpoint/2010/main" val="3368945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A derived class instance </a:t>
            </a:r>
            <a:r>
              <a:rPr lang="en-GB" b="1" dirty="0">
                <a:solidFill>
                  <a:schemeClr val="bg1"/>
                </a:solidFill>
              </a:rPr>
              <a:t>contains</a:t>
            </a:r>
            <a:r>
              <a:rPr lang="en-GB" dirty="0"/>
              <a:t> an instance of its base class</a:t>
            </a:r>
            <a:endParaRPr lang="en-US" dirty="0"/>
          </a:p>
          <a:p>
            <a:pPr marL="0" indent="0">
              <a:buNone/>
            </a:pP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14</a:t>
            </a:fld>
            <a:endParaRPr lang="en-US" dirty="0"/>
          </a:p>
        </p:txBody>
      </p:sp>
      <p:sp>
        <p:nvSpPr>
          <p:cNvPr id="10" name="Rectangle: Rounded Corners 9"/>
          <p:cNvSpPr/>
          <p:nvPr/>
        </p:nvSpPr>
        <p:spPr>
          <a:xfrm>
            <a:off x="1688952" y="2069970"/>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6400" y="2057401"/>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9109"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9088999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15</a:t>
            </a:fld>
            <a:endParaRPr lang="en-US" dirty="0"/>
          </a:p>
        </p:txBody>
      </p:sp>
      <p:sp>
        <p:nvSpPr>
          <p:cNvPr id="7" name="Text Placeholder 5"/>
          <p:cNvSpPr txBox="1">
            <a:spLocks/>
          </p:cNvSpPr>
          <p:nvPr/>
        </p:nvSpPr>
        <p:spPr>
          <a:xfrm>
            <a:off x="747524"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3600" y="38100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10401" y="5809800"/>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4601" y="48099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10306" y="3345604"/>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9630"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5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bg1"/>
                </a:solidFill>
              </a:rPr>
              <a:t>multiple</a:t>
            </a:r>
            <a:r>
              <a:rPr lang="en-US" dirty="0">
                <a:solidFill>
                  <a:schemeClr val="tx2">
                    <a:lumMod val="75000"/>
                  </a:schemeClr>
                </a:solidFill>
              </a:rPr>
              <a:t> </a:t>
            </a:r>
            <a:r>
              <a:rPr lang="en-US" dirty="0"/>
              <a:t>inheritance</a:t>
            </a:r>
          </a:p>
          <a:p>
            <a:pPr marL="404867" indent="-361950">
              <a:lnSpc>
                <a:spcPct val="110000"/>
              </a:lnSpc>
            </a:pPr>
            <a:r>
              <a:rPr lang="en-US" dirty="0"/>
              <a:t>Only </a:t>
            </a:r>
            <a:r>
              <a:rPr lang="en-US" b="1" dirty="0">
                <a:solidFill>
                  <a:schemeClr val="bg1"/>
                </a:solidFill>
              </a:rPr>
              <a:t>multiple interfaces can be implemented</a:t>
            </a:r>
          </a:p>
          <a:p>
            <a:pPr marL="0" indent="0">
              <a:buNone/>
            </a:pP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16</a:t>
            </a:fld>
            <a:endParaRPr lang="en-US" dirty="0"/>
          </a:p>
        </p:txBody>
      </p:sp>
      <p:sp>
        <p:nvSpPr>
          <p:cNvPr id="6" name="Rectangle: Rounded Corners 5"/>
          <p:cNvSpPr/>
          <p:nvPr/>
        </p:nvSpPr>
        <p:spPr>
          <a:xfrm>
            <a:off x="2743201" y="3429001"/>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7" name="Rectangle: Rounded Corners 6"/>
          <p:cNvSpPr/>
          <p:nvPr/>
        </p:nvSpPr>
        <p:spPr>
          <a:xfrm>
            <a:off x="4432935" y="4953003"/>
            <a:ext cx="35052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cxnSp>
        <p:nvCxnSpPr>
          <p:cNvPr id="8" name="Straight Arrow Connector 7"/>
          <p:cNvCxnSpPr>
            <a:cxnSpLocks/>
            <a:stCxn id="7" idx="0"/>
          </p:cNvCxnSpPr>
          <p:nvPr/>
        </p:nvCxnSpPr>
        <p:spPr>
          <a:xfrm flipV="1">
            <a:off x="6185535" y="4085705"/>
            <a:ext cx="1861201" cy="86729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7238" y="3435179"/>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10" name="Straight Arrow Connector 9"/>
          <p:cNvCxnSpPr>
            <a:cxnSpLocks/>
            <a:stCxn id="7" idx="0"/>
          </p:cNvCxnSpPr>
          <p:nvPr/>
        </p:nvCxnSpPr>
        <p:spPr>
          <a:xfrm flipH="1" flipV="1">
            <a:off x="4158155" y="4101121"/>
            <a:ext cx="2027380" cy="8518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1801" y="4182354"/>
            <a:ext cx="1219200" cy="1066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42567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685801" y="1905001"/>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a:solidFill>
                  <a:schemeClr val="tx1"/>
                </a:solidFill>
                <a:effectLst/>
              </a:rPr>
              <a:t>public</a:t>
            </a:r>
            <a:r>
              <a:rPr lang="en-US" sz="3200" dirty="0">
                <a:solidFill>
                  <a:schemeClr val="accent1">
                    <a:lumMod val="20000"/>
                    <a:lumOff val="80000"/>
                  </a:schemeClr>
                </a:solidFill>
              </a:rPr>
              <a:t> </a:t>
            </a:r>
            <a:r>
              <a:rPr lang="en-US" sz="3200" dirty="0">
                <a:solidFill>
                  <a:schemeClr val="tx1"/>
                </a:solidFill>
                <a:effectLst/>
              </a:rPr>
              <a:t>void 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Tree>
    <p:extLst>
      <p:ext uri="{BB962C8B-B14F-4D97-AF65-F5344CB8AC3E}">
        <p14:creationId xmlns:p14="http://schemas.microsoft.com/office/powerpoint/2010/main" val="57551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18</a:t>
            </a:fld>
            <a:endParaRPr lang="en-US" dirty="0"/>
          </a:p>
        </p:txBody>
      </p:sp>
      <p:grpSp>
        <p:nvGrpSpPr>
          <p:cNvPr id="6" name="Group 5"/>
          <p:cNvGrpSpPr/>
          <p:nvPr/>
        </p:nvGrpSpPr>
        <p:grpSpPr>
          <a:xfrm>
            <a:off x="670249" y="1685829"/>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endParaRPr lang="en-US"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670249" y="3513935"/>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endParaRPr lang="en-US"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a:off x="2960251" y="3103164"/>
            <a:ext cx="12467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49866" y="2871630"/>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47120" y="1616793"/>
            <a:ext cx="5319292" cy="1775503"/>
          </a:xfrm>
          <a:prstGeom prst="roundRect">
            <a:avLst>
              <a:gd name="adj" fmla="val 4140"/>
            </a:avLst>
          </a:prstGeom>
          <a:ln>
            <a:solidFill>
              <a:schemeClr val="tx1">
                <a:lumMod val="85000"/>
              </a:schemeClr>
            </a:solidFill>
          </a:ln>
        </p:spPr>
      </p:pic>
      <p:sp>
        <p:nvSpPr>
          <p:cNvPr id="30" name="Arrow: Right 29"/>
          <p:cNvSpPr/>
          <p:nvPr/>
        </p:nvSpPr>
        <p:spPr>
          <a:xfrm>
            <a:off x="5509298" y="2857377"/>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47120" y="3730800"/>
            <a:ext cx="5319292" cy="901039"/>
          </a:xfrm>
          <a:prstGeom prst="roundRect">
            <a:avLst>
              <a:gd name="adj" fmla="val 15981"/>
            </a:avLst>
          </a:prstGeom>
          <a:ln>
            <a:solidFill>
              <a:schemeClr val="tx1">
                <a:lumMod val="85000"/>
              </a:schemeClr>
            </a:solidFill>
          </a:ln>
        </p:spPr>
      </p:pic>
      <p:sp>
        <p:nvSpPr>
          <p:cNvPr id="15" name="TextBox 14">
            <a:extLst>
              <a:ext uri="{FF2B5EF4-FFF2-40B4-BE49-F238E27FC236}">
                <a16:creationId xmlns:a16="http://schemas.microsoft.com/office/drawing/2014/main" id="{20F83ACB-1539-448A-BFE0-1EACAF728671}"/>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u="sng" dirty="0">
                <a:solidFill>
                  <a:schemeClr val="bg1"/>
                </a:solidFill>
                <a:hlinkClick r:id="rId5"/>
              </a:rPr>
              <a:t>https://judge.softuni.bg/Contests/1574/Inheritance-Lab</a:t>
            </a:r>
            <a:endParaRPr lang="en-US" u="sng" dirty="0">
              <a:solidFill>
                <a:schemeClr val="bg1"/>
              </a:solidFill>
            </a:endParaRPr>
          </a:p>
        </p:txBody>
      </p:sp>
    </p:spTree>
    <p:extLst>
      <p:ext uri="{BB962C8B-B14F-4D97-AF65-F5344CB8AC3E}">
        <p14:creationId xmlns:p14="http://schemas.microsoft.com/office/powerpoint/2010/main" val="18941776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19</a:t>
            </a:fld>
            <a:endParaRPr lang="en-US" dirty="0"/>
          </a:p>
        </p:txBody>
      </p:sp>
      <p:grpSp>
        <p:nvGrpSpPr>
          <p:cNvPr id="6" name="Group 5"/>
          <p:cNvGrpSpPr/>
          <p:nvPr/>
        </p:nvGrpSpPr>
        <p:grpSpPr>
          <a:xfrm>
            <a:off x="580220" y="1496305"/>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582824"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5392"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90727"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6519" y="3328468"/>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1730" y="4592491"/>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5390"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90725"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4939" y="3559543"/>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537665" y="1768169"/>
            <a:ext cx="4772025" cy="1457325"/>
          </a:xfrm>
          <a:prstGeom prst="roundRect">
            <a:avLst>
              <a:gd name="adj" fmla="val 7340"/>
            </a:avLst>
          </a:prstGeom>
          <a:ln>
            <a:solidFill>
              <a:schemeClr val="tx1">
                <a:lumMod val="85000"/>
              </a:schemeClr>
            </a:solidFill>
          </a:ln>
        </p:spPr>
      </p:pic>
    </p:spTree>
    <p:extLst>
      <p:ext uri="{BB962C8B-B14F-4D97-AF65-F5344CB8AC3E}">
        <p14:creationId xmlns:p14="http://schemas.microsoft.com/office/powerpoint/2010/main" val="6891783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8" name="Rectangle 3"/>
          <p:cNvSpPr>
            <a:spLocks noGrp="1" noChangeArrowheads="1"/>
          </p:cNvSpPr>
          <p:nvPr>
            <p:ph type="body" sz="quarter" idx="13"/>
          </p:nvPr>
        </p:nvSpPr>
        <p:spPr/>
        <p:txBody>
          <a:bodyPr>
            <a:normAutofit/>
          </a:bodyPr>
          <a:lstStyle/>
          <a:p>
            <a:pPr>
              <a:lnSpc>
                <a:spcPct val="100000"/>
              </a:lnSpc>
              <a:spcBef>
                <a:spcPts val="500"/>
              </a:spcBef>
            </a:pPr>
            <a:r>
              <a:rPr lang="en-US" dirty="0"/>
              <a:t>Inheritance</a:t>
            </a:r>
          </a:p>
          <a:p>
            <a:pPr>
              <a:lnSpc>
                <a:spcPct val="100000"/>
              </a:lnSpc>
              <a:spcBef>
                <a:spcPts val="500"/>
              </a:spcBef>
            </a:pPr>
            <a:r>
              <a:rPr lang="en-US" dirty="0"/>
              <a:t>Class Hierarchies</a:t>
            </a:r>
          </a:p>
          <a:p>
            <a:pPr>
              <a:lnSpc>
                <a:spcPct val="100000"/>
              </a:lnSpc>
              <a:spcBef>
                <a:spcPts val="500"/>
              </a:spcBef>
            </a:pPr>
            <a:r>
              <a:rPr lang="en-US" dirty="0"/>
              <a:t>Inheritance in Java</a:t>
            </a:r>
          </a:p>
          <a:p>
            <a:pPr>
              <a:lnSpc>
                <a:spcPct val="100000"/>
              </a:lnSpc>
              <a:spcBef>
                <a:spcPts val="500"/>
              </a:spcBef>
            </a:pPr>
            <a:r>
              <a:rPr lang="en-US" dirty="0"/>
              <a:t>Accessing Members of the Base Class</a:t>
            </a:r>
          </a:p>
          <a:p>
            <a:pPr>
              <a:lnSpc>
                <a:spcPct val="100000"/>
              </a:lnSpc>
              <a:spcBef>
                <a:spcPts val="500"/>
              </a:spcBef>
            </a:pPr>
            <a:r>
              <a:rPr lang="en-GB" dirty="0"/>
              <a:t>Types of Class Reuse</a:t>
            </a:r>
            <a:endParaRPr lang="en-US" dirty="0"/>
          </a:p>
          <a:p>
            <a:pPr lvl="1">
              <a:lnSpc>
                <a:spcPct val="100000"/>
              </a:lnSpc>
              <a:spcBef>
                <a:spcPts val="500"/>
              </a:spcBef>
            </a:pPr>
            <a:r>
              <a:rPr lang="en-US" dirty="0"/>
              <a:t>Extension, Composition, Delegation</a:t>
            </a:r>
          </a:p>
          <a:p>
            <a:pPr>
              <a:lnSpc>
                <a:spcPct val="100000"/>
              </a:lnSpc>
              <a:spcBef>
                <a:spcPts val="500"/>
              </a:spcBef>
            </a:pPr>
            <a:r>
              <a:rPr lang="en-US" dirty="0"/>
              <a:t>When to Use Inheritance</a:t>
            </a:r>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3786839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20</a:t>
            </a:fld>
            <a:endParaRPr lang="en-US" dirty="0"/>
          </a:p>
        </p:txBody>
      </p:sp>
      <p:grpSp>
        <p:nvGrpSpPr>
          <p:cNvPr id="6" name="Group 5"/>
          <p:cNvGrpSpPr/>
          <p:nvPr/>
        </p:nvGrpSpPr>
        <p:grpSpPr>
          <a:xfrm>
            <a:off x="865730" y="1981201"/>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381000"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61129" y="3077530"/>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5792" y="2895601"/>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9218" y="3526767"/>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11330" y="3078462"/>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477001" y="3683093"/>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7281915" y="1456414"/>
            <a:ext cx="3314700" cy="2076450"/>
          </a:xfrm>
          <a:prstGeom prst="roundRect">
            <a:avLst>
              <a:gd name="adj" fmla="val 4765"/>
            </a:avLst>
          </a:prstGeom>
          <a:ln>
            <a:solidFill>
              <a:schemeClr val="tx1">
                <a:lumMod val="85000"/>
              </a:schemeClr>
            </a:solidFill>
          </a:ln>
        </p:spPr>
      </p:pic>
    </p:spTree>
    <p:extLst>
      <p:ext uri="{BB962C8B-B14F-4D97-AF65-F5344CB8AC3E}">
        <p14:creationId xmlns:p14="http://schemas.microsoft.com/office/powerpoint/2010/main" val="21754739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590800" y="5780317"/>
            <a:ext cx="7010400" cy="732459"/>
          </a:xfrm>
        </p:spPr>
        <p:txBody>
          <a:bodyPr anchor="t"/>
          <a:lstStyle/>
          <a:p>
            <a:r>
              <a:rPr lang="en-US"/>
              <a:t>Reusing Code at Class Level</a:t>
            </a:r>
          </a:p>
          <a:p>
            <a:endParaRPr lang="en-US"/>
          </a:p>
        </p:txBody>
      </p:sp>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6" name="Text Placeholder 5"/>
          <p:cNvSpPr>
            <a:spLocks noGrp="1"/>
          </p:cNvSpPr>
          <p:nvPr>
            <p:ph type="body" sz="quarter" idx="10"/>
          </p:nvPr>
        </p:nvSpPr>
        <p:spPr>
          <a:xfrm>
            <a:off x="1943100" y="4661487"/>
            <a:ext cx="8305800" cy="768084"/>
          </a:xfrm>
        </p:spPr>
        <p:txBody>
          <a:bodyPr/>
          <a:lstStyle/>
          <a:p>
            <a:r>
              <a:rPr lang="en-US" dirty="0"/>
              <a:t>Reusing Classes</a:t>
            </a:r>
          </a:p>
        </p:txBody>
      </p:sp>
    </p:spTree>
    <p:extLst>
      <p:ext uri="{BB962C8B-B14F-4D97-AF65-F5344CB8AC3E}">
        <p14:creationId xmlns:p14="http://schemas.microsoft.com/office/powerpoint/2010/main" val="36530052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in 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22</a:t>
            </a:fld>
            <a:endParaRPr lang="en-US" dirty="0"/>
          </a:p>
        </p:txBody>
      </p:sp>
      <p:sp>
        <p:nvSpPr>
          <p:cNvPr id="6" name="Text Placeholder 5"/>
          <p:cNvSpPr txBox="1">
            <a:spLocks/>
          </p:cNvSpPr>
          <p:nvPr/>
        </p:nvSpPr>
        <p:spPr>
          <a:xfrm>
            <a:off x="747525" y="3376940"/>
            <a:ext cx="894892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bg1"/>
                </a:solidFill>
                <a:effectLst/>
              </a:rPr>
              <a:t>  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bg1"/>
                </a:solidFill>
                <a:effectLst/>
              </a:rPr>
              <a:t>  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tx1"/>
                </a:solidFill>
                <a:effectLst/>
              </a:rPr>
              <a:t>}</a:t>
            </a:r>
          </a:p>
        </p:txBody>
      </p:sp>
      <p:sp>
        <p:nvSpPr>
          <p:cNvPr id="7" name="AutoShape 6"/>
          <p:cNvSpPr>
            <a:spLocks noChangeArrowheads="1"/>
          </p:cNvSpPr>
          <p:nvPr/>
        </p:nvSpPr>
        <p:spPr bwMode="auto">
          <a:xfrm>
            <a:off x="5748048" y="5301738"/>
            <a:ext cx="3733800" cy="810112"/>
          </a:xfrm>
          <a:prstGeom prst="wedgeRoundRectCallout">
            <a:avLst>
              <a:gd name="adj1" fmla="val -57367"/>
              <a:gd name="adj2" fmla="val -8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Tree>
    <p:extLst>
      <p:ext uri="{BB962C8B-B14F-4D97-AF65-F5344CB8AC3E}">
        <p14:creationId xmlns:p14="http://schemas.microsoft.com/office/powerpoint/2010/main" val="40912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23</a:t>
            </a:fld>
            <a:endParaRPr lang="en-US" dirty="0"/>
          </a:p>
        </p:txBody>
      </p:sp>
      <p:sp>
        <p:nvSpPr>
          <p:cNvPr id="8" name="Text Placeholder 5"/>
          <p:cNvSpPr txBox="1">
            <a:spLocks/>
          </p:cNvSpPr>
          <p:nvPr/>
        </p:nvSpPr>
        <p:spPr>
          <a:xfrm>
            <a:off x="593913" y="2858342"/>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593913" y="1980762"/>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6696103" y="3520639"/>
            <a:ext cx="3276600" cy="609600"/>
          </a:xfrm>
          <a:prstGeom prst="wedgeRoundRectCallout">
            <a:avLst>
              <a:gd name="adj1" fmla="val -57250"/>
              <a:gd name="adj2" fmla="val -2404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743863" y="4915741"/>
            <a:ext cx="2057400" cy="504000"/>
          </a:xfrm>
          <a:prstGeom prst="wedgeRoundRectCallout">
            <a:avLst>
              <a:gd name="adj1" fmla="val -60624"/>
              <a:gd name="adj2" fmla="val -3895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3964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24</a:t>
            </a:fld>
            <a:endParaRPr lang="en-US" dirty="0"/>
          </a:p>
        </p:txBody>
      </p:sp>
      <p:sp>
        <p:nvSpPr>
          <p:cNvPr id="8" name="Text Placeholder 5"/>
          <p:cNvSpPr txBox="1">
            <a:spLocks/>
          </p:cNvSpPr>
          <p:nvPr/>
        </p:nvSpPr>
        <p:spPr>
          <a:xfrm>
            <a:off x="745650"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Patient extends Person {</a:t>
            </a:r>
          </a:p>
          <a:p>
            <a:r>
              <a:rPr lang="en-US" sz="3100" dirty="0">
                <a:solidFill>
                  <a:schemeClr val="tx1"/>
                </a:solidFill>
                <a:effectLst/>
              </a:rPr>
              <a:t>  protected float weight;</a:t>
            </a:r>
          </a:p>
          <a:p>
            <a:r>
              <a:rPr lang="en-US" sz="3100" dirty="0">
                <a:solidFill>
                  <a:schemeClr val="tx1"/>
                </a:solidFill>
                <a:effectLst/>
              </a:rPr>
              <a:t>  public void method() {</a:t>
            </a:r>
          </a:p>
          <a:p>
            <a:r>
              <a:rPr lang="en-US" sz="3100" dirty="0">
                <a:solidFill>
                  <a:schemeClr val="tx1"/>
                </a:solidFill>
                <a:effectLst/>
              </a:rPr>
              <a:t>    double weight = 0.5d;</a:t>
            </a:r>
          </a:p>
          <a:p>
            <a:r>
              <a:rPr lang="en-US" sz="3100" dirty="0">
                <a:solidFill>
                  <a:schemeClr val="accent1">
                    <a:lumMod val="20000"/>
                    <a:lumOff val="80000"/>
                  </a:schemeClr>
                </a:solidFill>
                <a:effectLst/>
              </a:rPr>
              <a:t>    </a:t>
            </a:r>
            <a:r>
              <a:rPr lang="en-US" sz="3100" dirty="0">
                <a:solidFill>
                  <a:schemeClr val="bg1"/>
                </a:solidFill>
                <a:effectLst/>
              </a:rPr>
              <a:t>this</a:t>
            </a:r>
            <a:r>
              <a:rPr lang="en-US" sz="3100" b="0" dirty="0">
                <a:solidFill>
                  <a:schemeClr val="tx1"/>
                </a:solidFill>
                <a:effectLst/>
              </a:rPr>
              <a:t>.</a:t>
            </a:r>
            <a:r>
              <a:rPr lang="en-US" sz="3100" dirty="0">
                <a:solidFill>
                  <a:schemeClr val="tx1"/>
                </a:solidFill>
                <a:effectLst/>
              </a:rPr>
              <a:t>weight</a:t>
            </a:r>
            <a:r>
              <a:rPr lang="en-US" sz="3100" b="0" dirty="0">
                <a:solidFill>
                  <a:schemeClr val="tx1"/>
                </a:solidFill>
                <a:effectLst/>
              </a:rPr>
              <a:t> = </a:t>
            </a:r>
            <a:r>
              <a:rPr lang="en-US" sz="3100" dirty="0">
                <a:solidFill>
                  <a:schemeClr val="tx1"/>
                </a:solidFill>
                <a:effectLst/>
              </a:rPr>
              <a:t>0.6f;</a:t>
            </a:r>
          </a:p>
          <a:p>
            <a:r>
              <a:rPr lang="en-US" sz="3100" dirty="0">
                <a:solidFill>
                  <a:schemeClr val="accent1">
                    <a:lumMod val="20000"/>
                    <a:lumOff val="80000"/>
                  </a:schemeClr>
                </a:solidFill>
                <a:effectLst/>
              </a:rPr>
              <a:t>    </a:t>
            </a:r>
            <a:r>
              <a:rPr lang="en-US" sz="3100" dirty="0" err="1">
                <a:solidFill>
                  <a:schemeClr val="bg1"/>
                </a:solidFill>
                <a:effectLst/>
              </a:rPr>
              <a:t>super</a:t>
            </a:r>
            <a:r>
              <a:rPr lang="en-US" sz="3100" dirty="0" err="1">
                <a:solidFill>
                  <a:schemeClr val="tx1"/>
                </a:solidFill>
                <a:effectLst/>
              </a:rPr>
              <a:t>.weight</a:t>
            </a:r>
            <a:r>
              <a:rPr lang="en-US" sz="3100" dirty="0">
                <a:solidFill>
                  <a:schemeClr val="tx1"/>
                </a:solidFill>
                <a:effectLst/>
              </a:rPr>
              <a:t> = 1;</a:t>
            </a:r>
          </a:p>
          <a:p>
            <a:r>
              <a:rPr lang="en-US" sz="3100" dirty="0">
                <a:solidFill>
                  <a:schemeClr val="accent1">
                    <a:lumMod val="20000"/>
                    <a:lumOff val="80000"/>
                  </a:schemeClr>
                </a:solidFill>
                <a:effectLst/>
              </a:rPr>
              <a:t>  </a:t>
            </a:r>
            <a:r>
              <a:rPr lang="en-US" sz="3100" dirty="0">
                <a:solidFill>
                  <a:schemeClr val="tx1"/>
                </a:solidFill>
                <a:effectLst/>
              </a:rPr>
              <a:t>}</a:t>
            </a:r>
          </a:p>
          <a:p>
            <a:r>
              <a:rPr lang="en-US" sz="3100" dirty="0">
                <a:solidFill>
                  <a:schemeClr val="tx1"/>
                </a:solidFill>
                <a:effectLst/>
              </a:rPr>
              <a:t>}</a:t>
            </a:r>
          </a:p>
        </p:txBody>
      </p:sp>
      <p:sp>
        <p:nvSpPr>
          <p:cNvPr id="6" name="Text Placeholder 5"/>
          <p:cNvSpPr txBox="1">
            <a:spLocks/>
          </p:cNvSpPr>
          <p:nvPr/>
        </p:nvSpPr>
        <p:spPr>
          <a:xfrm>
            <a:off x="747524" y="1803128"/>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Person { protected int weight; }</a:t>
            </a:r>
          </a:p>
        </p:txBody>
      </p:sp>
      <p:sp>
        <p:nvSpPr>
          <p:cNvPr id="7" name="AutoShape 6"/>
          <p:cNvSpPr>
            <a:spLocks noChangeArrowheads="1"/>
          </p:cNvSpPr>
          <p:nvPr/>
        </p:nvSpPr>
        <p:spPr bwMode="auto">
          <a:xfrm>
            <a:off x="6129253" y="4612192"/>
            <a:ext cx="2819400" cy="504000"/>
          </a:xfrm>
          <a:prstGeom prst="wedgeRoundRectCallout">
            <a:avLst>
              <a:gd name="adj1" fmla="val -56873"/>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25944" y="5642089"/>
            <a:ext cx="3170737" cy="504000"/>
          </a:xfrm>
          <a:prstGeom prst="wedgeRoundRectCallout">
            <a:avLst>
              <a:gd name="adj1" fmla="val -39809"/>
              <a:gd name="adj2" fmla="val -8251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541274" y="3819462"/>
            <a:ext cx="2407379" cy="504000"/>
          </a:xfrm>
          <a:prstGeom prst="wedgeRoundRectCallout">
            <a:avLst>
              <a:gd name="adj1" fmla="val -58197"/>
              <a:gd name="adj2" fmla="val 32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00276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25</a:t>
            </a:fld>
            <a:endParaRPr lang="en-US" dirty="0"/>
          </a:p>
        </p:txBody>
      </p:sp>
      <p:sp>
        <p:nvSpPr>
          <p:cNvPr id="7" name="Text Placeholder 5"/>
          <p:cNvSpPr txBox="1">
            <a:spLocks/>
          </p:cNvSpPr>
          <p:nvPr/>
        </p:nvSpPr>
        <p:spPr>
          <a:xfrm>
            <a:off x="747524" y="1899611"/>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a:solidFill>
                  <a:schemeClr val="tx1"/>
                </a:solidFill>
                <a:effectLst/>
              </a:rPr>
              <a:t>{ </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p>
          <a:p>
            <a:r>
              <a:rPr lang="en-US" sz="2800" dirty="0">
                <a:solidFill>
                  <a:schemeClr val="bg1"/>
                </a:solidFill>
                <a:effectLst/>
              </a:rPr>
              <a:t>  public void sleep()</a:t>
            </a:r>
            <a:r>
              <a:rPr lang="en-US" sz="2800" dirty="0">
                <a:solidFill>
                  <a:schemeClr val="tx1"/>
                </a:solidFill>
                <a:effectLst/>
              </a:rPr>
              <a:t>{</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394905" y="4251499"/>
            <a:ext cx="3171507" cy="987504"/>
          </a:xfrm>
          <a:prstGeom prst="wedgeRoundRectCallout">
            <a:avLst>
              <a:gd name="adj1" fmla="val -57337"/>
              <a:gd name="adj2" fmla="val 3526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Signature and return type </a:t>
            </a:r>
            <a:r>
              <a:rPr lang="en-US" sz="2600" b="1" dirty="0">
                <a:solidFill>
                  <a:schemeClr val="bg1"/>
                </a:solidFill>
              </a:rPr>
              <a:t>should match</a:t>
            </a:r>
            <a:endParaRPr lang="bg-BG" sz="2600" b="1" dirty="0">
              <a:solidFill>
                <a:schemeClr val="bg1"/>
              </a:solidFill>
            </a:endParaRPr>
          </a:p>
        </p:txBody>
      </p:sp>
      <p:sp>
        <p:nvSpPr>
          <p:cNvPr id="9" name="AutoShape 6"/>
          <p:cNvSpPr>
            <a:spLocks noChangeArrowheads="1"/>
          </p:cNvSpPr>
          <p:nvPr/>
        </p:nvSpPr>
        <p:spPr bwMode="auto">
          <a:xfrm>
            <a:off x="5931853" y="2065417"/>
            <a:ext cx="5955347" cy="544830"/>
          </a:xfrm>
          <a:prstGeom prst="wedgeRoundRectCallout">
            <a:avLst>
              <a:gd name="adj1" fmla="val -37966"/>
              <a:gd name="adj2" fmla="val 79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Method in base class </a:t>
            </a:r>
            <a:r>
              <a:rPr lang="en-US" sz="2600" b="1" dirty="0">
                <a:solidFill>
                  <a:schemeClr val="bg1"/>
                </a:solidFill>
              </a:rPr>
              <a:t>must not be </a:t>
            </a:r>
            <a:r>
              <a:rPr lang="en-US" sz="2600" b="1" dirty="0">
                <a:solidFill>
                  <a:schemeClr val="bg1"/>
                </a:solidFill>
                <a:latin typeface="Consolas" panose="020B0609020204030204" pitchFamily="49" charset="0"/>
              </a:rPr>
              <a:t>final</a:t>
            </a:r>
            <a:endParaRPr lang="bg-BG" sz="2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775150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26</a:t>
            </a:fld>
            <a:endParaRPr lang="en-US" dirty="0"/>
          </a:p>
        </p:txBody>
      </p:sp>
      <p:sp>
        <p:nvSpPr>
          <p:cNvPr id="7" name="Text Placeholder 5"/>
          <p:cNvSpPr txBox="1">
            <a:spLocks/>
          </p:cNvSpPr>
          <p:nvPr/>
        </p:nvSpPr>
        <p:spPr>
          <a:xfrm>
            <a:off x="747524" y="19812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7524" y="3810000"/>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Tree>
    <p:extLst>
      <p:ext uri="{BB962C8B-B14F-4D97-AF65-F5344CB8AC3E}">
        <p14:creationId xmlns:p14="http://schemas.microsoft.com/office/powerpoint/2010/main" val="345171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27</a:t>
            </a:fld>
            <a:endParaRPr lang="en-US" dirty="0"/>
          </a:p>
        </p:txBody>
      </p:sp>
      <p:sp>
        <p:nvSpPr>
          <p:cNvPr id="7" name="Text Placeholder 5"/>
          <p:cNvSpPr txBox="1">
            <a:spLocks/>
          </p:cNvSpPr>
          <p:nvPr/>
        </p:nvSpPr>
        <p:spPr>
          <a:xfrm>
            <a:off x="615444" y="19812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615443" y="3810000"/>
            <a:ext cx="1013383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Tree>
    <p:extLst>
      <p:ext uri="{BB962C8B-B14F-4D97-AF65-F5344CB8AC3E}">
        <p14:creationId xmlns:p14="http://schemas.microsoft.com/office/powerpoint/2010/main" val="3685737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28</a:t>
            </a:fld>
            <a:endParaRPr lang="en-US" dirty="0"/>
          </a:p>
        </p:txBody>
      </p:sp>
      <p:sp>
        <p:nvSpPr>
          <p:cNvPr id="7" name="Text Placeholder 5"/>
          <p:cNvSpPr txBox="1">
            <a:spLocks/>
          </p:cNvSpPr>
          <p:nvPr/>
        </p:nvSpPr>
        <p:spPr>
          <a:xfrm>
            <a:off x="747524"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person = 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400800" y="4876801"/>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177158" y="1310113"/>
            <a:ext cx="3038588" cy="1055608"/>
          </a:xfrm>
          <a:prstGeom prst="wedgeRoundRectCallout">
            <a:avLst>
              <a:gd name="adj1" fmla="val -9179"/>
              <a:gd name="adj2" fmla="val -83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rgbClr val="FFFFFF"/>
                </a:solidFill>
              </a:rPr>
              <a:t>Focus on common properties</a:t>
            </a:r>
            <a:endParaRPr lang="bg-BG" sz="2800" b="1" dirty="0">
              <a:solidFill>
                <a:schemeClr val="tx2">
                  <a:lumMod val="75000"/>
                </a:schemeClr>
              </a:solidFill>
            </a:endParaRPr>
          </a:p>
        </p:txBody>
      </p:sp>
    </p:spTree>
    <p:extLst>
      <p:ext uri="{BB962C8B-B14F-4D97-AF65-F5344CB8AC3E}">
        <p14:creationId xmlns:p14="http://schemas.microsoft.com/office/powerpoint/2010/main" val="42120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29</a:t>
            </a:fld>
            <a:endParaRPr lang="en-US" dirty="0"/>
          </a:p>
        </p:txBody>
      </p:sp>
      <p:sp>
        <p:nvSpPr>
          <p:cNvPr id="8" name="Rectangle: Rounded Corners 7"/>
          <p:cNvSpPr/>
          <p:nvPr/>
        </p:nvSpPr>
        <p:spPr>
          <a:xfrm>
            <a:off x="3543300"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2407"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41054" y="3657600"/>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543300" y="4429170"/>
            <a:ext cx="1981200" cy="571829"/>
          </a:xfrm>
          <a:prstGeom prst="wedgeRoundRectCallout">
            <a:avLst>
              <a:gd name="adj1" fmla="val 67262"/>
              <a:gd name="adj2" fmla="val -21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Tree>
    <p:extLst>
      <p:ext uri="{BB962C8B-B14F-4D97-AF65-F5344CB8AC3E}">
        <p14:creationId xmlns:p14="http://schemas.microsoft.com/office/powerpoint/2010/main" val="398343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rPr>
              <a:t>sli.do</a:t>
            </a: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23559958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02" y="1196125"/>
            <a:ext cx="11818096" cy="5119527"/>
          </a:xfrm>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30</a:t>
            </a:fld>
            <a:endParaRPr lang="en-US" dirty="0"/>
          </a:p>
        </p:txBody>
      </p:sp>
      <p:sp>
        <p:nvSpPr>
          <p:cNvPr id="18" name="Rectangle: Rounded Corners 17"/>
          <p:cNvSpPr/>
          <p:nvPr/>
        </p:nvSpPr>
        <p:spPr>
          <a:xfrm>
            <a:off x="1219200"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9868" y="4212086"/>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3986" y="5638801"/>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1703"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2200" y="5334000"/>
            <a:ext cx="5334000" cy="662152"/>
          </a:xfrm>
          <a:prstGeom prst="wedgeRoundRectCallout">
            <a:avLst>
              <a:gd name="adj1" fmla="val -55512"/>
              <a:gd name="adj2" fmla="val 3144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+getRandomElement():Object</a:t>
            </a:r>
            <a:endParaRPr lang="bg-BG" sz="3200" b="1" dirty="0">
              <a:solidFill>
                <a:schemeClr val="tx2">
                  <a:lumMod val="75000"/>
                </a:schemeClr>
              </a:solidFill>
            </a:endParaRPr>
          </a:p>
        </p:txBody>
      </p:sp>
    </p:spTree>
    <p:extLst>
      <p:ext uri="{BB962C8B-B14F-4D97-AF65-F5344CB8AC3E}">
        <p14:creationId xmlns:p14="http://schemas.microsoft.com/office/powerpoint/2010/main" val="3478103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304800" y="1329481"/>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a:t>
            </a:r>
            <a:r>
              <a:rPr lang="en-US" sz="3000" dirty="0" err="1">
                <a:solidFill>
                  <a:schemeClr val="tx1"/>
                </a:solidFill>
                <a:effectLst/>
              </a:rPr>
              <a:t>RandomArrayList</a:t>
            </a:r>
            <a:r>
              <a:rPr lang="en-US" sz="3000" dirty="0">
                <a:solidFill>
                  <a:schemeClr val="tx1"/>
                </a:solidFill>
                <a:effectLst/>
              </a:rPr>
              <a: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a:solidFill>
                  <a:schemeClr val="bg1"/>
                </a:solidFill>
                <a:effectLst/>
              </a:rPr>
              <a:t>this</a:t>
            </a:r>
            <a:r>
              <a:rPr lang="en-US" sz="3000" dirty="0">
                <a:solidFill>
                  <a:schemeClr val="tx1"/>
                </a:solidFill>
                <a:effectLst/>
              </a:rPr>
              <a:t>.rnd.nextInt(</a:t>
            </a:r>
            <a:r>
              <a:rPr lang="en-US" sz="3000" dirty="0">
                <a:solidFill>
                  <a:schemeClr val="bg1"/>
                </a:solidFill>
                <a:effectLst/>
              </a:rPr>
              <a:t>super</a:t>
            </a:r>
            <a:r>
              <a:rPr lang="en-US" sz="3000" dirty="0">
                <a:solidFill>
                  <a:schemeClr val="tx1"/>
                </a:solidFill>
                <a:effectLst/>
              </a:rPr>
              <a:t>.size());</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err="1">
                <a:solidFill>
                  <a:schemeClr val="bg1"/>
                </a:solidFill>
                <a:effectLst/>
              </a:rPr>
              <a:t>super</a:t>
            </a:r>
            <a:r>
              <a:rPr lang="en-US" sz="3000" dirty="0" err="1">
                <a:solidFill>
                  <a:schemeClr val="tx1"/>
                </a:solidFill>
                <a:effectLst/>
              </a:rPr>
              <a:t>.remove</a:t>
            </a:r>
            <a:r>
              <a:rPr lang="en-US" sz="3000" dirty="0">
                <a:solidFill>
                  <a:schemeClr val="tx1"/>
                </a:solidFill>
                <a:effectLst/>
              </a:rPr>
              <a:t>(</a:t>
            </a:r>
            <a:r>
              <a:rPr lang="en-US" sz="3000" dirty="0">
                <a:solidFill>
                  <a:schemeClr val="bg1"/>
                </a:solidFill>
                <a:effectLst/>
              </a:rPr>
              <a:t>index</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bg1"/>
                </a:solidFill>
                <a:effectLst/>
              </a:rPr>
              <a:t>return</a:t>
            </a:r>
            <a:r>
              <a:rPr lang="en-US" sz="3000" dirty="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Tree>
    <p:extLst>
      <p:ext uri="{BB962C8B-B14F-4D97-AF65-F5344CB8AC3E}">
        <p14:creationId xmlns:p14="http://schemas.microsoft.com/office/powerpoint/2010/main" val="259017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3481" y="1305339"/>
            <a:ext cx="2625038" cy="26007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a:xfrm>
            <a:off x="616537" y="4704825"/>
            <a:ext cx="10958928" cy="768084"/>
          </a:xfrm>
        </p:spPr>
        <p:txBody>
          <a:bodyPr/>
          <a:lstStyle/>
          <a:p>
            <a:r>
              <a:rPr lang="en-GB" dirty="0"/>
              <a:t>Types of Class Reuse</a:t>
            </a:r>
          </a:p>
        </p:txBody>
      </p:sp>
      <p:sp>
        <p:nvSpPr>
          <p:cNvPr id="11"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a:xfrm>
            <a:off x="616537" y="5490438"/>
            <a:ext cx="10958928" cy="499819"/>
          </a:xfrm>
        </p:spPr>
        <p:txBody>
          <a:bodyPr/>
          <a:lstStyle/>
          <a:p>
            <a:r>
              <a:rPr lang="en-US" dirty="0"/>
              <a:t>Extension, Composition, Delegation</a:t>
            </a:r>
          </a:p>
        </p:txBody>
      </p:sp>
    </p:spTree>
    <p:extLst>
      <p:ext uri="{BB962C8B-B14F-4D97-AF65-F5344CB8AC3E}">
        <p14:creationId xmlns:p14="http://schemas.microsoft.com/office/powerpoint/2010/main" val="17338124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a:t>through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33</a:t>
            </a:fld>
            <a:endParaRPr lang="en-US" dirty="0">
              <a:solidFill>
                <a:prstClr val="white">
                  <a:tint val="75000"/>
                </a:prstClr>
              </a:solidFill>
            </a:endParaRPr>
          </a:p>
        </p:txBody>
      </p:sp>
      <p:sp>
        <p:nvSpPr>
          <p:cNvPr id="11" name="Rectangle: Rounded Corners 10"/>
          <p:cNvSpPr/>
          <p:nvPr/>
        </p:nvSpPr>
        <p:spPr>
          <a:xfrm>
            <a:off x="3429000"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7903"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2764" y="4934638"/>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65422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95493"/>
            <a:ext cx="11804822" cy="5341663"/>
          </a:xfrm>
        </p:spPr>
        <p:txBody>
          <a:bodyPr/>
          <a:lstStyle/>
          <a:p>
            <a:r>
              <a:rPr lang="en-GB" dirty="0"/>
              <a:t>Using classes to </a:t>
            </a:r>
            <a:r>
              <a:rPr lang="en-GB" b="1" dirty="0">
                <a:solidFill>
                  <a:schemeClr val="bg1"/>
                </a:solidFill>
              </a:rPr>
              <a:t>define classes</a:t>
            </a:r>
          </a:p>
        </p:txBody>
      </p:sp>
      <p:sp>
        <p:nvSpPr>
          <p:cNvPr id="4" name="Title 3"/>
          <p:cNvSpPr>
            <a:spLocks noGrp="1"/>
          </p:cNvSpPr>
          <p:nvPr>
            <p:ph type="title"/>
          </p:nvPr>
        </p:nvSpPr>
        <p:spPr/>
        <p:txBody>
          <a:bodyPr>
            <a:normAutofit/>
          </a:bodyPr>
          <a:lstStyle/>
          <a:p>
            <a:r>
              <a:rPr lang="en-US" dirty="0"/>
              <a:t>Composition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34</a:t>
            </a:fld>
            <a:endParaRPr lang="en-US" dirty="0">
              <a:solidFill>
                <a:prstClr val="white">
                  <a:tint val="75000"/>
                </a:prstClr>
              </a:solidFill>
            </a:endParaRPr>
          </a:p>
        </p:txBody>
      </p:sp>
      <p:sp>
        <p:nvSpPr>
          <p:cNvPr id="19" name="Text Placeholder 5"/>
          <p:cNvSpPr txBox="1">
            <a:spLocks/>
          </p:cNvSpPr>
          <p:nvPr/>
        </p:nvSpPr>
        <p:spPr>
          <a:xfrm>
            <a:off x="790218"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573204" y="4764745"/>
            <a:ext cx="2839720" cy="646986"/>
          </a:xfrm>
          <a:prstGeom prst="wedgeRoundRectCallout">
            <a:avLst>
              <a:gd name="adj1" fmla="val -36016"/>
              <a:gd name="adj2" fmla="val -829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rgbClr val="FFFFFF"/>
                </a:solidFill>
              </a:rPr>
              <a:t>Reusing classes</a:t>
            </a:r>
            <a:endParaRPr lang="bg-BG" sz="3200" dirty="0">
              <a:solidFill>
                <a:schemeClr val="tx2">
                  <a:lumMod val="75000"/>
                </a:schemeClr>
              </a:solidFill>
            </a:endParaRPr>
          </a:p>
        </p:txBody>
      </p:sp>
      <p:sp>
        <p:nvSpPr>
          <p:cNvPr id="7" name="Rectangle: Rounded Corners 6"/>
          <p:cNvSpPr/>
          <p:nvPr/>
        </p:nvSpPr>
        <p:spPr>
          <a:xfrm>
            <a:off x="6690266" y="1532122"/>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Tree>
    <p:extLst>
      <p:ext uri="{BB962C8B-B14F-4D97-AF65-F5344CB8AC3E}">
        <p14:creationId xmlns:p14="http://schemas.microsoft.com/office/powerpoint/2010/main" val="2568128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35</a:t>
            </a:fld>
            <a:endParaRPr lang="en-US" dirty="0">
              <a:solidFill>
                <a:prstClr val="white">
                  <a:tint val="75000"/>
                </a:prstClr>
              </a:solidFill>
            </a:endParaRPr>
          </a:p>
        </p:txBody>
      </p:sp>
      <p:sp>
        <p:nvSpPr>
          <p:cNvPr id="19" name="Text Placeholder 5"/>
          <p:cNvSpPr txBox="1">
            <a:spLocks/>
          </p:cNvSpPr>
          <p:nvPr/>
        </p:nvSpPr>
        <p:spPr>
          <a:xfrm>
            <a:off x="287718"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6962"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3743"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Tree>
    <p:extLst>
      <p:ext uri="{BB962C8B-B14F-4D97-AF65-F5344CB8AC3E}">
        <p14:creationId xmlns:p14="http://schemas.microsoft.com/office/powerpoint/2010/main" val="3583309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36</a:t>
            </a:fld>
            <a:endParaRPr lang="en-US" dirty="0"/>
          </a:p>
        </p:txBody>
      </p:sp>
      <p:grpSp>
        <p:nvGrpSpPr>
          <p:cNvPr id="6" name="Group 5"/>
          <p:cNvGrpSpPr/>
          <p:nvPr/>
        </p:nvGrpSpPr>
        <p:grpSpPr>
          <a:xfrm>
            <a:off x="533400"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StackOfStrings</a:t>
              </a:r>
              <a:endParaRPr lang="en-US"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6868"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9577"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30933" y="4495801"/>
            <a:ext cx="5667375" cy="1400175"/>
          </a:xfrm>
          <a:prstGeom prst="roundRect">
            <a:avLst>
              <a:gd name="adj" fmla="val 10966"/>
            </a:avLst>
          </a:prstGeom>
          <a:ln>
            <a:solidFill>
              <a:schemeClr val="tx1">
                <a:lumMod val="85000"/>
              </a:schemeClr>
            </a:solidFill>
          </a:ln>
        </p:spPr>
      </p:pic>
    </p:spTree>
    <p:extLst>
      <p:ext uri="{BB962C8B-B14F-4D97-AF65-F5344CB8AC3E}">
        <p14:creationId xmlns:p14="http://schemas.microsoft.com/office/powerpoint/2010/main" val="4001479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37</a:t>
            </a:fld>
            <a:endParaRPr lang="en-US" dirty="0"/>
          </a:p>
        </p:txBody>
      </p:sp>
      <p:sp>
        <p:nvSpPr>
          <p:cNvPr id="11" name="Text Placeholder 5"/>
          <p:cNvSpPr txBox="1">
            <a:spLocks/>
          </p:cNvSpPr>
          <p:nvPr/>
        </p:nvSpPr>
        <p:spPr>
          <a:xfrm>
            <a:off x="156162" y="1399305"/>
            <a:ext cx="11879675" cy="45004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700" dirty="0">
                <a:solidFill>
                  <a:schemeClr val="tx1"/>
                </a:solidFill>
                <a:effectLst/>
              </a:rPr>
              <a:t>public class StackOfStrings {</a:t>
            </a:r>
          </a:p>
          <a:p>
            <a:pPr>
              <a:spcBef>
                <a:spcPts val="600"/>
              </a:spcBef>
            </a:pPr>
            <a:r>
              <a:rPr lang="en-US" sz="2700" dirty="0">
                <a:solidFill>
                  <a:schemeClr val="tx1"/>
                </a:solidFill>
                <a:effectLst/>
              </a:rPr>
              <a:t>  private List&lt;String&gt; container;</a:t>
            </a:r>
          </a:p>
          <a:p>
            <a:pPr>
              <a:spcBef>
                <a:spcPts val="600"/>
              </a:spcBef>
            </a:pPr>
            <a:r>
              <a:rPr lang="en-US" sz="2700" dirty="0">
                <a:solidFill>
                  <a:schemeClr val="accent2"/>
                </a:solidFill>
                <a:effectLst/>
              </a:rPr>
              <a:t>  // TODO: </a:t>
            </a:r>
            <a:r>
              <a:rPr lang="en-US" sz="2700" i="1" dirty="0">
                <a:solidFill>
                  <a:schemeClr val="accent2"/>
                </a:solidFill>
                <a:effectLst/>
              </a:rPr>
              <a:t>Create a constructor</a:t>
            </a:r>
          </a:p>
          <a:p>
            <a:pPr>
              <a:spcBef>
                <a:spcPts val="600"/>
              </a:spcBef>
            </a:pPr>
            <a:r>
              <a:rPr lang="en-US" sz="2700" dirty="0">
                <a:solidFill>
                  <a:schemeClr val="tx1"/>
                </a:solidFill>
                <a:effectLst/>
              </a:rPr>
              <a:t>  public void push(String item) { </a:t>
            </a:r>
            <a:r>
              <a:rPr lang="en-US" sz="2700" dirty="0" err="1">
                <a:solidFill>
                  <a:schemeClr val="bg1"/>
                </a:solidFill>
                <a:effectLst/>
              </a:rPr>
              <a:t>this</a:t>
            </a:r>
            <a:r>
              <a:rPr lang="en-US" sz="2700" dirty="0" err="1">
                <a:solidFill>
                  <a:schemeClr val="tx1"/>
                </a:solidFill>
                <a:effectLst/>
              </a:rPr>
              <a:t>.container.add</a:t>
            </a:r>
            <a:r>
              <a:rPr lang="en-US" sz="2700" dirty="0">
                <a:solidFill>
                  <a:schemeClr val="tx1"/>
                </a:solidFill>
                <a:effectLst/>
              </a:rPr>
              <a:t>(item); }</a:t>
            </a:r>
          </a:p>
          <a:p>
            <a:pPr>
              <a:spcBef>
                <a:spcPts val="600"/>
              </a:spcBef>
            </a:pPr>
            <a:r>
              <a:rPr lang="en-US" sz="2700" dirty="0">
                <a:solidFill>
                  <a:schemeClr val="accent1">
                    <a:lumMod val="20000"/>
                    <a:lumOff val="80000"/>
                  </a:schemeClr>
                </a:solidFill>
              </a:rPr>
              <a:t>  </a:t>
            </a:r>
            <a:r>
              <a:rPr lang="en-US" sz="2700" dirty="0">
                <a:solidFill>
                  <a:schemeClr val="tx1"/>
                </a:solidFill>
                <a:effectLst/>
              </a:rPr>
              <a:t>public String pop() {</a:t>
            </a:r>
          </a:p>
          <a:p>
            <a:pPr>
              <a:spcBef>
                <a:spcPts val="600"/>
              </a:spcBef>
            </a:pPr>
            <a:r>
              <a:rPr lang="en-US" sz="2700" dirty="0">
                <a:solidFill>
                  <a:schemeClr val="tx1"/>
                </a:solidFill>
                <a:effectLst/>
              </a:rPr>
              <a:t>    </a:t>
            </a:r>
            <a:r>
              <a:rPr lang="en-US" sz="2700" dirty="0">
                <a:solidFill>
                  <a:schemeClr val="accent2"/>
                </a:solidFill>
                <a:effectLst/>
              </a:rPr>
              <a:t>// TODO:</a:t>
            </a:r>
            <a:r>
              <a:rPr lang="en-US" sz="2700" i="1" dirty="0">
                <a:solidFill>
                  <a:schemeClr val="accent2"/>
                </a:solidFill>
                <a:effectLst/>
              </a:rPr>
              <a:t> Validate if list is not empty</a:t>
            </a:r>
            <a:endParaRPr lang="en-US" sz="2700" dirty="0">
              <a:solidFill>
                <a:schemeClr val="tx1"/>
              </a:solidFill>
              <a:effectLst/>
            </a:endParaRPr>
          </a:p>
          <a:p>
            <a:pPr>
              <a:spcBef>
                <a:spcPts val="600"/>
              </a:spcBef>
            </a:pPr>
            <a:r>
              <a:rPr lang="en-US" sz="2700" dirty="0">
                <a:solidFill>
                  <a:schemeClr val="accent1">
                    <a:lumMod val="20000"/>
                    <a:lumOff val="80000"/>
                  </a:schemeClr>
                </a:solidFill>
              </a:rPr>
              <a:t>    </a:t>
            </a:r>
            <a:r>
              <a:rPr lang="en-US" sz="2700" dirty="0">
                <a:solidFill>
                  <a:schemeClr val="tx1"/>
                </a:solidFill>
                <a:effectLst/>
              </a:rPr>
              <a:t>return </a:t>
            </a:r>
            <a:r>
              <a:rPr lang="en-US" sz="2700" dirty="0" err="1">
                <a:solidFill>
                  <a:schemeClr val="bg1"/>
                </a:solidFill>
                <a:effectLst/>
              </a:rPr>
              <a:t>this</a:t>
            </a:r>
            <a:r>
              <a:rPr lang="en-US" sz="2700" dirty="0" err="1">
                <a:solidFill>
                  <a:schemeClr val="tx1"/>
                </a:solidFill>
                <a:effectLst/>
              </a:rPr>
              <a:t>.container.remove</a:t>
            </a:r>
            <a:r>
              <a:rPr lang="en-US" sz="2700" dirty="0">
                <a:solidFill>
                  <a:schemeClr val="tx1"/>
                </a:solidFill>
                <a:effectLst/>
              </a:rPr>
              <a:t>(</a:t>
            </a:r>
            <a:r>
              <a:rPr lang="en-US" sz="2700" dirty="0" err="1">
                <a:solidFill>
                  <a:schemeClr val="bg1"/>
                </a:solidFill>
                <a:effectLst/>
              </a:rPr>
              <a:t>this</a:t>
            </a:r>
            <a:r>
              <a:rPr lang="en-US" sz="2700" dirty="0" err="1">
                <a:solidFill>
                  <a:schemeClr val="tx1"/>
                </a:solidFill>
                <a:effectLst/>
              </a:rPr>
              <a:t>.container.size</a:t>
            </a:r>
            <a:r>
              <a:rPr lang="en-US" sz="2700" dirty="0">
                <a:solidFill>
                  <a:schemeClr val="tx1"/>
                </a:solidFill>
                <a:effectLst/>
              </a:rPr>
              <a:t>() - 1);</a:t>
            </a:r>
          </a:p>
          <a:p>
            <a:pPr>
              <a:spcBef>
                <a:spcPts val="600"/>
              </a:spcBef>
            </a:pPr>
            <a:r>
              <a:rPr lang="en-US" sz="2700" dirty="0">
                <a:solidFill>
                  <a:schemeClr val="tx1"/>
                </a:solidFill>
                <a:effectLst/>
              </a:rPr>
              <a:t>  }</a:t>
            </a:r>
          </a:p>
          <a:p>
            <a:pPr>
              <a:spcBef>
                <a:spcPts val="600"/>
              </a:spcBef>
            </a:pPr>
            <a:r>
              <a:rPr lang="en-US" sz="2700" dirty="0">
                <a:solidFill>
                  <a:schemeClr val="tx1"/>
                </a:solidFill>
                <a:effectLst/>
              </a:rPr>
              <a:t>}</a:t>
            </a:r>
          </a:p>
        </p:txBody>
      </p:sp>
    </p:spTree>
    <p:extLst>
      <p:ext uri="{BB962C8B-B14F-4D97-AF65-F5344CB8AC3E}">
        <p14:creationId xmlns:p14="http://schemas.microsoft.com/office/powerpoint/2010/main" val="165080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a:t>Derived 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38</a:t>
            </a:fld>
            <a:endParaRPr lang="en-US" dirty="0"/>
          </a:p>
        </p:txBody>
      </p:sp>
      <p:sp>
        <p:nvSpPr>
          <p:cNvPr id="6" name="AutoShape 6"/>
          <p:cNvSpPr>
            <a:spLocks noChangeArrowheads="1"/>
          </p:cNvSpPr>
          <p:nvPr/>
        </p:nvSpPr>
        <p:spPr bwMode="auto">
          <a:xfrm>
            <a:off x="6477000"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Tree>
    <p:extLst>
      <p:ext uri="{BB962C8B-B14F-4D97-AF65-F5344CB8AC3E}">
        <p14:creationId xmlns:p14="http://schemas.microsoft.com/office/powerpoint/2010/main" val="1991565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a:defRPr/>
            </a:pPr>
            <a:fld id="{C014DD1E-5D91-48A3-AD6D-45FBA980D106}" type="slidenum">
              <a:rPr lang="en-US">
                <a:solidFill>
                  <a:srgbClr val="234465"/>
                </a:solidFill>
                <a:latin typeface="Calibri" panose="020F0502020204030204"/>
              </a:rPr>
              <a:pPr>
                <a:defRPr/>
              </a:pPr>
              <a:t>39</a:t>
            </a:fld>
            <a:endParaRPr lang="en-US" dirty="0">
              <a:solidFill>
                <a:srgbClr val="234465"/>
              </a:solidFill>
              <a:latin typeface="Calibri" panose="020F0502020204030204"/>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6071" y="1396104"/>
            <a:ext cx="9190420"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396491" y="3896139"/>
            <a:ext cx="2309661" cy="250028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64770"/>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838200" y="1949813"/>
            <a:ext cx="8425046" cy="3621761"/>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3000" dirty="0">
                <a:solidFill>
                  <a:schemeClr val="bg2"/>
                </a:solidFill>
              </a:rPr>
              <a:t>Inheritance is a powerful tool for </a:t>
            </a:r>
            <a:r>
              <a:rPr lang="en-US" sz="30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3000" b="1" dirty="0">
                <a:solidFill>
                  <a:schemeClr val="bg1"/>
                </a:solidFill>
              </a:rPr>
              <a:t>Subclass</a:t>
            </a:r>
            <a:r>
              <a:rPr lang="en-US" sz="3000" b="1" dirty="0">
                <a:solidFill>
                  <a:schemeClr val="tx2">
                    <a:lumMod val="75000"/>
                  </a:schemeClr>
                </a:solidFill>
              </a:rPr>
              <a:t> </a:t>
            </a:r>
            <a:r>
              <a:rPr lang="en-US" sz="3000" b="1" dirty="0">
                <a:solidFill>
                  <a:schemeClr val="bg1"/>
                </a:solidFill>
              </a:rPr>
              <a:t>inherits</a:t>
            </a:r>
            <a:r>
              <a:rPr lang="en-US" sz="3000" b="1" dirty="0">
                <a:solidFill>
                  <a:schemeClr val="tx2">
                    <a:lumMod val="75000"/>
                  </a:schemeClr>
                </a:solidFill>
              </a:rPr>
              <a:t> </a:t>
            </a:r>
            <a:r>
              <a:rPr lang="en-US" sz="3000" dirty="0">
                <a:solidFill>
                  <a:schemeClr val="bg2"/>
                </a:solidFill>
              </a:rPr>
              <a:t>members</a:t>
            </a:r>
            <a:r>
              <a:rPr lang="en-US" sz="3000" dirty="0"/>
              <a:t> </a:t>
            </a:r>
            <a:r>
              <a:rPr lang="en-US" sz="3000" dirty="0">
                <a:solidFill>
                  <a:schemeClr val="bg2"/>
                </a:solidFill>
              </a:rPr>
              <a:t>from</a:t>
            </a:r>
            <a:r>
              <a:rPr lang="en-US" sz="3000" dirty="0">
                <a:solidFill>
                  <a:schemeClr val="tx2">
                    <a:lumMod val="75000"/>
                  </a:schemeClr>
                </a:solidFill>
              </a:rPr>
              <a:t> </a:t>
            </a:r>
            <a:r>
              <a:rPr lang="en-US" sz="3000" b="1" dirty="0">
                <a:solidFill>
                  <a:schemeClr val="bg1"/>
                </a:solidFill>
              </a:rPr>
              <a:t>Superclass</a:t>
            </a:r>
          </a:p>
          <a:p>
            <a:pPr marL="358775" indent="-358775">
              <a:lnSpc>
                <a:spcPct val="110000"/>
              </a:lnSpc>
              <a:buFont typeface="Wingdings" panose="05000000000000000000" pitchFamily="2" charset="2"/>
              <a:buChar char="§"/>
            </a:pPr>
            <a:r>
              <a:rPr lang="en-US" sz="3000" dirty="0">
                <a:solidFill>
                  <a:schemeClr val="bg2"/>
                </a:solidFill>
              </a:rPr>
              <a:t>Subclass</a:t>
            </a:r>
            <a:r>
              <a:rPr lang="en-US" sz="3000" dirty="0"/>
              <a:t> </a:t>
            </a:r>
            <a:r>
              <a:rPr lang="en-US" sz="3000" dirty="0">
                <a:solidFill>
                  <a:schemeClr val="bg2"/>
                </a:solidFill>
              </a:rPr>
              <a:t>can</a:t>
            </a:r>
            <a:r>
              <a:rPr lang="en-US" sz="3000" dirty="0"/>
              <a:t> </a:t>
            </a:r>
            <a:r>
              <a:rPr lang="en-US" sz="3000" b="1" dirty="0">
                <a:solidFill>
                  <a:schemeClr val="bg1"/>
                </a:solidFill>
              </a:rPr>
              <a:t>override</a:t>
            </a:r>
            <a:r>
              <a:rPr lang="en-US" sz="3000" dirty="0">
                <a:solidFill>
                  <a:schemeClr val="tx2">
                    <a:lumMod val="75000"/>
                  </a:schemeClr>
                </a:solidFill>
              </a:rPr>
              <a:t> </a:t>
            </a:r>
            <a:r>
              <a:rPr lang="en-US" sz="3000" dirty="0">
                <a:solidFill>
                  <a:schemeClr val="bg2"/>
                </a:solidFill>
              </a:rPr>
              <a:t>methods</a:t>
            </a:r>
          </a:p>
          <a:p>
            <a:pPr marL="358775" indent="-358775">
              <a:lnSpc>
                <a:spcPct val="110000"/>
              </a:lnSpc>
              <a:buFont typeface="Wingdings" panose="05000000000000000000" pitchFamily="2" charset="2"/>
              <a:buChar char="§"/>
            </a:pPr>
            <a:r>
              <a:rPr lang="en-US" sz="3000" dirty="0">
                <a:solidFill>
                  <a:schemeClr val="bg2"/>
                </a:solidFill>
              </a:rPr>
              <a:t>Look</a:t>
            </a:r>
            <a:r>
              <a:rPr lang="en-US" sz="3000" dirty="0"/>
              <a:t> </a:t>
            </a:r>
            <a:r>
              <a:rPr lang="en-US" sz="3000" dirty="0">
                <a:solidFill>
                  <a:schemeClr val="bg2"/>
                </a:solidFill>
              </a:rPr>
              <a:t>for</a:t>
            </a:r>
            <a:r>
              <a:rPr lang="en-US" sz="3000" dirty="0"/>
              <a:t> </a:t>
            </a:r>
            <a:r>
              <a:rPr lang="en-US" sz="3000" dirty="0">
                <a:solidFill>
                  <a:schemeClr val="bg2"/>
                </a:solidFill>
              </a:rPr>
              <a:t>classes</a:t>
            </a:r>
            <a:r>
              <a:rPr lang="en-US" sz="3000" dirty="0"/>
              <a:t> </a:t>
            </a:r>
            <a:r>
              <a:rPr lang="en-US" sz="3000" dirty="0">
                <a:solidFill>
                  <a:schemeClr val="bg2"/>
                </a:solidFill>
              </a:rPr>
              <a:t>with</a:t>
            </a:r>
            <a:r>
              <a:rPr lang="en-US" sz="3000" dirty="0"/>
              <a:t> </a:t>
            </a:r>
            <a:r>
              <a:rPr lang="en-US" sz="3000" dirty="0">
                <a:solidFill>
                  <a:schemeClr val="bg2"/>
                </a:solidFill>
              </a:rPr>
              <a:t>the</a:t>
            </a:r>
            <a:r>
              <a:rPr lang="en-US" sz="3000" dirty="0"/>
              <a:t> </a:t>
            </a:r>
            <a:r>
              <a:rPr lang="en-US" sz="3000" b="1" dirty="0">
                <a:solidFill>
                  <a:schemeClr val="bg1"/>
                </a:solidFill>
              </a:rPr>
              <a:t>same</a:t>
            </a:r>
            <a:r>
              <a:rPr lang="en-US" sz="3000" b="1" dirty="0">
                <a:solidFill>
                  <a:schemeClr val="tx2">
                    <a:lumMod val="75000"/>
                  </a:schemeClr>
                </a:solidFill>
              </a:rPr>
              <a:t> </a:t>
            </a:r>
            <a:r>
              <a:rPr lang="en-US" sz="3000" b="1" dirty="0">
                <a:solidFill>
                  <a:schemeClr val="bg1"/>
                </a:solidFill>
              </a:rPr>
              <a:t>role</a:t>
            </a:r>
          </a:p>
          <a:p>
            <a:pPr marL="358775" indent="-358775">
              <a:lnSpc>
                <a:spcPct val="110000"/>
              </a:lnSpc>
              <a:buFont typeface="Wingdings" panose="05000000000000000000" pitchFamily="2" charset="2"/>
              <a:buChar char="§"/>
            </a:pPr>
            <a:r>
              <a:rPr lang="en-US" sz="3000" dirty="0">
                <a:solidFill>
                  <a:schemeClr val="bg2"/>
                </a:solidFill>
              </a:rPr>
              <a:t>Look</a:t>
            </a:r>
            <a:r>
              <a:rPr lang="en-US" sz="3000" dirty="0"/>
              <a:t> </a:t>
            </a:r>
            <a:r>
              <a:rPr lang="en-US" sz="3000" dirty="0">
                <a:solidFill>
                  <a:schemeClr val="bg2"/>
                </a:solidFill>
              </a:rPr>
              <a:t>for</a:t>
            </a:r>
            <a:r>
              <a:rPr lang="en-US" sz="3000" dirty="0"/>
              <a:t> </a:t>
            </a:r>
            <a:r>
              <a:rPr lang="en-US" sz="3000" b="1" dirty="0">
                <a:solidFill>
                  <a:schemeClr val="bg1"/>
                </a:solidFill>
              </a:rPr>
              <a:t>IS-A</a:t>
            </a:r>
            <a:r>
              <a:rPr lang="en-US" sz="3000" b="1" dirty="0"/>
              <a:t> </a:t>
            </a:r>
            <a:r>
              <a:rPr lang="en-US" sz="3000" dirty="0">
                <a:solidFill>
                  <a:schemeClr val="bg2"/>
                </a:solidFill>
              </a:rPr>
              <a:t>and</a:t>
            </a:r>
            <a:r>
              <a:rPr lang="en-US" sz="3000" dirty="0"/>
              <a:t> </a:t>
            </a:r>
            <a:r>
              <a:rPr lang="en-US" sz="3000" b="1" dirty="0">
                <a:solidFill>
                  <a:schemeClr val="bg1"/>
                </a:solidFill>
              </a:rPr>
              <a:t>IS-A-SUBSTITUTE</a:t>
            </a:r>
            <a:r>
              <a:rPr lang="en-US" sz="3000" b="1" dirty="0"/>
              <a:t> </a:t>
            </a:r>
            <a:r>
              <a:rPr lang="en-US" sz="3000" dirty="0">
                <a:solidFill>
                  <a:schemeClr val="bg2"/>
                </a:solidFill>
              </a:rPr>
              <a:t>for</a:t>
            </a:r>
            <a:r>
              <a:rPr lang="en-US" sz="3000" dirty="0"/>
              <a:t> </a:t>
            </a:r>
            <a:r>
              <a:rPr lang="en-US" sz="3000" dirty="0">
                <a:solidFill>
                  <a:schemeClr val="bg2"/>
                </a:solidFill>
              </a:rPr>
              <a:t>relationship</a:t>
            </a:r>
          </a:p>
          <a:p>
            <a:pPr marL="358775" indent="-358775">
              <a:lnSpc>
                <a:spcPct val="110000"/>
              </a:lnSpc>
              <a:buFont typeface="Wingdings" panose="05000000000000000000" pitchFamily="2" charset="2"/>
              <a:buChar char="§"/>
            </a:pPr>
            <a:r>
              <a:rPr lang="en-US" sz="3000" dirty="0">
                <a:solidFill>
                  <a:schemeClr val="bg2"/>
                </a:solidFill>
              </a:rPr>
              <a:t>Consider</a:t>
            </a:r>
            <a:r>
              <a:rPr lang="en-US" sz="3000" dirty="0"/>
              <a:t> </a:t>
            </a:r>
            <a:r>
              <a:rPr lang="en-US" sz="3000" b="1" dirty="0">
                <a:solidFill>
                  <a:schemeClr val="bg1"/>
                </a:solidFill>
              </a:rPr>
              <a:t>Composition</a:t>
            </a:r>
            <a:r>
              <a:rPr lang="en-US" sz="3000" dirty="0"/>
              <a:t> </a:t>
            </a:r>
            <a:r>
              <a:rPr lang="en-US" sz="3000" dirty="0">
                <a:solidFill>
                  <a:schemeClr val="bg2"/>
                </a:solidFill>
              </a:rPr>
              <a:t>and</a:t>
            </a:r>
            <a:r>
              <a:rPr lang="en-US" sz="3000" dirty="0"/>
              <a:t> </a:t>
            </a:r>
            <a:r>
              <a:rPr lang="en-US" sz="3000" b="1" dirty="0">
                <a:solidFill>
                  <a:schemeClr val="bg1"/>
                </a:solidFill>
              </a:rPr>
              <a:t>Delegation</a:t>
            </a:r>
            <a:r>
              <a:rPr lang="en-US" sz="3000" dirty="0"/>
              <a:t> </a:t>
            </a:r>
            <a:r>
              <a:rPr lang="en-US" sz="3000" dirty="0">
                <a:solidFill>
                  <a:schemeClr val="bg2"/>
                </a:solidFill>
              </a:rPr>
              <a:t>instead</a:t>
            </a:r>
          </a:p>
          <a:p>
            <a:pPr marL="358775" indent="-358775">
              <a:lnSpc>
                <a:spcPct val="110000"/>
              </a:lnSpc>
              <a:buFont typeface="Wingdings" panose="05000000000000000000" pitchFamily="2" charset="2"/>
              <a:buChar char="§"/>
            </a:pPr>
            <a:endParaRPr lang="bg-BG" sz="3000" dirty="0">
              <a:solidFill>
                <a:schemeClr val="tx2">
                  <a:lumMod val="75000"/>
                </a:schemeClr>
              </a:solidFill>
            </a:endParaRPr>
          </a:p>
        </p:txBody>
      </p:sp>
    </p:spTree>
    <p:extLst>
      <p:ext uri="{BB962C8B-B14F-4D97-AF65-F5344CB8AC3E}">
        <p14:creationId xmlns:p14="http://schemas.microsoft.com/office/powerpoint/2010/main" val="18639842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a:spLocks noGrp="1"/>
          </p:cNvSpPr>
          <p:nvPr>
            <p:ph type="body" sz="quarter" idx="10"/>
          </p:nvPr>
        </p:nvSpPr>
        <p:spPr>
          <a:xfrm>
            <a:off x="616537" y="4704825"/>
            <a:ext cx="10958928" cy="768084"/>
          </a:xfrm>
        </p:spPr>
        <p:txBody>
          <a:bodyPr/>
          <a:lstStyle/>
          <a:p>
            <a:r>
              <a:rPr lang="en-US" dirty="0"/>
              <a:t>Inheritance</a:t>
            </a:r>
          </a:p>
        </p:txBody>
      </p:sp>
      <p:sp>
        <p:nvSpPr>
          <p:cNvPr id="9" name="Text Placeholder 6">
            <a:extLst>
              <a:ext uri="{FF2B5EF4-FFF2-40B4-BE49-F238E27FC236}">
                <a16:creationId xmlns:a16="http://schemas.microsoft.com/office/drawing/2014/main" id="{A688D22A-6167-4B35-848C-430A24E1D2A6}"/>
              </a:ext>
            </a:extLst>
          </p:cNvPr>
          <p:cNvSpPr>
            <a:spLocks noGrp="1"/>
          </p:cNvSpPr>
          <p:nvPr>
            <p:ph type="body" sz="quarter" idx="11"/>
          </p:nvPr>
        </p:nvSpPr>
        <p:spPr>
          <a:xfrm>
            <a:off x="616537" y="5490438"/>
            <a:ext cx="10958928" cy="499819"/>
          </a:xfrm>
        </p:spPr>
        <p:txBody>
          <a:bodyPr/>
          <a:lstStyle/>
          <a:p>
            <a:r>
              <a:rPr lang="en-US" dirty="0"/>
              <a:t>Extending Classes</a:t>
            </a:r>
          </a:p>
        </p:txBody>
      </p:sp>
      <p:pic>
        <p:nvPicPr>
          <p:cNvPr id="3" name="Picture 2">
            <a:extLst>
              <a:ext uri="{FF2B5EF4-FFF2-40B4-BE49-F238E27FC236}">
                <a16:creationId xmlns:a16="http://schemas.microsoft.com/office/drawing/2014/main" id="{DE445BD8-9382-41D4-8A9F-7838B8C35941}"/>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43172" y="1385091"/>
            <a:ext cx="2305655" cy="2305655"/>
          </a:xfrm>
          <a:prstGeom prst="rect">
            <a:avLst/>
          </a:prstGeom>
        </p:spPr>
      </p:pic>
    </p:spTree>
    <p:extLst>
      <p:ext uri="{BB962C8B-B14F-4D97-AF65-F5344CB8AC3E}">
        <p14:creationId xmlns:p14="http://schemas.microsoft.com/office/powerpoint/2010/main" val="105677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588" y="6400800"/>
            <a:ext cx="12114212" cy="363538"/>
          </a:xfrm>
        </p:spPr>
        <p:txBody>
          <a:bodyPr>
            <a:normAutofit fontScale="62500" lnSpcReduction="20000"/>
          </a:bodyPr>
          <a:lstStyle/>
          <a:p>
            <a:pPr algn="ctr"/>
            <a:r>
              <a:rPr lang="en-US">
                <a:hlinkClick r:id="rId3"/>
              </a:rPr>
              <a:t>https://softuni.bg/modules/59/java-advanced</a:t>
            </a:r>
            <a:endParaRPr lang="en-US" dirty="0"/>
          </a:p>
        </p:txBody>
      </p:sp>
    </p:spTree>
    <p:extLst>
      <p:ext uri="{BB962C8B-B14F-4D97-AF65-F5344CB8AC3E}">
        <p14:creationId xmlns:p14="http://schemas.microsoft.com/office/powerpoint/2010/main" val="29964926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5508607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2273" y="1710773"/>
            <a:ext cx="8227457" cy="4150197"/>
            <a:chOff x="1492446" y="2067924"/>
            <a:chExt cx="6811766" cy="3436077"/>
          </a:xfrm>
        </p:grpSpPr>
        <p:pic>
          <p:nvPicPr>
            <p:cNvPr id="2" name="Picture 1">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5"/>
            </p:cNvPr>
            <p:cNvPicPr>
              <a:picLocks noChangeAspect="1"/>
            </p:cNvPicPr>
            <p:nvPr/>
          </p:nvPicPr>
          <p:blipFill rotWithShape="1">
            <a:blip r:embed="rId6"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542836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3984" y="2538115"/>
            <a:ext cx="2122030"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072" y="2057403"/>
            <a:ext cx="3365989"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3984" y="3654374"/>
            <a:ext cx="1118158"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3983" y="5359668"/>
            <a:ext cx="1041691" cy="1041962"/>
          </a:xfrm>
          <a:prstGeom prst="rect">
            <a:avLst/>
          </a:prstGeom>
        </p:spPr>
      </p:pic>
    </p:spTree>
    <p:extLst>
      <p:ext uri="{BB962C8B-B14F-4D97-AF65-F5344CB8AC3E}">
        <p14:creationId xmlns:p14="http://schemas.microsoft.com/office/powerpoint/2010/main" val="15137821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a:solidFill>
                  <a:srgbClr val="234465"/>
                </a:solidFill>
                <a:latin typeface="Calibri" panose="020F0502020204030204"/>
              </a:rPr>
              <a:pPr/>
              <a:t>44</a:t>
            </a:fld>
            <a:endParaRPr lang="en-US" dirty="0">
              <a:solidFill>
                <a:srgbClr val="234465"/>
              </a:solidFill>
              <a:latin typeface="Calibri" panose="020F0502020204030204"/>
            </a:endParaRPr>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054" y="3810000"/>
            <a:ext cx="4641124"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4956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00000"/>
              </a:lnSpc>
              <a:spcBef>
                <a:spcPts val="300"/>
              </a:spcBef>
              <a:spcAft>
                <a:spcPts val="300"/>
              </a:spcAft>
              <a:buClr>
                <a:schemeClr val="tx1"/>
              </a:buClr>
            </a:pPr>
            <a:r>
              <a:rPr lang="en-US" b="1" dirty="0">
                <a:solidFill>
                  <a:schemeClr val="bg1"/>
                </a:solidFill>
              </a:rPr>
              <a:t>Superclass</a:t>
            </a:r>
            <a:r>
              <a:rPr lang="en-US" dirty="0"/>
              <a:t> - Parent class, Base Class </a:t>
            </a:r>
          </a:p>
          <a:p>
            <a:pPr lvl="1" latinLnBrk="0">
              <a:lnSpc>
                <a:spcPct val="100000"/>
              </a:lnSpc>
              <a:spcBef>
                <a:spcPts val="300"/>
              </a:spcBef>
              <a:spcAft>
                <a:spcPts val="300"/>
              </a:spcAft>
              <a:buClr>
                <a:schemeClr val="tx1"/>
              </a:buClr>
            </a:pPr>
            <a:r>
              <a:rPr lang="en-US" dirty="0"/>
              <a:t>The class giving its members to its child                                      class</a:t>
            </a:r>
            <a:endParaRPr lang="bg-BG" dirty="0"/>
          </a:p>
          <a:p>
            <a:pPr>
              <a:lnSpc>
                <a:spcPct val="100000"/>
              </a:lnSpc>
              <a:spcBef>
                <a:spcPts val="300"/>
              </a:spcBef>
              <a:spcAft>
                <a:spcPts val="300"/>
              </a:spcAft>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00000"/>
              </a:lnSpc>
              <a:spcBef>
                <a:spcPts val="300"/>
              </a:spcBef>
              <a:spcAft>
                <a:spcPts val="300"/>
              </a:spcAft>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5" name="Rectangle: Rounded Corners 4"/>
          <p:cNvSpPr>
            <a:spLocks noChangeArrowheads="1"/>
          </p:cNvSpPr>
          <p:nvPr/>
        </p:nvSpPr>
        <p:spPr bwMode="auto">
          <a:xfrm>
            <a:off x="3910807" y="4139153"/>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910804" y="5473355"/>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321719" y="4953288"/>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6208480" y="4748822"/>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908314" y="5194183"/>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9299714" y="3737515"/>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Tree>
    <p:extLst>
      <p:ext uri="{BB962C8B-B14F-4D97-AF65-F5344CB8AC3E}">
        <p14:creationId xmlns:p14="http://schemas.microsoft.com/office/powerpoint/2010/main" val="417100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5" name="Rectangle 4"/>
          <p:cNvSpPr>
            <a:spLocks noChangeArrowheads="1"/>
          </p:cNvSpPr>
          <p:nvPr/>
        </p:nvSpPr>
        <p:spPr bwMode="auto">
          <a:xfrm>
            <a:off x="4367136"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7136" y="2189164"/>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7136" y="2981327"/>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7781"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7781" y="4935539"/>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7781" y="5727702"/>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400723"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400723" y="4945064"/>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400723" y="5737227"/>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70429"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61068"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6376"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701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9200"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3400"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3306"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Tree>
    <p:extLst>
      <p:ext uri="{BB962C8B-B14F-4D97-AF65-F5344CB8AC3E}">
        <p14:creationId xmlns:p14="http://schemas.microsoft.com/office/powerpoint/2010/main" val="23265198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3" name="Slide Number Placeholder 2"/>
          <p:cNvSpPr>
            <a:spLocks noGrp="1"/>
          </p:cNvSpPr>
          <p:nvPr>
            <p:ph type="sldNum" sz="quarter" idx="13"/>
          </p:nvPr>
        </p:nvSpPr>
        <p:spPr/>
        <p:txBody>
          <a:bodyPr/>
          <a:lstStyle/>
          <a:p>
            <a:pPr>
              <a:defRPr/>
            </a:pPr>
            <a:fld id="{C014DD1E-5D91-48A3-AD6D-45FBA980D106}" type="slidenum">
              <a:rPr lang="en-US">
                <a:solidFill>
                  <a:srgbClr val="234465"/>
                </a:solidFill>
                <a:latin typeface="Calibri" panose="020F0502020204030204"/>
              </a:rPr>
              <a:pPr>
                <a:defRPr/>
              </a:pPr>
              <a:t>7</a:t>
            </a:fld>
            <a:endParaRPr lang="en-US" dirty="0">
              <a:solidFill>
                <a:srgbClr val="234465"/>
              </a:solidFill>
              <a:latin typeface="Calibri" panose="020F0502020204030204"/>
            </a:endParaRPr>
          </a:p>
        </p:txBody>
      </p:sp>
      <p:sp>
        <p:nvSpPr>
          <p:cNvPr id="2058" name="Text Box 16"/>
          <p:cNvSpPr txBox="1">
            <a:spLocks noChangeArrowheads="1"/>
          </p:cNvSpPr>
          <p:nvPr/>
        </p:nvSpPr>
        <p:spPr bwMode="auto">
          <a:xfrm>
            <a:off x="4094367" y="2249557"/>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Game</a:t>
            </a:r>
          </a:p>
        </p:txBody>
      </p:sp>
      <p:sp>
        <p:nvSpPr>
          <p:cNvPr id="2059" name="Text Box 17"/>
          <p:cNvSpPr txBox="1">
            <a:spLocks noChangeArrowheads="1"/>
          </p:cNvSpPr>
          <p:nvPr/>
        </p:nvSpPr>
        <p:spPr bwMode="auto">
          <a:xfrm>
            <a:off x="6138533" y="3377917"/>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MultiplePlayersGame</a:t>
            </a:r>
          </a:p>
        </p:txBody>
      </p:sp>
      <p:sp>
        <p:nvSpPr>
          <p:cNvPr id="2060" name="Text Box 18"/>
          <p:cNvSpPr txBox="1">
            <a:spLocks noChangeArrowheads="1"/>
          </p:cNvSpPr>
          <p:nvPr/>
        </p:nvSpPr>
        <p:spPr bwMode="auto">
          <a:xfrm>
            <a:off x="6062352"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BoardGame</a:t>
            </a:r>
          </a:p>
        </p:txBody>
      </p:sp>
      <p:sp>
        <p:nvSpPr>
          <p:cNvPr id="2061" name="Text Box 19"/>
          <p:cNvSpPr txBox="1">
            <a:spLocks noChangeArrowheads="1"/>
          </p:cNvSpPr>
          <p:nvPr/>
        </p:nvSpPr>
        <p:spPr bwMode="auto">
          <a:xfrm>
            <a:off x="5148190" y="5627495"/>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Chess</a:t>
            </a:r>
          </a:p>
        </p:txBody>
      </p:sp>
      <p:sp>
        <p:nvSpPr>
          <p:cNvPr id="2062" name="Text Box 20"/>
          <p:cNvSpPr txBox="1">
            <a:spLocks noChangeArrowheads="1"/>
          </p:cNvSpPr>
          <p:nvPr/>
        </p:nvSpPr>
        <p:spPr bwMode="auto">
          <a:xfrm>
            <a:off x="7281235" y="5623924"/>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Backgammon</a:t>
            </a:r>
          </a:p>
        </p:txBody>
      </p:sp>
      <p:sp>
        <p:nvSpPr>
          <p:cNvPr id="2063" name="Text Box 21"/>
          <p:cNvSpPr txBox="1">
            <a:spLocks noChangeArrowheads="1"/>
          </p:cNvSpPr>
          <p:nvPr/>
        </p:nvSpPr>
        <p:spPr bwMode="auto">
          <a:xfrm>
            <a:off x="1694691" y="3377917"/>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SinglePlayerGame</a:t>
            </a:r>
          </a:p>
        </p:txBody>
      </p:sp>
      <p:sp>
        <p:nvSpPr>
          <p:cNvPr id="40" name="Text Box 18"/>
          <p:cNvSpPr txBox="1">
            <a:spLocks noChangeArrowheads="1"/>
          </p:cNvSpPr>
          <p:nvPr/>
        </p:nvSpPr>
        <p:spPr bwMode="auto">
          <a:xfrm>
            <a:off x="780528" y="4491994"/>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Minesweeper</a:t>
            </a:r>
          </a:p>
        </p:txBody>
      </p:sp>
      <p:sp>
        <p:nvSpPr>
          <p:cNvPr id="41" name="Text Box 18"/>
          <p:cNvSpPr txBox="1">
            <a:spLocks noChangeArrowheads="1"/>
          </p:cNvSpPr>
          <p:nvPr/>
        </p:nvSpPr>
        <p:spPr bwMode="auto">
          <a:xfrm>
            <a:off x="3624587"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Solitaire</a:t>
            </a:r>
          </a:p>
        </p:txBody>
      </p:sp>
      <p:sp>
        <p:nvSpPr>
          <p:cNvPr id="34" name="AutoShape 6"/>
          <p:cNvSpPr>
            <a:spLocks noChangeArrowheads="1"/>
          </p:cNvSpPr>
          <p:nvPr/>
        </p:nvSpPr>
        <p:spPr bwMode="auto">
          <a:xfrm>
            <a:off x="7568287" y="1964121"/>
            <a:ext cx="3329542" cy="919401"/>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defRPr/>
            </a:pPr>
            <a:r>
              <a:rPr lang="en-US" sz="2400" b="1" dirty="0">
                <a:solidFill>
                  <a:srgbClr val="FFFFFF"/>
                </a:solidFill>
                <a:effectLst>
                  <a:outerShdw blurRad="38100" dist="38100" dir="2700000" algn="tl">
                    <a:srgbClr val="000000">
                      <a:alpha val="43137"/>
                    </a:srgbClr>
                  </a:outerShdw>
                </a:effectLst>
                <a:latin typeface="Calibri" panose="020F0502020204030204"/>
              </a:rPr>
              <a:t>Base class holds </a:t>
            </a:r>
            <a:r>
              <a:rPr lang="en-US" sz="2400" b="1" dirty="0">
                <a:solidFill>
                  <a:srgbClr val="FFA000"/>
                </a:solidFill>
                <a:effectLst>
                  <a:outerShdw blurRad="38100" dist="38100" dir="2700000" algn="tl">
                    <a:srgbClr val="000000">
                      <a:alpha val="43137"/>
                    </a:srgbClr>
                  </a:outerShdw>
                </a:effectLst>
                <a:latin typeface="Calibri" panose="020F0502020204030204"/>
              </a:rPr>
              <a:t>common characteristics</a:t>
            </a:r>
            <a:endParaRPr lang="bg-BG" sz="2400" b="1" dirty="0">
              <a:solidFill>
                <a:srgbClr val="FFA000"/>
              </a:solidFill>
              <a:effectLst>
                <a:outerShdw blurRad="38100" dist="38100" dir="2700000" algn="tl">
                  <a:srgbClr val="000000">
                    <a:alpha val="43137"/>
                  </a:srgbClr>
                </a:outerShdw>
              </a:effectLst>
              <a:latin typeface="Calibri" panose="020F0502020204030204"/>
            </a:endParaRPr>
          </a:p>
        </p:txBody>
      </p:sp>
      <p:sp>
        <p:nvSpPr>
          <p:cNvPr id="50" name="Down Arrow 49"/>
          <p:cNvSpPr/>
          <p:nvPr/>
        </p:nvSpPr>
        <p:spPr bwMode="auto">
          <a:xfrm rot="10800000">
            <a:off x="3279281" y="4114554"/>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216427" y="4060576"/>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322894" y="406057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6968213" y="40552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8974577" y="40552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4513594" y="293935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6620061" y="2939357"/>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399409" y="519607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7474227" y="519607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458482" y="4521893"/>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2767871" y="5380339"/>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Tree>
    <p:extLst>
      <p:ext uri="{BB962C8B-B14F-4D97-AF65-F5344CB8AC3E}">
        <p14:creationId xmlns:p14="http://schemas.microsoft.com/office/powerpoint/2010/main" val="2808615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sp>
        <p:nvSpPr>
          <p:cNvPr id="3" name="Slide Number Placeholder 2"/>
          <p:cNvSpPr>
            <a:spLocks noGrp="1"/>
          </p:cNvSpPr>
          <p:nvPr>
            <p:ph type="sldNum" sz="quarter" idx="13"/>
          </p:nvPr>
        </p:nvSpPr>
        <p:spPr/>
        <p:txBody>
          <a:bodyPr/>
          <a:lstStyle/>
          <a:p>
            <a:fld id="{C014DD1E-5D91-48A3-AD6D-45FBA980D106}" type="slidenum">
              <a:rPr lang="en-US" smtClean="0"/>
              <a:pPr/>
              <a:t>8</a:t>
            </a:fld>
            <a:endParaRPr lang="en-US" dirty="0"/>
          </a:p>
        </p:txBody>
      </p:sp>
      <p:grpSp>
        <p:nvGrpSpPr>
          <p:cNvPr id="56" name="Group 55"/>
          <p:cNvGrpSpPr/>
          <p:nvPr/>
        </p:nvGrpSpPr>
        <p:grpSpPr>
          <a:xfrm>
            <a:off x="567660" y="1295006"/>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7660"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5311"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7661"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7660" y="3860666"/>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7660"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1837" y="2404451"/>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1833"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90900" y="3086096"/>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50901"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3062" y="3109469"/>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3060" y="3109468"/>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3061"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5707" y="1727067"/>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2871"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577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sp>
        <p:nvSpPr>
          <p:cNvPr id="3" name="Slide Number Placeholder 2"/>
          <p:cNvSpPr>
            <a:spLocks noGrp="1"/>
          </p:cNvSpPr>
          <p:nvPr>
            <p:ph type="sldNum" sz="quarter" idx="13"/>
          </p:nvPr>
        </p:nvSpPr>
        <p:spPr/>
        <p:txBody>
          <a:bodyPr/>
          <a:lstStyle/>
          <a:p>
            <a:fld id="{C014DD1E-5D91-48A3-AD6D-45FBA980D106}" type="slidenum">
              <a:rPr lang="en-US" smtClean="0"/>
              <a:pPr/>
              <a:t>9</a:t>
            </a:fld>
            <a:endParaRPr lang="en-US" dirty="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144653"/>
      </p:ext>
    </p:extLst>
  </p:cSld>
  <p:clrMapOvr>
    <a:masterClrMapping/>
  </p:clrMapOvr>
  <p:transition/>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2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8839</TotalTime>
  <Words>3303</Words>
  <Application>Microsoft Office PowerPoint</Application>
  <PresentationFormat>Widescreen</PresentationFormat>
  <Paragraphs>574</Paragraphs>
  <Slides>44</Slides>
  <Notes>36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Arial</vt:lpstr>
      <vt:lpstr>Calibri</vt:lpstr>
      <vt:lpstr>Consolas</vt:lpstr>
      <vt:lpstr>Wingdings</vt:lpstr>
      <vt:lpstr>Wingdings 2</vt:lpstr>
      <vt:lpstr>1_SoftUni3_1</vt:lpstr>
      <vt:lpstr>2_SoftUni3_1</vt:lpstr>
      <vt:lpstr>Inheritance</vt:lpstr>
      <vt:lpstr>Table of Contents</vt:lpstr>
      <vt:lpstr>Have a Question?</vt:lpstr>
      <vt:lpstr>PowerPoint Presentation</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PowerPoint Presentation</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PowerPoint Presentation</vt:lpstr>
      <vt:lpstr>Extension</vt:lpstr>
      <vt:lpstr>Composition</vt:lpstr>
      <vt:lpstr>Delegation</vt:lpstr>
      <vt:lpstr>Problem: Stack of Strings</vt:lpstr>
      <vt:lpstr>Solution: Stack of Strings</vt:lpstr>
      <vt:lpstr>When to Use Inheritance</vt:lpstr>
      <vt:lpstr>Summary</vt:lpstr>
      <vt:lpstr>PowerPoint Presentation</vt:lpstr>
      <vt:lpstr>SoftUni Diamond Partners</vt:lpstr>
      <vt:lpstr>SoftUni Organizational Partners</vt:lpstr>
      <vt:lpstr>Trainings @ Software University (SoftUni)</vt:lpstr>
      <vt:lpstr>License</vt:lpstr>
    </vt:vector>
  </TitlesOfParts>
  <Company>Software University (SoftUni)</Company>
  <LinksUpToDate>false</LinksUpToDate>
  <SharedDoc>false</SharedDoc>
  <HyperlinkBase>https://softuni.bg/</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OOP – Practical Training Course @ SoftUni</dc:subject>
  <dc:creator>Software University Foundation</dc:creator>
  <cp:keywords>Reflection, Abstartion, Interface, class, Java Basics, Java, OOP, Software University, SoftUni, programming, coding, software development, education, training, course</cp:keywords>
  <dc:description>Java OOP Course @ Software University - https://softuni.bg/modules/59/java-advanced</dc:description>
  <cp:lastModifiedBy>Anna S</cp:lastModifiedBy>
  <cp:revision>403</cp:revision>
  <dcterms:created xsi:type="dcterms:W3CDTF">2018-05-23T13:08:44Z</dcterms:created>
  <dcterms:modified xsi:type="dcterms:W3CDTF">2019-10-29T12:41:23Z</dcterms:modified>
  <cp:category>programming;computer programming;software development;web development</cp:category>
</cp:coreProperties>
</file>