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43"/>
  </p:notesMasterIdLst>
  <p:handoutMasterIdLst>
    <p:handoutMasterId r:id="rId44"/>
  </p:handoutMasterIdLst>
  <p:sldIdLst>
    <p:sldId id="530" r:id="rId3"/>
    <p:sldId id="478" r:id="rId4"/>
    <p:sldId id="258" r:id="rId5"/>
    <p:sldId id="532" r:id="rId6"/>
    <p:sldId id="533" r:id="rId7"/>
    <p:sldId id="461" r:id="rId8"/>
    <p:sldId id="534" r:id="rId9"/>
    <p:sldId id="518" r:id="rId10"/>
    <p:sldId id="527" r:id="rId11"/>
    <p:sldId id="535" r:id="rId12"/>
    <p:sldId id="536" r:id="rId13"/>
    <p:sldId id="537" r:id="rId14"/>
    <p:sldId id="538" r:id="rId15"/>
    <p:sldId id="539" r:id="rId16"/>
    <p:sldId id="508" r:id="rId17"/>
    <p:sldId id="509" r:id="rId18"/>
    <p:sldId id="510" r:id="rId19"/>
    <p:sldId id="511" r:id="rId20"/>
    <p:sldId id="598" r:id="rId21"/>
    <p:sldId id="540" r:id="rId22"/>
    <p:sldId id="489" r:id="rId23"/>
    <p:sldId id="515" r:id="rId24"/>
    <p:sldId id="516" r:id="rId25"/>
    <p:sldId id="517" r:id="rId26"/>
    <p:sldId id="596" r:id="rId27"/>
    <p:sldId id="541" r:id="rId28"/>
    <p:sldId id="542" r:id="rId29"/>
    <p:sldId id="599" r:id="rId30"/>
    <p:sldId id="543" r:id="rId31"/>
    <p:sldId id="523" r:id="rId32"/>
    <p:sldId id="524" r:id="rId33"/>
    <p:sldId id="597" r:id="rId34"/>
    <p:sldId id="544" r:id="rId35"/>
    <p:sldId id="526" r:id="rId36"/>
    <p:sldId id="545" r:id="rId37"/>
    <p:sldId id="304" r:id="rId38"/>
    <p:sldId id="848" r:id="rId39"/>
    <p:sldId id="575" r:id="rId40"/>
    <p:sldId id="549" r:id="rId41"/>
    <p:sldId id="55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05C7C7-EBA4-4677-99B1-14BC347040D8}">
          <p14:sldIdLst>
            <p14:sldId id="530"/>
            <p14:sldId id="478"/>
            <p14:sldId id="258"/>
          </p14:sldIdLst>
        </p14:section>
        <p14:section name="Encapsulation" id="{0BE80E7B-6E27-4083-984C-6A0673986BC5}">
          <p14:sldIdLst>
            <p14:sldId id="532"/>
            <p14:sldId id="533"/>
            <p14:sldId id="461"/>
            <p14:sldId id="534"/>
            <p14:sldId id="518"/>
            <p14:sldId id="527"/>
          </p14:sldIdLst>
        </p14:section>
        <p14:section name="Access Modifiers" id="{DCA0652F-575A-4E9F-A5F3-4C36DEB2F51F}">
          <p14:sldIdLst>
            <p14:sldId id="535"/>
            <p14:sldId id="536"/>
            <p14:sldId id="537"/>
            <p14:sldId id="538"/>
            <p14:sldId id="539"/>
            <p14:sldId id="508"/>
            <p14:sldId id="509"/>
            <p14:sldId id="510"/>
            <p14:sldId id="511"/>
            <p14:sldId id="598"/>
          </p14:sldIdLst>
        </p14:section>
        <p14:section name="Validation" id="{9AC24745-76AA-443A-8482-266CB255225C}">
          <p14:sldIdLst>
            <p14:sldId id="540"/>
            <p14:sldId id="489"/>
            <p14:sldId id="515"/>
            <p14:sldId id="516"/>
            <p14:sldId id="517"/>
          </p14:sldIdLst>
        </p14:section>
        <p14:section name="Mutable and Immutable Objects" id="{680D3C30-2C8C-4BF5-A311-4481B5EB105F}">
          <p14:sldIdLst>
            <p14:sldId id="596"/>
            <p14:sldId id="541"/>
            <p14:sldId id="542"/>
            <p14:sldId id="599"/>
            <p14:sldId id="543"/>
            <p14:sldId id="523"/>
            <p14:sldId id="524"/>
          </p14:sldIdLst>
        </p14:section>
        <p14:section name="Keyword final" id="{C284E58E-1B8D-4E8F-84F4-CCEA1CB9BF7A}">
          <p14:sldIdLst>
            <p14:sldId id="597"/>
            <p14:sldId id="544"/>
            <p14:sldId id="526"/>
          </p14:sldIdLst>
        </p14:section>
        <p14:section name="Conclusion" id="{6C4CEB53-6781-4239-9D46-13CCCB5E89B7}">
          <p14:sldIdLst>
            <p14:sldId id="545"/>
            <p14:sldId id="304"/>
            <p14:sldId id="848"/>
            <p14:sldId id="575"/>
            <p14:sldId id="549"/>
            <p14:sldId id="550"/>
          </p14:sldIdLst>
        </p14:section>
        <p14:section name="Default Section" id="{CCC99A76-9DE6-4F76-889B-9CF5F75181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4" autoAdjust="0"/>
    <p:restoredTop sz="94620" autoAdjust="0"/>
  </p:normalViewPr>
  <p:slideViewPr>
    <p:cSldViewPr snapToGrid="0" showGuides="1">
      <p:cViewPr varScale="1">
        <p:scale>
          <a:sx n="65" d="100"/>
          <a:sy n="65" d="100"/>
        </p:scale>
        <p:origin x="72" y="3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29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938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55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884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590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54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55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844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864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75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76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72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15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188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60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69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95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4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65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9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3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61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808"/>
            <a:ext cx="2951518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604"/>
            <a:ext cx="2951518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855"/>
            <a:ext cx="2951518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112"/>
            <a:ext cx="2951518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0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985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92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07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2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35/Encapsulation-Lab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7.png"/><Relationship Id="rId26" Type="http://schemas.openxmlformats.org/officeDocument/2006/relationships/image" Target="../media/image7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66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5.png"/><Relationship Id="rId22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5.gif"/><Relationship Id="rId4" Type="http://schemas.openxmlformats.org/officeDocument/2006/relationships/image" Target="../media/image72.jpeg"/><Relationship Id="rId9" Type="http://schemas.openxmlformats.org/officeDocument/2006/relationships/hyperlink" Target="https://www.lukanet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6305" y="1158754"/>
            <a:ext cx="7292647" cy="88242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2999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3005" y="180448"/>
            <a:ext cx="5099245" cy="88242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587" y="4744836"/>
            <a:ext cx="3464624" cy="525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587" y="5270162"/>
            <a:ext cx="3186870" cy="444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099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7427" y="4072050"/>
            <a:ext cx="1687603" cy="6917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variables</a:t>
            </a:r>
            <a:endParaRPr lang="bg-BG" sz="2799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3" name="Group 12"/>
          <p:cNvGrpSpPr/>
          <p:nvPr/>
        </p:nvGrpSpPr>
        <p:grpSpPr>
          <a:xfrm rot="1454331">
            <a:off x="4496769" y="1916714"/>
            <a:ext cx="2431713" cy="3297994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methods</a:t>
              </a:r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3985201"/>
                <a:ext cx="1688043" cy="865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799" b="1" dirty="0">
                    <a:solidFill>
                      <a:srgbClr val="FFFFFF"/>
                    </a:solidFill>
                    <a:latin typeface="Calibri" panose="020F0502020204030204"/>
                  </a:rPr>
                  <a:t>variables</a:t>
                </a:r>
                <a:endParaRPr lang="bg-BG" sz="27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64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Access Modifiers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Visibility of Class Members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4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Object hides data from the outside world 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sz="4000" dirty="0"/>
          </a:p>
          <a:p>
            <a:pPr marL="0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Classes and interfaces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be private</a:t>
            </a:r>
          </a:p>
          <a:p>
            <a:r>
              <a:rPr lang="en-US" dirty="0">
                <a:solidFill>
                  <a:srgbClr val="234465"/>
                </a:solidFill>
              </a:rPr>
              <a:t>Data can be </a:t>
            </a:r>
            <a:r>
              <a:rPr lang="en-US" b="1" dirty="0">
                <a:solidFill>
                  <a:schemeClr val="bg1"/>
                </a:solidFill>
              </a:rPr>
              <a:t>accessed only within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declared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11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68056"/>
            <a:ext cx="4744824" cy="2929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private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0028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</a:t>
            </a:r>
            <a:r>
              <a:rPr lang="en-US" sz="3400" b="1" dirty="0">
                <a:solidFill>
                  <a:schemeClr val="bg1"/>
                </a:solidFill>
              </a:rPr>
              <a:t>access to subclasses</a:t>
            </a:r>
            <a:endParaRPr lang="en-US" sz="3400" dirty="0">
              <a:solidFill>
                <a:srgbClr val="234465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sz="3400" dirty="0">
                <a:solidFill>
                  <a:srgbClr val="234465"/>
                </a:solidFill>
              </a:rPr>
              <a:t> modifier cannot be applied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classes and interfaces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Prevents a </a:t>
            </a:r>
            <a:r>
              <a:rPr lang="en-US" sz="3400" b="1" dirty="0">
                <a:solidFill>
                  <a:schemeClr val="bg1"/>
                </a:solidFill>
              </a:rPr>
              <a:t>nonrelated</a:t>
            </a:r>
            <a:r>
              <a:rPr lang="en-US" sz="3400" dirty="0">
                <a:solidFill>
                  <a:srgbClr val="234465"/>
                </a:solidFill>
              </a:rPr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Protected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12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594" y="2044499"/>
            <a:ext cx="8697316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getName 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setName 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66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Do not explicitly declare an access modifier</a:t>
            </a:r>
          </a:p>
          <a:p>
            <a:endParaRPr lang="en-US" dirty="0"/>
          </a:p>
          <a:p>
            <a:endParaRPr lang="en-US" dirty="0"/>
          </a:p>
          <a:p>
            <a:endParaRPr lang="en-US" sz="40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Available</a:t>
            </a:r>
            <a:r>
              <a:rPr lang="en-US" dirty="0">
                <a:solidFill>
                  <a:srgbClr val="234465"/>
                </a:solidFill>
              </a:rPr>
              <a:t> to any other class in the same </a:t>
            </a:r>
            <a:r>
              <a:rPr lang="en-US" b="1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54806"/>
            <a:ext cx="7247508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getName()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25763" y="4655235"/>
            <a:ext cx="724750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real = new Team("Real");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real.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System.out.println(real.getName());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fontAlgn="base">
              <a:spcBef>
                <a:spcPts val="600"/>
              </a:spcBef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Real Madrid</a:t>
            </a:r>
          </a:p>
        </p:txBody>
      </p:sp>
    </p:spTree>
    <p:extLst>
      <p:ext uri="{BB962C8B-B14F-4D97-AF65-F5344CB8AC3E}">
        <p14:creationId xmlns:p14="http://schemas.microsoft.com/office/powerpoint/2010/main" val="2178320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access</a:t>
            </a:r>
            <a:r>
              <a:rPr lang="en-US" sz="3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to </a:t>
            </a:r>
            <a:r>
              <a:rPr lang="en-US" sz="3400" b="1" dirty="0">
                <a:solidFill>
                  <a:schemeClr val="bg1"/>
                </a:solidFill>
              </a:rPr>
              <a:t>any class </a:t>
            </a:r>
            <a:r>
              <a:rPr lang="en-US" sz="3400" dirty="0">
                <a:solidFill>
                  <a:srgbClr val="234465"/>
                </a:solidFill>
              </a:rPr>
              <a:t>belonging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</a:rPr>
              <a:t>Java Universe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4000" dirty="0"/>
          </a:p>
          <a:p>
            <a:r>
              <a:rPr lang="en-US" sz="3400" dirty="0">
                <a:solidFill>
                  <a:srgbClr val="234465"/>
                </a:solidFill>
              </a:rPr>
              <a:t>Import a package if you need to use a class</a:t>
            </a:r>
          </a:p>
          <a:p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method of an application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must be </a:t>
            </a:r>
            <a:r>
              <a:rPr lang="en-US" sz="34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14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25763" y="2405643"/>
            <a:ext cx="7685733" cy="2046714"/>
          </a:xfrm>
          <a:prstGeom prst="rect">
            <a:avLst/>
          </a:prstGeom>
          <a:solidFill>
            <a:srgbClr val="67748E">
              <a:lumMod val="40000"/>
              <a:lumOff val="60000"/>
              <a:alpha val="20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String getName()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void setName(String name)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8361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by Name and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04591" y="2122669"/>
            <a:ext cx="5115794" cy="3707321"/>
            <a:chOff x="-306388" y="2077297"/>
            <a:chExt cx="3137848" cy="37073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 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+getLastName():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+getAge():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26802" y="3910108"/>
            <a:ext cx="327663" cy="3511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82" y="2785331"/>
            <a:ext cx="5353797" cy="26006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154511-58D3-45F7-9FF3-171639B396F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by Name and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4429" y="1474155"/>
            <a:ext cx="8052023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firstName;</a:t>
            </a:r>
          </a:p>
          <a:p>
            <a:r>
              <a:rPr lang="nb-NO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lastName;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int age;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solidFill>
                  <a:schemeClr val="tx1"/>
                </a:solidFill>
                <a:effectLst/>
              </a:rPr>
              <a:t>  </a:t>
            </a:r>
            <a:r>
              <a:rPr lang="nb-NO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 Implement Constructor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effectLst/>
              </a:rPr>
              <a:t> </a:t>
            </a:r>
            <a:r>
              <a:rPr lang="en-GB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 getFirstName() {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/* TODO */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accent3"/>
              </a:solidFill>
              <a:effectLst/>
            </a:endParaRPr>
          </a:p>
          <a:p>
            <a:pPr>
              <a:spcAft>
                <a:spcPts val="1200"/>
              </a:spcAft>
            </a:pPr>
            <a:r>
              <a:rPr lang="en-GB" sz="2400" dirty="0">
                <a:solidFill>
                  <a:schemeClr val="accent3"/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solidFill>
                  <a:schemeClr val="accent3"/>
                </a:solidFill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getLastName()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 getAge() { return age;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endParaRPr lang="en-GB" sz="24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@Override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toString()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51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getter for salary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increaseSalary</a:t>
            </a:r>
            <a:r>
              <a:rPr lang="en-US" dirty="0"/>
              <a:t> by percentage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only half</a:t>
            </a:r>
            <a:r>
              <a:rPr lang="en-US" dirty="0"/>
              <a:t>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450618" y="1291824"/>
            <a:ext cx="5115794" cy="5236549"/>
            <a:chOff x="-306388" y="2077297"/>
            <a:chExt cx="3137848" cy="523654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anose="020B0609020204030204" pitchFamily="49" charset="0"/>
                </a:rPr>
                <a:t>Person</a:t>
              </a:r>
              <a:endPara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874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+getLastName()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+getSalary():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4320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1" y="1054078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7707" y="1616414"/>
            <a:ext cx="722278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double </a:t>
            </a:r>
            <a:r>
              <a:rPr lang="en-GB" sz="2400" dirty="0">
                <a:solidFill>
                  <a:schemeClr val="bg1"/>
                </a:solidFill>
                <a:effectLst/>
              </a:rPr>
              <a:t>salary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Edit Constructor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public double </a:t>
            </a:r>
            <a:r>
              <a:rPr lang="en-US" sz="2400" dirty="0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void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Next Slide…</a:t>
            </a:r>
          </a:p>
          <a:p>
            <a:r>
              <a:rPr lang="en-GB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Edit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() method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1" y="1054078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7707" y="1616479"/>
            <a:ext cx="10063264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increaseSalary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percentage)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if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this.getAge</a:t>
            </a:r>
            <a:r>
              <a:rPr lang="en-US" sz="2400" dirty="0">
                <a:solidFill>
                  <a:schemeClr val="tx1"/>
                </a:solidFill>
                <a:effectLst/>
              </a:rPr>
              <a:t>() &lt; 30)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200));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100));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3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99026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5B8F104-3A34-4EB0-90E4-6741E4DF0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60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6537" y="4901389"/>
            <a:ext cx="10958928" cy="767884"/>
          </a:xfrm>
        </p:spPr>
        <p:txBody>
          <a:bodyPr/>
          <a:lstStyle/>
          <a:p>
            <a:r>
              <a:rPr lang="en-GB" dirty="0"/>
              <a:t>Validation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02" y="1396230"/>
            <a:ext cx="3372719" cy="23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9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happens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Printing with </a:t>
            </a:r>
            <a:r>
              <a:rPr lang="en-US" b="1" dirty="0" err="1">
                <a:solidFill>
                  <a:schemeClr val="bg1"/>
                </a:solidFill>
              </a:rPr>
              <a:t>System.out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couples </a:t>
            </a:r>
            <a:r>
              <a:rPr lang="en-US" dirty="0"/>
              <a:t>your class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can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class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3" y="1905001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private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(salary &lt; 460)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throw </a:t>
            </a:r>
            <a:r>
              <a:rPr lang="en-US" sz="2800" dirty="0">
                <a:solidFill>
                  <a:schemeClr val="bg1"/>
                </a:solidFill>
                <a:effectLst/>
              </a:rPr>
              <a:t>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tx1"/>
                </a:solidFill>
                <a:effectLst/>
              </a:rPr>
              <a:t>("Message");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94412" y="3387012"/>
            <a:ext cx="5119396" cy="987504"/>
          </a:xfrm>
          <a:prstGeom prst="wedgeRoundRectCallout">
            <a:avLst>
              <a:gd name="adj1" fmla="val -53802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better to throw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72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 </a:t>
            </a:r>
            <a:r>
              <a:rPr lang="en-US" dirty="0"/>
              <a:t>with validation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object in its creation</a:t>
            </a:r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70141" y="1810354"/>
            <a:ext cx="967736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Person(String firstName, String lastName,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     int age, 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setFirstName(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firstName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setLastName(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lastName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setAge(</a:t>
            </a:r>
            <a:r>
              <a:rPr lang="en-US" sz="2800" dirty="0">
                <a:solidFill>
                  <a:schemeClr val="tx1"/>
                </a:solidFill>
                <a:effectLst/>
              </a:rPr>
              <a:t>age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setSalary(</a:t>
            </a:r>
            <a:r>
              <a:rPr lang="en-US" sz="2800" dirty="0">
                <a:solidFill>
                  <a:schemeClr val="tx1"/>
                </a:solidFill>
                <a:effectLst/>
              </a:rPr>
              <a:t>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83485" y="3128243"/>
            <a:ext cx="3000983" cy="98750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31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dirty="0"/>
              <a:t>Names should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dirty="0"/>
              <a:t>Age </a:t>
            </a:r>
            <a:r>
              <a:rPr lang="en-US" b="1" dirty="0">
                <a:solidFill>
                  <a:schemeClr val="bg1"/>
                </a:solidFill>
              </a:rPr>
              <a:t>cannot be zero or negative </a:t>
            </a:r>
          </a:p>
          <a:p>
            <a:r>
              <a:rPr lang="en-US" dirty="0"/>
              <a:t>Salary </a:t>
            </a:r>
            <a:r>
              <a:rPr lang="en-US" b="1" dirty="0">
                <a:solidFill>
                  <a:schemeClr val="bg1"/>
                </a:solidFill>
              </a:rPr>
              <a:t>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Validation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239955" y="1462763"/>
            <a:ext cx="3966309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CB2CD-6358-4B5A-8F3F-13000DE17BC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Validation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3716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firstName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lastName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setAge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age)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(age &lt; 1) {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throw 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"Age cannot be zero or negative integer"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this.age = age;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salary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EAA8-F8F8-4C3D-B8C3-5C8909F63822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5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21C1AA-9FEF-4548-B0DF-6545406C5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Mutable and Immutable Objects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AA3BB-8EE9-4658-9B68-20F2E56F6F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2C497-E4FE-47C0-92E4-385F25732C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altered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altered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FCB7F-FF6D-4D30-96DB-E74D02BB4B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FFA000"/>
                </a:solidFill>
                <a:latin typeface="Calibri" panose="020F0502020204030204"/>
              </a:rPr>
              <a:pPr defTabSz="914126"/>
              <a:t>26</a:t>
            </a:fld>
            <a:endParaRPr lang="en-US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3752" y="4602443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8662" y="5248405"/>
            <a:ext cx="1743404" cy="760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818266" y="4604209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8564" y="3015168"/>
            <a:ext cx="4954397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Point myPoint = new Point(0, </a:t>
            </a:r>
            <a:r>
              <a:rPr lang="en-US" sz="2000">
                <a:solidFill>
                  <a:schemeClr val="tx1"/>
                </a:solidFill>
                <a:effectLst/>
              </a:rPr>
              <a:t>0);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myPoint.setLocation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(1.0, 0.0);</a:t>
            </a:r>
          </a:p>
          <a:p>
            <a:r>
              <a:rPr lang="en-US" sz="200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>
                <a:solidFill>
                  <a:schemeClr val="tx1"/>
                </a:solidFill>
                <a:effectLst/>
              </a:rPr>
              <a:t>(</a:t>
            </a:r>
            <a:r>
              <a:rPr lang="en-US" sz="2000" err="1">
                <a:solidFill>
                  <a:schemeClr val="tx1"/>
                </a:solidFill>
                <a:effectLst/>
              </a:rPr>
              <a:t>myPoint</a:t>
            </a:r>
            <a:r>
              <a:rPr lang="en-US" sz="200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54073" y="5287736"/>
            <a:ext cx="374337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java.awt.Point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[1.0, 0.0]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53908" y="3038548"/>
            <a:ext cx="5657265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new String("old String");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	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str.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replaceAll</a:t>
            </a:r>
            <a:r>
              <a:rPr lang="en-US" sz="2000" dirty="0">
                <a:solidFill>
                  <a:schemeClr val="tx1"/>
                </a:solidFill>
                <a:effectLst/>
              </a:rPr>
              <a:t>("old", "new");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53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mutable fields are not fully encapsulated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In this case </a:t>
            </a:r>
            <a:r>
              <a:rPr lang="en-US" b="1" dirty="0">
                <a:solidFill>
                  <a:srgbClr val="FFA000"/>
                </a:solidFill>
              </a:rPr>
              <a:t>getter is like setter too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27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41648" y="1686129"/>
            <a:ext cx="7334655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List&lt;Person&gt; players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16" y="4795732"/>
            <a:ext cx="1187902" cy="10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8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48A28-C590-496A-A110-ABE4BDF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66618-1AA4-416B-B1CA-B61A808666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B4463-3478-4DFC-8E3F-D193FDC2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44" y="1604987"/>
            <a:ext cx="10672042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team = new Team();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 = new Person("David", "Adams", 22);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22773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rgbClr val="234465"/>
                </a:solidFill>
              </a:rPr>
              <a:t>For securing our collection we can return </a:t>
            </a:r>
            <a:br>
              <a:rPr lang="en-US" noProof="1">
                <a:solidFill>
                  <a:srgbClr val="234465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Collections.unmodifiableList()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Imutable Fields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29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656" y="2410726"/>
            <a:ext cx="909208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this.players.add(person);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27873" y="5481467"/>
            <a:ext cx="3503293" cy="510778"/>
          </a:xfrm>
          <a:prstGeom prst="wedgeRoundRectCallout">
            <a:avLst>
              <a:gd name="adj1" fmla="val -54344"/>
              <a:gd name="adj2" fmla="val -46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safe collections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36628" y="2484765"/>
            <a:ext cx="3210256" cy="919401"/>
          </a:xfrm>
          <a:prstGeom prst="wedgeRoundRectCallout">
            <a:avLst>
              <a:gd name="adj1" fmla="val -55789"/>
              <a:gd name="adj2" fmla="val 47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methods for functionality over list</a:t>
            </a:r>
          </a:p>
        </p:txBody>
      </p:sp>
    </p:spTree>
    <p:extLst>
      <p:ext uri="{BB962C8B-B14F-4D97-AF65-F5344CB8AC3E}">
        <p14:creationId xmlns:p14="http://schemas.microsoft.com/office/powerpoint/2010/main" val="3768954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59046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b="1" dirty="0">
                <a:solidFill>
                  <a:schemeClr val="bg1"/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first team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b="1" dirty="0">
                <a:solidFill>
                  <a:schemeClr val="bg1"/>
                </a:solidFill>
              </a:rPr>
              <a:t>younger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40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they go to </a:t>
            </a:r>
            <a:r>
              <a:rPr lang="en-US" b="1" dirty="0">
                <a:solidFill>
                  <a:schemeClr val="bg1"/>
                </a:solidFill>
              </a:rPr>
              <a:t>first squad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both squad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400800" y="1668288"/>
            <a:ext cx="5410200" cy="4470829"/>
            <a:chOff x="-306388" y="2077297"/>
            <a:chExt cx="3137848" cy="447082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4896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+getReserveTeam()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18197-4205-499A-9E04-9449321E3A4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7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First and Reserve Team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1" y="1390837"/>
            <a:ext cx="9143998" cy="4731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firstTeam;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reserveTeam;</a:t>
            </a:r>
          </a:p>
          <a:p>
            <a:pPr fontAlgn="base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>
                <a:solidFill>
                  <a:schemeClr val="bg1"/>
                </a:solidFill>
                <a:effectLst/>
              </a:rPr>
              <a:t>addPlayer</a:t>
            </a:r>
            <a:r>
              <a:rPr lang="en-US" sz="24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if (person.getAge() &lt; 40)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this.firstTeam.add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else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this.reserveTeam.add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public List&lt;Person&gt;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getFirstTeam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400" dirty="0">
                <a:solidFill>
                  <a:schemeClr val="bg1"/>
                </a:solidFill>
                <a:effectLst/>
              </a:rPr>
              <a:t>Collections.unmodifiableList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(firstTeam);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add getter for reserve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3A905-5982-4EE8-8DEC-8E51F2D466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45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21306-4A12-46DA-8135-D9008FA943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88C24-D7C3-43BB-BD74-68E1E090BB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0EBB2-B72C-4BBE-9827-2915F8DAC83C}"/>
              </a:ext>
            </a:extLst>
          </p:cNvPr>
          <p:cNvSpPr txBox="1"/>
          <p:nvPr/>
        </p:nvSpPr>
        <p:spPr>
          <a:xfrm>
            <a:off x="4304607" y="2059293"/>
            <a:ext cx="3582785" cy="13697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>
                <a:solidFill>
                  <a:schemeClr val="bg2"/>
                </a:solidFill>
                <a:latin typeface="Consolas" panose="020B0609020204030204" pitchFamily="49" charset="0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5622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class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can't be extended</a:t>
            </a: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method</a:t>
            </a:r>
            <a:r>
              <a:rPr lang="en-US" b="1" dirty="0"/>
              <a:t> </a:t>
            </a:r>
            <a:r>
              <a:rPr lang="en-US" dirty="0"/>
              <a:t>can't be 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</a:t>
            </a:r>
            <a:r>
              <a:rPr lang="en-US">
                <a:latin typeface="Consolas" panose="020B0609020204030204" pitchFamily="49" charset="0"/>
              </a:rPr>
              <a:t>final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33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09800" y="1752600"/>
            <a:ext cx="877272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>
                <a:solidFill>
                  <a:schemeClr val="tx1"/>
                </a:solidFill>
                <a:effectLst/>
              </a:rPr>
              <a:t>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Cat extends Mammal {}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209800" y="4011580"/>
            <a:ext cx="877272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void move(Point point)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Animal {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@Override 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public void move()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2169533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5329278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61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068900"/>
            <a:ext cx="1180482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</a:t>
            </a:r>
            <a:r>
              <a:rPr lang="en-US">
                <a:latin typeface="Consolas" panose="020B0609020204030204" pitchFamily="49" charset="0"/>
              </a:rPr>
              <a:t>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1508" y="1725881"/>
            <a:ext cx="8624384" cy="47004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String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List&lt;Person&gt; firstTeam;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Team (String name)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this.name =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this.firstTeam = new ArrayList&lt;Person&gt; 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doSomething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this.name = "";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this.firstTeam = new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ArrayList</a:t>
            </a:r>
            <a:r>
              <a:rPr lang="en-US" sz="26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this.firstTeam.add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731465" y="4808508"/>
            <a:ext cx="3657600" cy="578882"/>
          </a:xfrm>
          <a:prstGeom prst="wedgeRoundRectCallout">
            <a:avLst>
              <a:gd name="adj1" fmla="val -56919"/>
              <a:gd name="adj2" fmla="val -1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399102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35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Encapsulation: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Hides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implementation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Reduces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complexity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Ensures that structural changes </a:t>
            </a:r>
            <a:br>
              <a:rPr lang="en-US" sz="3399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remain local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and </a:t>
            </a: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Immutable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objects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Keyword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23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 Hiding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6162-4793-4A56-8C04-26CF2817A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9" dirty="0"/>
              <a:t>Encapsulation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94607" y="1313423"/>
            <a:ext cx="3768199" cy="2727975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399" b="1" dirty="0">
                    <a:solidFill>
                      <a:srgbClr val="FFFFFF"/>
                    </a:solidFill>
                    <a:latin typeface="Calibri" panose="020F0502020204030204"/>
                  </a:rPr>
                  <a:t> Abstraction</a:t>
                </a:r>
                <a:endParaRPr lang="bg-BG" sz="23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799" b="1" dirty="0">
                  <a:solidFill>
                    <a:srgbClr val="FFFFFF"/>
                  </a:solidFill>
                  <a:latin typeface="Calibri" panose="020F0502020204030204"/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565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999" b="1" dirty="0">
                  <a:solidFill>
                    <a:srgbClr val="FFFFFF"/>
                  </a:solidFill>
                  <a:latin typeface="Calibri" panose="020F0502020204030204"/>
                </a:rPr>
                <a:t>Data Encapsulation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3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40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of wrapping code and data together </a:t>
            </a:r>
            <a:br>
              <a:rPr lang="en-US" dirty="0"/>
            </a:br>
            <a:r>
              <a:rPr lang="en-US" dirty="0"/>
              <a:t>into a single unit</a:t>
            </a:r>
          </a:p>
          <a:p>
            <a:r>
              <a:rPr lang="en-GB" dirty="0"/>
              <a:t>Flexibility and extensibility of the code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199" dirty="0"/>
              <a:t>Structural changes remain </a:t>
            </a:r>
            <a:r>
              <a:rPr lang="en-US" sz="3199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199" dirty="0"/>
              <a:t>Allows</a:t>
            </a:r>
            <a:r>
              <a:rPr lang="en-US" sz="3199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validation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data binding</a:t>
            </a:r>
            <a:endParaRPr lang="bg-BG" sz="3199" b="1" dirty="0">
              <a:solidFill>
                <a:schemeClr val="bg1"/>
              </a:solidFill>
            </a:endParaRPr>
          </a:p>
          <a:p>
            <a:endParaRPr lang="bg-BG" sz="3199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5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0225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fields </a:t>
            </a:r>
            <a:r>
              <a:rPr lang="en-US" b="1" dirty="0">
                <a:solidFill>
                  <a:schemeClr val="bg1"/>
                </a:solidFill>
              </a:rPr>
              <a:t>must be private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 for data access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6588" y="1878807"/>
            <a:ext cx="72988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6588" y="4155312"/>
            <a:ext cx="729881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getAge()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setAge(int age)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4654930"/>
            <a:ext cx="990600" cy="915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2113719"/>
            <a:ext cx="990600" cy="9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2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399"/>
              </a:spcAft>
            </a:pPr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Accessors and Mutators should be </a:t>
            </a:r>
            <a:r>
              <a:rPr lang="en-GB" b="1" dirty="0">
                <a:solidFill>
                  <a:schemeClr val="bg1"/>
                </a:solidFill>
              </a:rPr>
              <a:t>public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7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007" y="1815877"/>
            <a:ext cx="6034712" cy="602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spAutoFit/>
          </a:bodyPr>
          <a:lstStyle/>
          <a:p>
            <a:pPr algn="ctr"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5008" y="2411781"/>
            <a:ext cx="6034712" cy="997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-name: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-age: int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007" y="3408893"/>
            <a:ext cx="6034712" cy="2134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+Person(String name, int age)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+getName():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+setName(String name):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+getAge(): int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+setAge(int age):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339660" y="2613529"/>
            <a:ext cx="1878310" cy="600385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339660" y="4097867"/>
            <a:ext cx="1878310" cy="609441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3258" y="5348605"/>
            <a:ext cx="6034712" cy="59590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621">
              <a:lnSpc>
                <a:spcPct val="100000"/>
              </a:lnSpc>
              <a:buNone/>
            </a:pPr>
            <a:endParaRPr lang="bg-BG" sz="3399" dirty="0">
              <a:solidFill>
                <a:srgbClr val="FFA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7520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to current class instance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1" y="2524332"/>
            <a:ext cx="1120139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4724400"/>
            <a:ext cx="11287812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String fullName()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.getFirstName() + " " +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.getLastName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543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current class constructor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6098" y="1932802"/>
            <a:ext cx="867815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.firstName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E4029-9D79-48EA-BF76-E0288E353EAA}"/>
              </a:ext>
            </a:extLst>
          </p:cNvPr>
          <p:cNvSpPr txBox="1">
            <a:spLocks/>
          </p:cNvSpPr>
          <p:nvPr/>
        </p:nvSpPr>
        <p:spPr>
          <a:xfrm>
            <a:off x="626098" y="3989112"/>
            <a:ext cx="8678159" cy="2099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 (String name, Integer age)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(name);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.age = age;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298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9233</TotalTime>
  <Words>3926</Words>
  <Application>Microsoft Office PowerPoint</Application>
  <PresentationFormat>Widescreen</PresentationFormat>
  <Paragraphs>590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Encapsulation</vt:lpstr>
      <vt:lpstr>Table of Contents</vt:lpstr>
      <vt:lpstr>Have a Question?</vt:lpstr>
      <vt:lpstr>PowerPoint Presentation</vt:lpstr>
      <vt:lpstr>Encapsulation</vt:lpstr>
      <vt:lpstr>Encapsulation</vt:lpstr>
      <vt:lpstr>Encapsulation – Example</vt:lpstr>
      <vt:lpstr>Keyword this (1)</vt:lpstr>
      <vt:lpstr>Keyword this (2)</vt:lpstr>
      <vt:lpstr>PowerPoint Presentation</vt:lpstr>
      <vt:lpstr>Private Access Modifier</vt:lpstr>
      <vt:lpstr>Protected Access Modifier</vt:lpstr>
      <vt:lpstr>Default Access Modifier</vt:lpstr>
      <vt:lpstr>Public Access Modifier</vt:lpstr>
      <vt:lpstr>Problem: Sort by Name and Age</vt:lpstr>
      <vt:lpstr>Solution: Sort by Name and Age</vt:lpstr>
      <vt:lpstr>Problem: Salary Increase</vt:lpstr>
      <vt:lpstr>Solution: Salary Increase (1)</vt:lpstr>
      <vt:lpstr>Solution: Salary Increase (2)</vt:lpstr>
      <vt:lpstr>PowerPoint Presentation</vt:lpstr>
      <vt:lpstr>Validation (1)</vt:lpstr>
      <vt:lpstr>Validation (2)</vt:lpstr>
      <vt:lpstr>Problem: Validation Data</vt:lpstr>
      <vt:lpstr>Solution: Validation Data</vt:lpstr>
      <vt:lpstr>PowerPoint Presentation</vt:lpstr>
      <vt:lpstr>Mutable vs Immutable Objects</vt:lpstr>
      <vt:lpstr>Mutable Fields</vt:lpstr>
      <vt:lpstr>Mutable Fields - Example</vt:lpstr>
      <vt:lpstr>Imutable Fields</vt:lpstr>
      <vt:lpstr>Problem: First and Reserve Team</vt:lpstr>
      <vt:lpstr>Solution: First and Reserve Team</vt:lpstr>
      <vt:lpstr>PowerPoint Presentation</vt:lpstr>
      <vt:lpstr>Keyword final</vt:lpstr>
      <vt:lpstr>Keyword final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Encapsulation</dc:title>
  <dc:subject>Java OOP – Practical Training Course @ SoftUni</dc:subject>
  <dc:creator>Software University Foundation</dc:creator>
  <cp:keywords>Encapsulation, Reflection, Abstartion, Interface, class, Java Basics, Java, OOP, Software University, SoftUni, programming, coding, software development, education, training, course</cp:keywords>
  <dc:description>Java OOP Course @ Software University - https://softuni.bg/modules/59/java-advanced</dc:description>
  <cp:lastModifiedBy>Anna S</cp:lastModifiedBy>
  <cp:revision>433</cp:revision>
  <dcterms:created xsi:type="dcterms:W3CDTF">2018-05-23T13:08:44Z</dcterms:created>
  <dcterms:modified xsi:type="dcterms:W3CDTF">2019-11-05T07:15:38Z</dcterms:modified>
  <cp:category>programming;computer programming;software development;web development</cp:category>
</cp:coreProperties>
</file>