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</p:sldMasterIdLst>
  <p:notesMasterIdLst>
    <p:notesMasterId r:id="rId40"/>
  </p:notesMasterIdLst>
  <p:handoutMasterIdLst>
    <p:handoutMasterId r:id="rId41"/>
  </p:handoutMasterIdLst>
  <p:sldIdLst>
    <p:sldId id="1137" r:id="rId3"/>
    <p:sldId id="1138" r:id="rId4"/>
    <p:sldId id="258" r:id="rId5"/>
    <p:sldId id="1139" r:id="rId6"/>
    <p:sldId id="1140" r:id="rId7"/>
    <p:sldId id="1141" r:id="rId8"/>
    <p:sldId id="1142" r:id="rId9"/>
    <p:sldId id="1143" r:id="rId10"/>
    <p:sldId id="1145" r:id="rId11"/>
    <p:sldId id="1146" r:id="rId12"/>
    <p:sldId id="1147" r:id="rId13"/>
    <p:sldId id="1148" r:id="rId14"/>
    <p:sldId id="1149" r:id="rId15"/>
    <p:sldId id="1150" r:id="rId16"/>
    <p:sldId id="1151" r:id="rId17"/>
    <p:sldId id="1153" r:id="rId18"/>
    <p:sldId id="1154" r:id="rId19"/>
    <p:sldId id="1155" r:id="rId20"/>
    <p:sldId id="1156" r:id="rId21"/>
    <p:sldId id="1157" r:id="rId22"/>
    <p:sldId id="1159" r:id="rId23"/>
    <p:sldId id="1160" r:id="rId24"/>
    <p:sldId id="1161" r:id="rId25"/>
    <p:sldId id="1162" r:id="rId26"/>
    <p:sldId id="1166" r:id="rId27"/>
    <p:sldId id="1171" r:id="rId28"/>
    <p:sldId id="1172" r:id="rId29"/>
    <p:sldId id="1173" r:id="rId30"/>
    <p:sldId id="1174" r:id="rId31"/>
    <p:sldId id="1175" r:id="rId32"/>
    <p:sldId id="1176" r:id="rId33"/>
    <p:sldId id="1179" r:id="rId34"/>
    <p:sldId id="304" r:id="rId35"/>
    <p:sldId id="848" r:id="rId36"/>
    <p:sldId id="617" r:id="rId37"/>
    <p:sldId id="1183" r:id="rId38"/>
    <p:sldId id="118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1D922C-24D3-4B62-A94F-E8C57DA57B67}">
          <p14:sldIdLst>
            <p14:sldId id="1137"/>
            <p14:sldId id="1138"/>
            <p14:sldId id="258"/>
          </p14:sldIdLst>
        </p14:section>
        <p14:section name="Introduction to Debugging" id="{93C1CB9A-8AB1-4ABE-BA96-CD70AC26FE31}">
          <p14:sldIdLst>
            <p14:sldId id="1139"/>
            <p14:sldId id="1140"/>
            <p14:sldId id="1141"/>
            <p14:sldId id="1142"/>
            <p14:sldId id="1143"/>
          </p14:sldIdLst>
        </p14:section>
        <p14:section name="IntelliJ IDEA Debugger" id="{CEC19C4C-6714-409C-89D5-E543965DAEB0}">
          <p14:sldIdLst>
            <p14:sldId id="1145"/>
            <p14:sldId id="1146"/>
            <p14:sldId id="1147"/>
            <p14:sldId id="1148"/>
            <p14:sldId id="1149"/>
            <p14:sldId id="1150"/>
            <p14:sldId id="1151"/>
            <p14:sldId id="1153"/>
          </p14:sldIdLst>
        </p14:section>
        <p14:section name="Breakpoints" id="{F2A310F0-39BF-4575-A48E-2E7D1DD117B9}">
          <p14:sldIdLst>
            <p14:sldId id="1154"/>
            <p14:sldId id="1155"/>
            <p14:sldId id="1156"/>
            <p14:sldId id="1157"/>
          </p14:sldIdLst>
        </p14:section>
        <p14:section name="Data Inspection" id="{29848AE8-29F9-42D1-A003-F2D9CB0C2E85}">
          <p14:sldIdLst>
            <p14:sldId id="1159"/>
            <p14:sldId id="1160"/>
            <p14:sldId id="1161"/>
            <p14:sldId id="1162"/>
            <p14:sldId id="1166"/>
          </p14:sldIdLst>
        </p14:section>
        <p14:section name="Finding a Defect" id="{B4BE0ECB-6105-4DDD-A567-5D42BF7F0460}">
          <p14:sldIdLst>
            <p14:sldId id="1171"/>
            <p14:sldId id="1172"/>
            <p14:sldId id="1173"/>
            <p14:sldId id="1174"/>
            <p14:sldId id="1175"/>
            <p14:sldId id="1176"/>
          </p14:sldIdLst>
        </p14:section>
        <p14:section name="Conclusion" id="{63F5C426-1202-4D38-BCC3-6860069A52C2}">
          <p14:sldIdLst>
            <p14:sldId id="1179"/>
            <p14:sldId id="304"/>
            <p14:sldId id="848"/>
            <p14:sldId id="617"/>
            <p14:sldId id="1183"/>
            <p14:sldId id="1184"/>
          </p14:sldIdLst>
        </p14:section>
        <p14:section name="Default Section" id="{4DC536F9-FDC4-46D1-88C0-F0FA0F34C92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20" autoAdjust="0"/>
  </p:normalViewPr>
  <p:slideViewPr>
    <p:cSldViewPr snapToGrid="0" showGuides="1">
      <p:cViewPr varScale="1">
        <p:scale>
          <a:sx n="100" d="100"/>
          <a:sy n="100" d="100"/>
        </p:scale>
        <p:origin x="228" y="9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8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programmers use the terms "testing" and "debugging" interchangeably, but careful programmers distinguish between the two activities.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is a means of detecting errors. </a:t>
            </a: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Debugging is a means of diagnosing and correcting the root causes of errors that have already been detected.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5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25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713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970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42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9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4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4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3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60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7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1" y="6035666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3" y="6035666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60" y="254857"/>
            <a:ext cx="10965303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7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808"/>
            <a:ext cx="2951518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604"/>
            <a:ext cx="2951518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855"/>
            <a:ext cx="2951518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112"/>
            <a:ext cx="2951518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60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6"/>
            <a:ext cx="8182463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82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3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8" y="3314706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4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0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02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5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7" y="6390562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4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7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9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4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7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2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6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3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8" y="1702475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5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5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5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5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3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93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2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4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6" y="1297095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7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7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3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7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1" y="1186309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8" y="5017464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4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30" y="1319425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7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69857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6892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589" y="4869900"/>
            <a:ext cx="8940800" cy="9037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589" y="5754968"/>
            <a:ext cx="8940800" cy="719034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07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26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movingseniorsbc.com/" TargetMode="External"/><Relationship Id="rId4" Type="http://schemas.openxmlformats.org/officeDocument/2006/relationships/hyperlink" Target="source%20flickr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9/java-advanc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7.png"/><Relationship Id="rId26" Type="http://schemas.openxmlformats.org/officeDocument/2006/relationships/image" Target="../media/image8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6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8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7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7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5.png"/><Relationship Id="rId22" Type="http://schemas.openxmlformats.org/officeDocument/2006/relationships/image" Target="../media/image7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85.gif"/><Relationship Id="rId4" Type="http://schemas.openxmlformats.org/officeDocument/2006/relationships/image" Target="../media/image82.jpeg"/><Relationship Id="rId9" Type="http://schemas.openxmlformats.org/officeDocument/2006/relationships/hyperlink" Target="https://www.lukanet.com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uster_(spacecraft)#Launch_failure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Building Rock-Solid Software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US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noProof="1"/>
              <a:t>Software University</a:t>
            </a:r>
            <a:endParaRPr lang="en-GB" dirty="0"/>
          </a:p>
        </p:txBody>
      </p:sp>
      <p:sp>
        <p:nvSpPr>
          <p:cNvPr id="30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234465">
                    <a:lumMod val="75000"/>
                  </a:srgbClr>
                </a:solidFill>
                <a:hlinkClick r:id="rId3"/>
              </a:rPr>
              <a:t>http://softuni.bg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30" name="Text Placeholder 10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CC2A12-4C92-4FF0-BDE0-77AF7D1DF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112" y="2351427"/>
            <a:ext cx="3411775" cy="178508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8508">
            <a:off x="5289889" y="2352779"/>
            <a:ext cx="1719240" cy="179087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25621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IntelliJ IDE gives us a lot of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your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Adding </a:t>
            </a: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Visualize the </a:t>
            </a:r>
            <a:r>
              <a:rPr lang="en-US" b="1" dirty="0">
                <a:solidFill>
                  <a:schemeClr val="bg1"/>
                </a:solidFill>
              </a:rPr>
              <a:t>program flow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Control the </a:t>
            </a:r>
            <a:r>
              <a:rPr lang="en-US" b="1" dirty="0">
                <a:solidFill>
                  <a:schemeClr val="bg1"/>
                </a:solidFill>
              </a:rPr>
              <a:t>flow of execution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tips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 variables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Debugging </a:t>
            </a:r>
            <a:r>
              <a:rPr lang="en-US" b="1" dirty="0">
                <a:solidFill>
                  <a:schemeClr val="bg1"/>
                </a:solidFill>
              </a:rPr>
              <a:t>multithreaded programs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many more…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 Debugger</a:t>
            </a:r>
          </a:p>
        </p:txBody>
      </p:sp>
    </p:spTree>
    <p:extLst>
      <p:ext uri="{BB962C8B-B14F-4D97-AF65-F5344CB8AC3E}">
        <p14:creationId xmlns:p14="http://schemas.microsoft.com/office/powerpoint/2010/main" val="111156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Starting a process under the IntelliJ debugger</a:t>
            </a:r>
          </a:p>
          <a:p>
            <a:r>
              <a:rPr lang="en-US" dirty="0"/>
              <a:t>Attaching to an already running process</a:t>
            </a:r>
          </a:p>
          <a:p>
            <a:pPr lvl="1"/>
            <a:r>
              <a:rPr lang="en-US" dirty="0"/>
              <a:t>Without a solution loaded you can still debug</a:t>
            </a:r>
          </a:p>
          <a:p>
            <a:pPr lvl="1"/>
            <a:r>
              <a:rPr lang="en-US" dirty="0"/>
              <a:t>Useful when solution isn't readily available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Ctrl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Alt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F5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Debug a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98FA2-D157-4F54-8CDD-FB8CD3B9F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777" y="4442675"/>
            <a:ext cx="31813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Right click in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method, Debug '{class}.main()'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Shift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F9</a:t>
            </a:r>
            <a:r>
              <a:rPr lang="en-US" dirty="0"/>
              <a:t> is a shortcut</a:t>
            </a:r>
          </a:p>
          <a:p>
            <a:pPr>
              <a:buClr>
                <a:schemeClr val="tx1"/>
              </a:buClr>
            </a:pPr>
            <a:r>
              <a:rPr lang="en-US" dirty="0"/>
              <a:t>Easier access to the source code and symbols since its loaded in the solution</a:t>
            </a:r>
          </a:p>
          <a:p>
            <a:pPr>
              <a:buClr>
                <a:schemeClr val="tx1"/>
              </a:buClr>
            </a:pPr>
            <a:r>
              <a:rPr lang="en-US" dirty="0"/>
              <a:t>Certain differences exist in comparison to debugging an already running process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5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Debug Windows are the means to introspect on the state </a:t>
            </a:r>
            <a:br>
              <a:rPr lang="en-US" dirty="0"/>
            </a:br>
            <a:r>
              <a:rPr lang="en-US" dirty="0"/>
              <a:t>of a process</a:t>
            </a:r>
          </a:p>
          <a:p>
            <a:r>
              <a:rPr lang="en-US" dirty="0"/>
              <a:t>Opens a new window with the selected information in it</a:t>
            </a:r>
          </a:p>
          <a:p>
            <a:r>
              <a:rPr lang="en-US" dirty="0"/>
              <a:t>Window categories</a:t>
            </a:r>
          </a:p>
          <a:p>
            <a:pPr lvl="1"/>
            <a:r>
              <a:rPr lang="en-US" dirty="0"/>
              <a:t>Frames / Threads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Watches</a:t>
            </a:r>
          </a:p>
          <a:p>
            <a:r>
              <a:rPr lang="en-US" dirty="0"/>
              <a:t>Accessible from Debug window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Windows</a:t>
            </a:r>
          </a:p>
        </p:txBody>
      </p:sp>
    </p:spTree>
    <p:extLst>
      <p:ext uri="{BB962C8B-B14F-4D97-AF65-F5344CB8AC3E}">
        <p14:creationId xmlns:p14="http://schemas.microsoft.com/office/powerpoint/2010/main" val="367849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06516"/>
            <a:ext cx="11818096" cy="52010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Convenient shortcut to common debugging tasks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 over </a:t>
            </a:r>
            <a:r>
              <a:rPr lang="en-US" sz="3200" dirty="0"/>
              <a:t>– F8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Force Step Into </a:t>
            </a:r>
            <a:r>
              <a:rPr lang="en-US" sz="3200" dirty="0"/>
              <a:t>– through the method calls - Alt + Shift + F7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Step Out </a:t>
            </a:r>
            <a:r>
              <a:rPr lang="en-US" sz="3200" dirty="0"/>
              <a:t>– Shift + F8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 into </a:t>
            </a:r>
            <a:r>
              <a:rPr lang="en-US" sz="3200" dirty="0"/>
              <a:t>– F7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Continue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By default, an app will run uninterrupted (and stop on </a:t>
            </a:r>
            <a:br>
              <a:rPr lang="bg-BG" dirty="0"/>
            </a:br>
            <a:r>
              <a:rPr lang="en-US" dirty="0"/>
              <a:t>exception or breakpoint)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Debugging is all about looking at the </a:t>
            </a:r>
            <a:r>
              <a:rPr lang="en-US" b="1" dirty="0">
                <a:solidFill>
                  <a:schemeClr val="bg1"/>
                </a:solidFill>
              </a:rPr>
              <a:t>state of the process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Controlling execution allows: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Pausing</a:t>
            </a:r>
            <a:r>
              <a:rPr lang="en-US" dirty="0"/>
              <a:t> execution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Resuming</a:t>
            </a:r>
            <a:r>
              <a:rPr lang="en-US" dirty="0"/>
              <a:t> execution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7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IntelliJ offers quite a few knobs and tweaks in </a:t>
            </a:r>
            <a:br>
              <a:rPr lang="en-US" dirty="0"/>
            </a:br>
            <a:r>
              <a:rPr lang="en-US" dirty="0"/>
              <a:t>the debugging experience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Options and settings is available via Settings/Preferences -&gt; </a:t>
            </a:r>
            <a:br>
              <a:rPr lang="en-US" dirty="0"/>
            </a:br>
            <a:r>
              <a:rPr lang="en-US" dirty="0"/>
              <a:t>Build, Execution and Deployment (Ctrl + Alt + S):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Debugger -&gt; Data Views -&gt;</a:t>
            </a:r>
            <a:r>
              <a:rPr lang="en-US" b="1" dirty="0">
                <a:solidFill>
                  <a:schemeClr val="bg1"/>
                </a:solidFill>
              </a:rPr>
              <a:t> Java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Compiler -&gt;</a:t>
            </a:r>
            <a:r>
              <a:rPr lang="en-US" b="1" dirty="0">
                <a:solidFill>
                  <a:schemeClr val="bg1"/>
                </a:solidFill>
              </a:rPr>
              <a:t> Java Compiler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Project Structure </a:t>
            </a:r>
            <a:r>
              <a:rPr lang="en-US" sz="3198" dirty="0"/>
              <a:t>(Ctrl + Shift + Alt + 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and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Breakpoints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37" y="1504950"/>
            <a:ext cx="2295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2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Ability to stop execution based on certain criteria is key </a:t>
            </a:r>
            <a:br>
              <a:rPr lang="en-US" dirty="0"/>
            </a:br>
            <a:r>
              <a:rPr lang="en-US" dirty="0"/>
              <a:t>when debugging</a:t>
            </a:r>
          </a:p>
          <a:p>
            <a:pPr lvl="1"/>
            <a:r>
              <a:rPr lang="en-US" dirty="0"/>
              <a:t>When a function is hit</a:t>
            </a:r>
          </a:p>
          <a:p>
            <a:pPr lvl="1"/>
            <a:r>
              <a:rPr lang="en-US" dirty="0"/>
              <a:t>When data changes</a:t>
            </a:r>
          </a:p>
          <a:p>
            <a:pPr lvl="1"/>
            <a:r>
              <a:rPr lang="en-US" dirty="0"/>
              <a:t>When a specific thread hits a function</a:t>
            </a:r>
          </a:p>
          <a:p>
            <a:pPr lvl="1"/>
            <a:r>
              <a:rPr lang="en-US" dirty="0"/>
              <a:t>Much more…</a:t>
            </a:r>
          </a:p>
          <a:p>
            <a:r>
              <a:rPr lang="en-US" dirty="0"/>
              <a:t>IntelliJ's debugger has a huge feature set when it </a:t>
            </a:r>
            <a:br>
              <a:rPr lang="en-US" dirty="0"/>
            </a:br>
            <a:r>
              <a:rPr lang="en-US" dirty="0"/>
              <a:t>comes to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128457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Stops execution at a specific instruction (line of code)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set using: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Ctrl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F8</a:t>
            </a:r>
            <a:r>
              <a:rPr lang="en-US" dirty="0"/>
              <a:t> shortcut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Clicking on the left most side of the source code window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default, the breakpoint will hit every time execution reaches the line of the code</a:t>
            </a:r>
          </a:p>
          <a:p>
            <a:pPr>
              <a:buClr>
                <a:schemeClr val="tx1"/>
              </a:buClr>
            </a:pPr>
            <a:r>
              <a:rPr lang="en-US" dirty="0"/>
              <a:t>Additional capabilities: condition, hit count, value changed, </a:t>
            </a:r>
            <a:br>
              <a:rPr lang="en-US" dirty="0"/>
            </a:br>
            <a:r>
              <a:rPr lang="en-US" dirty="0"/>
              <a:t>when hit, filters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 Breakpoints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7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Debugging</a:t>
            </a:r>
          </a:p>
          <a:p>
            <a:r>
              <a:rPr lang="en-US" dirty="0"/>
              <a:t>IntelliJ IDEA Debugger</a:t>
            </a:r>
          </a:p>
          <a:p>
            <a:r>
              <a:rPr lang="en-US" dirty="0"/>
              <a:t>Breakpoints</a:t>
            </a:r>
          </a:p>
          <a:p>
            <a:r>
              <a:rPr lang="en-US" dirty="0"/>
              <a:t>Data Inspection</a:t>
            </a:r>
          </a:p>
          <a:p>
            <a:r>
              <a:rPr lang="en-US" dirty="0"/>
              <a:t>Finding a Defect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3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Managed in the breakpoint window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Removing or </a:t>
            </a:r>
            <a:r>
              <a:rPr lang="en-US" b="1" dirty="0">
                <a:solidFill>
                  <a:schemeClr val="bg1"/>
                </a:solidFill>
              </a:rPr>
              <a:t>disabling</a:t>
            </a:r>
            <a:r>
              <a:rPr lang="en-US" dirty="0"/>
              <a:t> breakpoints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Open Breakpoints 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Ctrl + Shift + F8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Breakpoints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157BA-0E39-41FF-8432-DA862921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361" y="2450968"/>
            <a:ext cx="4417051" cy="35350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24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Data Inspection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57200"/>
            <a:ext cx="445093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8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is all about data inspection</a:t>
            </a:r>
          </a:p>
          <a:p>
            <a:pPr lvl="1"/>
            <a:r>
              <a:rPr lang="en-US" dirty="0"/>
              <a:t>What are the </a:t>
            </a:r>
            <a:r>
              <a:rPr lang="en-US" b="1" dirty="0">
                <a:solidFill>
                  <a:schemeClr val="bg1"/>
                </a:solidFill>
              </a:rPr>
              <a:t>local variables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in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</a:t>
            </a:r>
            <a:r>
              <a:rPr lang="en-US" b="1" dirty="0">
                <a:solidFill>
                  <a:schemeClr val="bg1"/>
                </a:solidFill>
              </a:rPr>
              <a:t>code flow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In general - What is the state of the process right now and how did it get there?</a:t>
            </a:r>
          </a:p>
          <a:p>
            <a:r>
              <a:rPr lang="en-US" dirty="0"/>
              <a:t>As such, the ease of data inspection is key to </a:t>
            </a:r>
            <a:r>
              <a:rPr lang="en-US" b="1" dirty="0">
                <a:solidFill>
                  <a:schemeClr val="bg1"/>
                </a:solidFill>
              </a:rPr>
              <a:t>quick resolution 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of problems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Inspection</a:t>
            </a:r>
          </a:p>
        </p:txBody>
      </p:sp>
    </p:spTree>
    <p:extLst>
      <p:ext uri="{BB962C8B-B14F-4D97-AF65-F5344CB8AC3E}">
        <p14:creationId xmlns:p14="http://schemas.microsoft.com/office/powerpoint/2010/main" val="83730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IntelliJ offers great data inspection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Memory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Overhead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Data Inspection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052D3-7996-4A9D-8F27-286526D75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04" y="2988295"/>
            <a:ext cx="8028208" cy="26735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55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Allows you to inspect various states of your application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Several different kinds of "predefined" watches window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"Custom" watches windows also possible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Contains only variables that you choose to add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Right click on the variable and select "Add to Watches"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Write the variable name in Watches window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Watches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8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Enables to evaluate expressions and code fragments in the </a:t>
            </a:r>
            <a:br>
              <a:rPr lang="en-US" dirty="0"/>
            </a:br>
            <a:r>
              <a:rPr lang="en-US" dirty="0"/>
              <a:t>context of a stack frame</a:t>
            </a:r>
          </a:p>
          <a:p>
            <a:r>
              <a:rPr lang="en-US" dirty="0"/>
              <a:t> Also evaluate operator expressions, lambda expressions, and </a:t>
            </a:r>
            <a:br>
              <a:rPr lang="en-US" dirty="0"/>
            </a:br>
            <a:r>
              <a:rPr lang="en-US" dirty="0"/>
              <a:t>anonymous classes</a:t>
            </a:r>
          </a:p>
          <a:p>
            <a:r>
              <a:rPr lang="en-US" dirty="0"/>
              <a:t>Shortcut – Alt + F8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Expression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B84B3-400F-4535-B9E5-29D10D526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981" y="3282518"/>
            <a:ext cx="3667125" cy="3114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711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Finding a Defect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78584-4DA5-44F8-B42C-47B1188D798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432" y="1494565"/>
            <a:ext cx="2201136" cy="220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4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510212"/>
          </a:xfrm>
        </p:spPr>
        <p:txBody>
          <a:bodyPr>
            <a:normAutofit/>
          </a:bodyPr>
          <a:lstStyle/>
          <a:p>
            <a:r>
              <a:rPr lang="en-US" sz="3500" dirty="0"/>
              <a:t>Stabilize the error</a:t>
            </a:r>
          </a:p>
          <a:p>
            <a:r>
              <a:rPr lang="en-US" sz="3500" dirty="0"/>
              <a:t>Locate the source of the error</a:t>
            </a:r>
          </a:p>
          <a:p>
            <a:pPr lvl="1"/>
            <a:r>
              <a:rPr lang="en-US" dirty="0"/>
              <a:t>Gather the data</a:t>
            </a:r>
          </a:p>
          <a:p>
            <a:pPr lvl="1"/>
            <a:r>
              <a:rPr lang="en-US" dirty="0"/>
              <a:t>Analyze the data and form hypothesis</a:t>
            </a:r>
          </a:p>
          <a:p>
            <a:pPr lvl="1"/>
            <a:r>
              <a:rPr lang="en-US" dirty="0"/>
              <a:t>Determine how to prove or disprove the hypothesis</a:t>
            </a:r>
          </a:p>
          <a:p>
            <a:r>
              <a:rPr lang="en-US" sz="3500" dirty="0"/>
              <a:t>Fix the defect</a:t>
            </a:r>
          </a:p>
          <a:p>
            <a:r>
              <a:rPr lang="en-US" sz="3500" dirty="0"/>
              <a:t>Test the fix</a:t>
            </a:r>
          </a:p>
          <a:p>
            <a:r>
              <a:rPr lang="en-US" sz="3500" dirty="0"/>
              <a:t>Look for similar errors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 Defect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4939" y="6397626"/>
            <a:ext cx="428625" cy="30797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195388"/>
            <a:ext cx="1981200" cy="226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01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all available data</a:t>
            </a:r>
          </a:p>
          <a:p>
            <a:r>
              <a:rPr lang="en-US" dirty="0"/>
              <a:t>Refine the test cases</a:t>
            </a:r>
          </a:p>
          <a:p>
            <a:r>
              <a:rPr lang="en-US" dirty="0"/>
              <a:t>Check unit tests</a:t>
            </a:r>
          </a:p>
          <a:p>
            <a:r>
              <a:rPr lang="en-US" dirty="0"/>
              <a:t>Use available tools</a:t>
            </a:r>
          </a:p>
          <a:p>
            <a:r>
              <a:rPr lang="en-US" dirty="0"/>
              <a:t>Reproduce the error in several different ways</a:t>
            </a:r>
          </a:p>
          <a:p>
            <a:r>
              <a:rPr lang="en-US" dirty="0"/>
              <a:t>Generate more data to generate more hypotheses</a:t>
            </a:r>
          </a:p>
          <a:p>
            <a:r>
              <a:rPr lang="en-US" dirty="0"/>
              <a:t>Use the results of negative tests</a:t>
            </a:r>
          </a:p>
          <a:p>
            <a:r>
              <a:rPr lang="en-US" dirty="0"/>
              <a:t>Brainstorm for possible hypotheses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Finding Defects</a:t>
            </a:r>
            <a:r>
              <a:rPr lang="bg-BG" dirty="0"/>
              <a:t>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371600"/>
            <a:ext cx="1752600" cy="189030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06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202237"/>
          </a:xfrm>
        </p:spPr>
        <p:txBody>
          <a:bodyPr>
            <a:normAutofit fontScale="92500"/>
          </a:bodyPr>
          <a:lstStyle/>
          <a:p>
            <a:r>
              <a:rPr lang="en-US" dirty="0"/>
              <a:t>Narrow the suspicious region of the code</a:t>
            </a:r>
          </a:p>
          <a:p>
            <a:r>
              <a:rPr lang="en-US" dirty="0"/>
              <a:t>Be suspicious of classes and routines that have had defects before</a:t>
            </a:r>
          </a:p>
          <a:p>
            <a:r>
              <a:rPr lang="en-US" dirty="0"/>
              <a:t>Check code that's changed recently</a:t>
            </a:r>
          </a:p>
          <a:p>
            <a:r>
              <a:rPr lang="en-US" dirty="0"/>
              <a:t>Expand the suspicious region of the code</a:t>
            </a:r>
          </a:p>
          <a:p>
            <a:r>
              <a:rPr lang="en-US" dirty="0"/>
              <a:t>Integrate incrementally</a:t>
            </a:r>
          </a:p>
          <a:p>
            <a:r>
              <a:rPr lang="en-US" dirty="0"/>
              <a:t>Check for common defects</a:t>
            </a:r>
          </a:p>
          <a:p>
            <a:r>
              <a:rPr lang="en-US" dirty="0"/>
              <a:t>Talk to someone else about the problem</a:t>
            </a:r>
          </a:p>
          <a:p>
            <a:r>
              <a:rPr lang="en-US" dirty="0"/>
              <a:t>Take a break from the problem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Finding Defects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4939" y="6397626"/>
            <a:ext cx="428625" cy="30797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2667000"/>
            <a:ext cx="8413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14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5422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 the problem before you fix it</a:t>
            </a:r>
          </a:p>
          <a:p>
            <a:r>
              <a:rPr lang="en-US" dirty="0"/>
              <a:t>Understand the program, not just the problem</a:t>
            </a:r>
          </a:p>
          <a:p>
            <a:r>
              <a:rPr lang="en-US" dirty="0"/>
              <a:t>Confirm the defect diagnosis</a:t>
            </a:r>
          </a:p>
          <a:p>
            <a:r>
              <a:rPr lang="en-US" dirty="0"/>
              <a:t>Relax</a:t>
            </a:r>
          </a:p>
          <a:p>
            <a:r>
              <a:rPr lang="en-US" dirty="0"/>
              <a:t>Save the original source code</a:t>
            </a:r>
          </a:p>
          <a:p>
            <a:r>
              <a:rPr lang="en-US" dirty="0"/>
              <a:t>Fix the problem, not the symptom</a:t>
            </a:r>
          </a:p>
          <a:p>
            <a:r>
              <a:rPr lang="en-US" dirty="0"/>
              <a:t>Make one change at a time</a:t>
            </a:r>
          </a:p>
          <a:p>
            <a:r>
              <a:rPr lang="en-US" dirty="0"/>
              <a:t>Add a unit test that expose the defect</a:t>
            </a:r>
          </a:p>
          <a:p>
            <a:r>
              <a:rPr lang="en-US" dirty="0"/>
              <a:t>Look for similar defects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Fixing a Defect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4939" y="6397626"/>
            <a:ext cx="428625" cy="30797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215" y="2479586"/>
            <a:ext cx="2451301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62802" y="6429831"/>
            <a:ext cx="3365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 action="ppaction://hlinkfile"/>
              </a:rPr>
              <a:t>Source: </a:t>
            </a:r>
            <a:r>
              <a:rPr lang="en-US" sz="1400" dirty="0">
                <a:hlinkClick r:id="rId5"/>
              </a:rPr>
              <a:t>http://www.movingseniorsbc.com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256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mk:@MSITStore:C:\Users\jdimitrov\Desktop\literature\Code%20Complete,%202nd%20Edition%20(2004).chm::/0735619670/images/0735619670/graphics/figu554_1.gif"/>
          <p:cNvSpPr>
            <a:spLocks noGrp="1" noChangeAspect="1" noChangeArrowheads="1"/>
          </p:cNvSpPr>
          <p:nvPr>
            <p:ph idx="10"/>
          </p:nvPr>
        </p:nvSpPr>
        <p:spPr>
          <a:xfrm>
            <a:off x="192089" y="1195389"/>
            <a:ext cx="11814175" cy="5202237"/>
          </a:xfrm>
        </p:spPr>
        <p:txBody>
          <a:bodyPr/>
          <a:lstStyle/>
          <a:p>
            <a:r>
              <a:rPr lang="en-US" dirty="0"/>
              <a:t>Your ego tells you that your code is good and doesn't have a </a:t>
            </a:r>
            <a:br>
              <a:rPr lang="en-US" dirty="0"/>
            </a:br>
            <a:r>
              <a:rPr lang="en-US" dirty="0"/>
              <a:t>defect even when you've seen that it has</a:t>
            </a:r>
          </a:p>
          <a:p>
            <a:r>
              <a:rPr lang="en-US" dirty="0"/>
              <a:t>How "psychological set" contributes to debugging blindness</a:t>
            </a:r>
          </a:p>
          <a:p>
            <a:pPr lvl="1"/>
            <a:r>
              <a:rPr lang="en-US" dirty="0"/>
              <a:t>People expect a new phenomenon to resemble similar </a:t>
            </a:r>
            <a:br>
              <a:rPr lang="en-US" dirty="0"/>
            </a:br>
            <a:r>
              <a:rPr lang="en-US" dirty="0"/>
              <a:t>phenomena they've seen before</a:t>
            </a:r>
            <a:endParaRPr lang="bg-BG" dirty="0"/>
          </a:p>
          <a:p>
            <a:pPr lvl="1"/>
            <a:r>
              <a:rPr lang="en-US" dirty="0"/>
              <a:t>Do not expect anything to work "by default"</a:t>
            </a:r>
          </a:p>
          <a:p>
            <a:pPr lvl="1"/>
            <a:r>
              <a:rPr lang="en-US" dirty="0"/>
              <a:t>Do not be too devoted to your code – </a:t>
            </a:r>
            <a:br>
              <a:rPr lang="en-US" dirty="0"/>
            </a:br>
            <a:r>
              <a:rPr lang="en-US" dirty="0"/>
              <a:t>establish psychological distance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Psychological Considerations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4939" y="6397626"/>
            <a:ext cx="428625" cy="30797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7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1299" y="1753612"/>
            <a:ext cx="609282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Introduction to </a:t>
            </a:r>
            <a:r>
              <a:rPr lang="en-US" sz="3200" b="1" dirty="0">
                <a:solidFill>
                  <a:schemeClr val="bg1"/>
                </a:solidFill>
              </a:rPr>
              <a:t>Debugging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IntelliJ IDEA Debugger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Breakpoints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Data Inspection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Watches, Frames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Finding a </a:t>
            </a:r>
            <a:r>
              <a:rPr lang="en-US" sz="3200" b="1" dirty="0">
                <a:solidFill>
                  <a:schemeClr val="bg1"/>
                </a:solidFill>
              </a:rPr>
              <a:t>Defect</a:t>
            </a:r>
          </a:p>
        </p:txBody>
      </p:sp>
    </p:spTree>
    <p:extLst>
      <p:ext uri="{BB962C8B-B14F-4D97-AF65-F5344CB8AC3E}">
        <p14:creationId xmlns:p14="http://schemas.microsoft.com/office/powerpoint/2010/main" val="14020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https://softuni.bg/modules/59/java-advanced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2538347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1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3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166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0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3" y="3809902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9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Introduction to Debugging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B1FA1F7-70DC-49AC-AADC-B3DBE432E6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61" y="1519097"/>
            <a:ext cx="2319477" cy="231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8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process of locating and fixing or bypassing </a:t>
            </a: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 (errors) in computer program code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program:</a:t>
            </a:r>
          </a:p>
          <a:p>
            <a:pPr lvl="1"/>
            <a:r>
              <a:rPr lang="en-US" dirty="0"/>
              <a:t>Start with a </a:t>
            </a:r>
            <a:r>
              <a:rPr lang="en-US" b="1" dirty="0">
                <a:solidFill>
                  <a:schemeClr val="bg1"/>
                </a:solidFill>
              </a:rPr>
              <a:t>problem</a:t>
            </a:r>
          </a:p>
          <a:p>
            <a:pPr lvl="1"/>
            <a:r>
              <a:rPr lang="en-US" dirty="0"/>
              <a:t>Isolate the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of the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</a:t>
            </a:r>
            <a:r>
              <a:rPr lang="en-US" dirty="0"/>
              <a:t>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(called </a:t>
            </a:r>
            <a:r>
              <a:rPr lang="en-US" b="1" dirty="0">
                <a:solidFill>
                  <a:schemeClr val="bg1"/>
                </a:solidFill>
              </a:rPr>
              <a:t>debuggers</a:t>
            </a:r>
            <a:r>
              <a:rPr lang="en-US" dirty="0"/>
              <a:t>) help identify coding errors </a:t>
            </a:r>
            <a:br>
              <a:rPr lang="en-US" dirty="0"/>
            </a:br>
            <a:r>
              <a:rPr lang="en-US" dirty="0"/>
              <a:t>at various development stages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Debugging?</a:t>
            </a:r>
          </a:p>
        </p:txBody>
      </p:sp>
    </p:spTree>
    <p:extLst>
      <p:ext uri="{BB962C8B-B14F-4D97-AF65-F5344CB8AC3E}">
        <p14:creationId xmlns:p14="http://schemas.microsoft.com/office/powerpoint/2010/main" val="17729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means of initial detection of errors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means of diagnosing and correcting the root causes of errors </a:t>
            </a:r>
            <a:br>
              <a:rPr lang="en-US" dirty="0"/>
            </a:br>
            <a:r>
              <a:rPr lang="en-US" dirty="0"/>
              <a:t>that have already been detected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vs.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172" y="4038601"/>
            <a:ext cx="1527629" cy="1787651"/>
          </a:xfrm>
          <a:prstGeom prst="roundRect">
            <a:avLst>
              <a:gd name="adj" fmla="val 7693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4478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0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$60 Billion per year in economic </a:t>
            </a:r>
            <a:r>
              <a:rPr lang="en-US" b="1" dirty="0">
                <a:solidFill>
                  <a:schemeClr val="bg1"/>
                </a:solidFill>
              </a:rPr>
              <a:t>losses</a:t>
            </a:r>
            <a:r>
              <a:rPr lang="en-US" dirty="0"/>
              <a:t> due to software </a:t>
            </a:r>
            <a:r>
              <a:rPr lang="en-US" b="1" dirty="0">
                <a:solidFill>
                  <a:schemeClr val="bg1"/>
                </a:solidFill>
              </a:rPr>
              <a:t>defects</a:t>
            </a:r>
          </a:p>
          <a:p>
            <a:pPr lvl="1"/>
            <a:r>
              <a:rPr lang="en-US" dirty="0"/>
              <a:t>E.g. the </a:t>
            </a:r>
            <a:r>
              <a:rPr lang="en-US" b="1" dirty="0">
                <a:hlinkClick r:id="rId2"/>
              </a:rPr>
              <a:t>Cluster spacecraft failure</a:t>
            </a:r>
            <a:r>
              <a:rPr lang="en-US" b="1" dirty="0"/>
              <a:t> </a:t>
            </a:r>
            <a:r>
              <a:rPr lang="en-US" dirty="0"/>
              <a:t>was caused by a bug</a:t>
            </a:r>
          </a:p>
          <a:p>
            <a:r>
              <a:rPr lang="en-US" dirty="0"/>
              <a:t>Perfect code is an illusion</a:t>
            </a:r>
          </a:p>
          <a:p>
            <a:pPr lvl="1"/>
            <a:r>
              <a:rPr lang="en-US" dirty="0"/>
              <a:t>There are factors that are out of our control</a:t>
            </a:r>
          </a:p>
          <a:p>
            <a:r>
              <a:rPr lang="en-US" dirty="0"/>
              <a:t>Legacy code</a:t>
            </a:r>
          </a:p>
          <a:p>
            <a:pPr lvl="1"/>
            <a:r>
              <a:rPr lang="en-US" dirty="0"/>
              <a:t>You should be able to debug code that is written years ago</a:t>
            </a:r>
          </a:p>
          <a:p>
            <a:r>
              <a:rPr lang="en-US" dirty="0"/>
              <a:t>Deeper understanding of system as a whole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can viewed as one big </a:t>
            </a:r>
            <a:r>
              <a:rPr lang="en-US" b="1" dirty="0">
                <a:solidFill>
                  <a:schemeClr val="bg1"/>
                </a:solidFill>
              </a:rPr>
              <a:t>decision tree</a:t>
            </a:r>
          </a:p>
          <a:p>
            <a:pPr lvl="1"/>
            <a:r>
              <a:rPr lang="en-US" dirty="0"/>
              <a:t>Individual nodes represent </a:t>
            </a:r>
            <a:r>
              <a:rPr lang="en-US" b="1" dirty="0">
                <a:solidFill>
                  <a:schemeClr val="bg1"/>
                </a:solidFill>
              </a:rPr>
              <a:t>theories</a:t>
            </a:r>
          </a:p>
          <a:p>
            <a:pPr lvl="1"/>
            <a:r>
              <a:rPr lang="en-US" dirty="0"/>
              <a:t>Leaf nodes represent possible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causes</a:t>
            </a:r>
          </a:p>
          <a:p>
            <a:pPr lvl="1"/>
            <a:r>
              <a:rPr lang="en-US" dirty="0"/>
              <a:t>Traversal of tree boils down to process state </a:t>
            </a:r>
            <a:r>
              <a:rPr lang="en-US" b="1" dirty="0">
                <a:solidFill>
                  <a:schemeClr val="bg1"/>
                </a:solidFill>
              </a:rPr>
              <a:t>inspection</a:t>
            </a:r>
          </a:p>
          <a:p>
            <a:pPr lvl="1"/>
            <a:r>
              <a:rPr lang="en-US" dirty="0"/>
              <a:t>Minimizing time to resolution is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</a:p>
          <a:p>
            <a:pPr lvl="2"/>
            <a:r>
              <a:rPr lang="en-US" dirty="0"/>
              <a:t>Careful traversal of the decision tree</a:t>
            </a:r>
          </a:p>
          <a:p>
            <a:pPr lvl="2"/>
            <a:r>
              <a:rPr lang="en-US" dirty="0"/>
              <a:t>Pattern recognition</a:t>
            </a:r>
          </a:p>
          <a:p>
            <a:pPr lvl="2"/>
            <a:r>
              <a:rPr lang="en-US" dirty="0"/>
              <a:t>Visualization and ease of use helps minimize time to resolution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Philosophy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1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IntelliJ IDEA Debugger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5CE9BE-614B-427C-9EF3-695BA7573FBF}"/>
              </a:ext>
            </a:extLst>
          </p:cNvPr>
          <p:cNvGrpSpPr/>
          <p:nvPr/>
        </p:nvGrpSpPr>
        <p:grpSpPr>
          <a:xfrm>
            <a:off x="4832806" y="1479540"/>
            <a:ext cx="2463540" cy="2386621"/>
            <a:chOff x="4832806" y="1479540"/>
            <a:chExt cx="2463540" cy="23866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5018AC-09D0-42B2-B9D8-7D634880E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9725" y="1479540"/>
              <a:ext cx="2386621" cy="238662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806" y="2286001"/>
              <a:ext cx="599039" cy="59903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8508">
              <a:off x="5734257" y="2410178"/>
              <a:ext cx="1278532" cy="1331804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58817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10644</TotalTime>
  <Words>1385</Words>
  <Application>Microsoft Office PowerPoint</Application>
  <PresentationFormat>Widescreen</PresentationFormat>
  <Paragraphs>247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1_SoftUni3_1</vt:lpstr>
      <vt:lpstr>2_SoftUni3_1</vt:lpstr>
      <vt:lpstr>Debugging</vt:lpstr>
      <vt:lpstr>Table of Contents</vt:lpstr>
      <vt:lpstr>Have a Question?</vt:lpstr>
      <vt:lpstr>PowerPoint Presentation</vt:lpstr>
      <vt:lpstr>What is Debugging?</vt:lpstr>
      <vt:lpstr>Debugging vs. Testing</vt:lpstr>
      <vt:lpstr>Importance of Debugging</vt:lpstr>
      <vt:lpstr>Debugging Philosophy</vt:lpstr>
      <vt:lpstr>PowerPoint Presentation</vt:lpstr>
      <vt:lpstr>IntelliJ IDEA Debugger</vt:lpstr>
      <vt:lpstr>How To Debug a Process</vt:lpstr>
      <vt:lpstr>Debugging a Project</vt:lpstr>
      <vt:lpstr>Debug Windows</vt:lpstr>
      <vt:lpstr>Debugging Toolbar</vt:lpstr>
      <vt:lpstr>Controlling Execution</vt:lpstr>
      <vt:lpstr>Options and Settings</vt:lpstr>
      <vt:lpstr>PowerPoint Presentation</vt:lpstr>
      <vt:lpstr>Breakpoints</vt:lpstr>
      <vt:lpstr>IntelliJ IDEA Breakpoints</vt:lpstr>
      <vt:lpstr>Managing Breakpoints</vt:lpstr>
      <vt:lpstr>PowerPoint Presentation</vt:lpstr>
      <vt:lpstr>Data Inspection</vt:lpstr>
      <vt:lpstr>IntelliJ Data Inspection</vt:lpstr>
      <vt:lpstr>Variables and Watches Windows</vt:lpstr>
      <vt:lpstr>Evaluate Expression Window</vt:lpstr>
      <vt:lpstr>PowerPoint Presentation</vt:lpstr>
      <vt:lpstr>Finding a Defect</vt:lpstr>
      <vt:lpstr>Tips for Finding Defects (1)</vt:lpstr>
      <vt:lpstr>Tips for Finding Defects (2)</vt:lpstr>
      <vt:lpstr>Fixing a Defect</vt:lpstr>
      <vt:lpstr>Psychological Considerations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Base>https://softuni.bg/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Debugging Techniques</dc:title>
  <dc:subject>Java OOP – Practical Training Course @ SoftUni</dc:subject>
  <dc:creator>Software University Foundation</dc:creator>
  <cp:keywords>Debug, Exception, Error, Handling, SOLID, Polymorphism, Encapsulation, Reflection, Abstartion, Interface, class, Java Basics, Java, OOP, Software University, SoftUni, programming, coding, software development, education, training, course</cp:keywords>
  <dc:description>Java OOP Course @ Software University - https://softuni.bg/modules/59/java-advanced</dc:description>
  <cp:lastModifiedBy>Anna S</cp:lastModifiedBy>
  <cp:revision>499</cp:revision>
  <dcterms:created xsi:type="dcterms:W3CDTF">2018-05-23T13:08:44Z</dcterms:created>
  <dcterms:modified xsi:type="dcterms:W3CDTF">2019-11-25T07:25:36Z</dcterms:modified>
  <cp:category>programming;computer programming;software development;web development</cp:category>
</cp:coreProperties>
</file>