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60"/>
  </p:notesMasterIdLst>
  <p:handoutMasterIdLst>
    <p:handoutMasterId r:id="rId61"/>
  </p:handoutMasterIdLst>
  <p:sldIdLst>
    <p:sldId id="699" r:id="rId3"/>
    <p:sldId id="452" r:id="rId4"/>
    <p:sldId id="258" r:id="rId5"/>
    <p:sldId id="700" r:id="rId6"/>
    <p:sldId id="701" r:id="rId7"/>
    <p:sldId id="702" r:id="rId8"/>
    <p:sldId id="704" r:id="rId9"/>
    <p:sldId id="703" r:id="rId10"/>
    <p:sldId id="705" r:id="rId11"/>
    <p:sldId id="706" r:id="rId12"/>
    <p:sldId id="707" r:id="rId13"/>
    <p:sldId id="708" r:id="rId14"/>
    <p:sldId id="709" r:id="rId15"/>
    <p:sldId id="593" r:id="rId16"/>
    <p:sldId id="588" r:id="rId17"/>
    <p:sldId id="666" r:id="rId18"/>
    <p:sldId id="719" r:id="rId19"/>
    <p:sldId id="667" r:id="rId20"/>
    <p:sldId id="594" r:id="rId21"/>
    <p:sldId id="671" r:id="rId22"/>
    <p:sldId id="682" r:id="rId23"/>
    <p:sldId id="683" r:id="rId24"/>
    <p:sldId id="689" r:id="rId25"/>
    <p:sldId id="688" r:id="rId26"/>
    <p:sldId id="690" r:id="rId27"/>
    <p:sldId id="710" r:id="rId28"/>
    <p:sldId id="636" r:id="rId29"/>
    <p:sldId id="669" r:id="rId30"/>
    <p:sldId id="672" r:id="rId31"/>
    <p:sldId id="673" r:id="rId32"/>
    <p:sldId id="670" r:id="rId33"/>
    <p:sldId id="656" r:id="rId34"/>
    <p:sldId id="691" r:id="rId35"/>
    <p:sldId id="657" r:id="rId36"/>
    <p:sldId id="711" r:id="rId37"/>
    <p:sldId id="674" r:id="rId38"/>
    <p:sldId id="685" r:id="rId39"/>
    <p:sldId id="718" r:id="rId40"/>
    <p:sldId id="676" r:id="rId41"/>
    <p:sldId id="677" r:id="rId42"/>
    <p:sldId id="678" r:id="rId43"/>
    <p:sldId id="692" r:id="rId44"/>
    <p:sldId id="693" r:id="rId45"/>
    <p:sldId id="697" r:id="rId46"/>
    <p:sldId id="679" r:id="rId47"/>
    <p:sldId id="680" r:id="rId48"/>
    <p:sldId id="681" r:id="rId49"/>
    <p:sldId id="720" r:id="rId50"/>
    <p:sldId id="686" r:id="rId51"/>
    <p:sldId id="687" r:id="rId52"/>
    <p:sldId id="694" r:id="rId53"/>
    <p:sldId id="712" r:id="rId54"/>
    <p:sldId id="304" r:id="rId55"/>
    <p:sldId id="848" r:id="rId56"/>
    <p:sldId id="617" r:id="rId57"/>
    <p:sldId id="716" r:id="rId58"/>
    <p:sldId id="7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95356A-2E1B-41B1-8E02-A72F07BBE233}">
          <p14:sldIdLst>
            <p14:sldId id="699"/>
            <p14:sldId id="452"/>
            <p14:sldId id="258"/>
          </p14:sldIdLst>
        </p14:section>
        <p14:section name="Seven Testing Principles" id="{DDC88516-B0FA-482C-AABB-920FCCE68F7F}">
          <p14:sldIdLst>
            <p14:sldId id="700"/>
            <p14:sldId id="701"/>
            <p14:sldId id="702"/>
            <p14:sldId id="704"/>
            <p14:sldId id="703"/>
            <p14:sldId id="705"/>
            <p14:sldId id="706"/>
            <p14:sldId id="707"/>
          </p14:sldIdLst>
        </p14:section>
        <p14:section name="What is Unit Testing" id="{C0297920-E279-4978-BE71-63C89C590413}">
          <p14:sldIdLst>
            <p14:sldId id="708"/>
            <p14:sldId id="709"/>
            <p14:sldId id="593"/>
            <p14:sldId id="588"/>
            <p14:sldId id="666"/>
            <p14:sldId id="719"/>
            <p14:sldId id="667"/>
            <p14:sldId id="594"/>
            <p14:sldId id="671"/>
            <p14:sldId id="682"/>
            <p14:sldId id="683"/>
            <p14:sldId id="689"/>
            <p14:sldId id="688"/>
            <p14:sldId id="690"/>
          </p14:sldIdLst>
        </p14:section>
        <p14:section name="Unit Testing Best Practices" id="{F2DC23FC-46C0-4608-BF7C-77789234FEE5}">
          <p14:sldIdLst>
            <p14:sldId id="710"/>
            <p14:sldId id="636"/>
            <p14:sldId id="669"/>
            <p14:sldId id="672"/>
            <p14:sldId id="673"/>
            <p14:sldId id="670"/>
            <p14:sldId id="656"/>
            <p14:sldId id="691"/>
            <p14:sldId id="657"/>
          </p14:sldIdLst>
        </p14:section>
        <p14:section name="Dependencies" id="{D25DB84D-179E-47EF-9D2E-559C2796C447}">
          <p14:sldIdLst>
            <p14:sldId id="711"/>
            <p14:sldId id="674"/>
            <p14:sldId id="685"/>
            <p14:sldId id="718"/>
            <p14:sldId id="676"/>
            <p14:sldId id="677"/>
            <p14:sldId id="678"/>
            <p14:sldId id="692"/>
            <p14:sldId id="693"/>
            <p14:sldId id="697"/>
            <p14:sldId id="679"/>
            <p14:sldId id="680"/>
            <p14:sldId id="681"/>
            <p14:sldId id="720"/>
            <p14:sldId id="686"/>
            <p14:sldId id="687"/>
            <p14:sldId id="694"/>
          </p14:sldIdLst>
        </p14:section>
        <p14:section name="Conclusion" id="{31E06498-455B-4582-8E67-12A476F8FA41}">
          <p14:sldIdLst>
            <p14:sldId id="712"/>
            <p14:sldId id="304"/>
            <p14:sldId id="848"/>
            <p14:sldId id="617"/>
            <p14:sldId id="716"/>
            <p14:sldId id="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58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2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2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3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94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1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09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8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3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4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78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9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4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4.png"/><Relationship Id="rId22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84.gif"/><Relationship Id="rId4" Type="http://schemas.openxmlformats.org/officeDocument/2006/relationships/image" Target="../media/image81.jpeg"/><Relationship Id="rId9" Type="http://schemas.openxmlformats.org/officeDocument/2006/relationships/hyperlink" Target="https://www.lukanet.com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5231" y="2564143"/>
            <a:ext cx="4281541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6537" y="5969410"/>
            <a:ext cx="10958928" cy="499819"/>
          </a:xfrm>
        </p:spPr>
        <p:txBody>
          <a:bodyPr/>
          <a:lstStyle/>
          <a:p>
            <a:r>
              <a:rPr lang="en-US" dirty="0"/>
              <a:t>Software Used to Test Software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257" y="3887037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6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3343087"/>
            <a:ext cx="3657600" cy="3171145"/>
            <a:chOff x="6092824" y="3314700"/>
            <a:chExt cx="4497388" cy="3810000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18" y="3314700"/>
              <a:ext cx="3810000" cy="3810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0" y="2509358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92712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14" y="3429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4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704" y="31061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Mocking and Mock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33066" y="4485441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54161" y="4666024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0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project</a:t>
            </a:r>
          </a:p>
          <a:p>
            <a:pPr lvl="1"/>
            <a:r>
              <a:rPr lang="en-US" sz="3400" dirty="0">
                <a:latin typeface="+mj-lt"/>
              </a:rPr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>
                <a:latin typeface="+mj-lt"/>
              </a:rPr>
              <a:t>) to project</a:t>
            </a:r>
          </a:p>
          <a:p>
            <a:pPr lvl="1"/>
            <a:r>
              <a:rPr lang="en-US" sz="3400" dirty="0">
                <a:latin typeface="+mj-lt"/>
              </a:rPr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>
                <a:latin typeface="+mj-lt"/>
              </a:rPr>
              <a:t> folder, create a package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sz="3400" dirty="0">
                <a:latin typeface="+mj-lt"/>
              </a:rPr>
              <a:t>Create the following tests:</a:t>
            </a:r>
          </a:p>
          <a:p>
            <a:pPr lvl="2"/>
            <a:r>
              <a:rPr lang="en-US" sz="3200" dirty="0">
                <a:latin typeface="+mj-lt"/>
              </a:rPr>
              <a:t>Test if weapon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after attack</a:t>
            </a:r>
          </a:p>
          <a:p>
            <a:pPr lvl="2"/>
            <a:r>
              <a:rPr lang="en-US" sz="3200" dirty="0">
                <a:latin typeface="+mj-lt"/>
              </a:rPr>
              <a:t>Test attacking with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broken weapon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2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0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5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sz="3400" dirty="0">
                <a:latin typeface="+mj-lt"/>
              </a:rPr>
              <a:t>Create the following tests</a:t>
            </a:r>
          </a:p>
          <a:p>
            <a:pPr lvl="2"/>
            <a:r>
              <a:rPr lang="en-US" sz="3200" dirty="0">
                <a:latin typeface="+mj-lt"/>
              </a:rPr>
              <a:t>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>
                <a:latin typeface="+mj-lt"/>
              </a:rPr>
              <a:t>Dead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/>
              <a:t>Dead Dummy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  <a:p>
            <a:pPr lvl="2"/>
            <a:r>
              <a:rPr lang="en-US" sz="3200" dirty="0">
                <a:latin typeface="+mj-lt"/>
              </a:rPr>
              <a:t>Alive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0523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1" y="1380972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803571" y="4090511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4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endParaRPr lang="en-GB" b="1" noProof="1">
              <a:solidFill>
                <a:schemeClr val="bg1"/>
              </a:solidFill>
              <a:latin typeface="+mj-lt"/>
            </a:endParaRPr>
          </a:p>
          <a:p>
            <a:pPr marL="609219" lvl="1" indent="0">
              <a:buNone/>
            </a:pPr>
            <a:endParaRPr lang="en-GB" noProof="1"/>
          </a:p>
          <a:p>
            <a:pPr marL="609219" lvl="1" indent="0">
              <a:buNone/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8569" y="25394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8569" y="4495801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4" y="5379038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79" y="3352801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67739" y="5468318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76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3276600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477220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15937" y="5031265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4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914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5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0128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1840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11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1120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4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0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537" y="5932892"/>
            <a:ext cx="10958928" cy="499819"/>
          </a:xfrm>
        </p:spPr>
        <p:txBody>
          <a:bodyPr/>
          <a:lstStyle/>
          <a:p>
            <a:r>
              <a:rPr lang="en-US" dirty="0"/>
              <a:t>Isolating Behaviors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403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2515392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61332" y="3334817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4532" y="224023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5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67288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0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1895340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9572" y="4587701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0473" y="2918222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6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901" y="6524625"/>
            <a:ext cx="428513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>
                <a:latin typeface="+mj-lt"/>
              </a:rPr>
              <a:t>Make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>
                <a:latin typeface="+mj-lt"/>
              </a:rPr>
              <a:t> (use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Introduce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>
                <a:latin typeface="+mj-lt"/>
              </a:rPr>
              <a:t> for Axe and Dummy</a:t>
            </a:r>
          </a:p>
          <a:p>
            <a:pPr lvl="2"/>
            <a:r>
              <a:rPr lang="en-US" dirty="0">
                <a:latin typeface="+mj-lt"/>
              </a:rPr>
              <a:t>Interface Weapon </a:t>
            </a:r>
          </a:p>
          <a:p>
            <a:pPr lvl="2"/>
            <a:r>
              <a:rPr lang="en-US" dirty="0">
                <a:latin typeface="+mj-lt"/>
              </a:rPr>
              <a:t>Interface Target </a:t>
            </a:r>
          </a:p>
          <a:p>
            <a:pPr lvl="1"/>
            <a:r>
              <a:rPr lang="en-US" dirty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8569" y="1212965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4520293"/>
            <a:ext cx="564531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1219201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569" y="3962400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569" y="5659161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190" y="1219201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41" y="1219201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0484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8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5809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484" y="2950027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1" y="5105991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70713" y="4995145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1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2686512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7782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70691" y="4427490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0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52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3" y="1748998"/>
            <a:ext cx="73040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are used to describe our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provide the possibility to work with non-existing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annotations can be accessed through 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170122" y="1419750"/>
            <a:ext cx="8630747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helps us build </a:t>
            </a:r>
            <a:r>
              <a:rPr lang="en-US" sz="32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your unit tests – </a:t>
            </a:r>
            <a:r>
              <a:rPr lang="en-US" sz="32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descriptive names</a:t>
            </a:r>
            <a:r>
              <a:rPr lang="en-US" sz="32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different </a:t>
            </a:r>
            <a:r>
              <a:rPr lang="en-US" sz="3200" b="1" dirty="0">
                <a:solidFill>
                  <a:schemeClr val="bg1"/>
                </a:solidFill>
              </a:rPr>
              <a:t>assertions</a:t>
            </a:r>
            <a:r>
              <a:rPr lang="en-US" sz="32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makes your classes </a:t>
            </a:r>
            <a:r>
              <a:rPr lang="en-US" sz="30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Looses coupling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Mock</a:t>
            </a:r>
            <a:r>
              <a:rPr lang="en-US" sz="3200" dirty="0">
                <a:solidFill>
                  <a:schemeClr val="bg2"/>
                </a:solidFill>
              </a:rPr>
              <a:t> objects to </a:t>
            </a:r>
            <a:r>
              <a:rPr lang="en-US" sz="3200" b="1" dirty="0">
                <a:solidFill>
                  <a:schemeClr val="bg1"/>
                </a:solidFill>
              </a:rPr>
              <a:t>isolate tested behavior</a:t>
            </a:r>
          </a:p>
        </p:txBody>
      </p:sp>
    </p:spTree>
    <p:extLst>
      <p:ext uri="{BB962C8B-B14F-4D97-AF65-F5344CB8AC3E}">
        <p14:creationId xmlns:p14="http://schemas.microsoft.com/office/powerpoint/2010/main" val="33738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4" y="2538115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2" y="2057403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4" y="3654374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57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4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7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642" y="3993120"/>
            <a:ext cx="4074718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7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9594</TotalTime>
  <Words>3183</Words>
  <Application>Microsoft Office PowerPoint</Application>
  <PresentationFormat>Widescreen</PresentationFormat>
  <Paragraphs>592</Paragraphs>
  <Slides>57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Unit Testing</vt:lpstr>
      <vt:lpstr>Table of Contents</vt:lpstr>
      <vt:lpstr>Have a Question?</vt:lpstr>
      <vt:lpstr>PowerPoint Presentation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PowerPoint Presentation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PowerPoint Presentation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 Foundation</dc:creator>
  <cp:keywords>Workshop, Project, Debug, Exception, Error, Handling, SOLID, Polymorphism, Encapsulation, Reflection, Abstartion, Interface, class, Java Basics, Java, OOP, Software University, SoftUni, programming, coding, software development, education, training, course</cp:keywords>
  <dc:description>Java OOP Course @ Software University - https://softuni.bg/modules/59/java-advanced</dc:description>
  <cp:lastModifiedBy>Anna S</cp:lastModifiedBy>
  <cp:revision>460</cp:revision>
  <dcterms:created xsi:type="dcterms:W3CDTF">2018-05-23T13:08:44Z</dcterms:created>
  <dcterms:modified xsi:type="dcterms:W3CDTF">2019-11-26T09:14:48Z</dcterms:modified>
  <cp:category>programming;computer programming;software development;web development</cp:category>
</cp:coreProperties>
</file>