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51"/>
  </p:notesMasterIdLst>
  <p:handoutMasterIdLst>
    <p:handoutMasterId r:id="rId52"/>
  </p:handoutMasterIdLst>
  <p:sldIdLst>
    <p:sldId id="546" r:id="rId3"/>
    <p:sldId id="547" r:id="rId4"/>
    <p:sldId id="849" r:id="rId5"/>
    <p:sldId id="694" r:id="rId6"/>
    <p:sldId id="647" r:id="rId7"/>
    <p:sldId id="648" r:id="rId8"/>
    <p:sldId id="646" r:id="rId9"/>
    <p:sldId id="649" r:id="rId10"/>
    <p:sldId id="650" r:id="rId11"/>
    <p:sldId id="652" r:id="rId12"/>
    <p:sldId id="653" r:id="rId13"/>
    <p:sldId id="659" r:id="rId14"/>
    <p:sldId id="660" r:id="rId15"/>
    <p:sldId id="662" r:id="rId16"/>
    <p:sldId id="663" r:id="rId17"/>
    <p:sldId id="664" r:id="rId18"/>
    <p:sldId id="665" r:id="rId19"/>
    <p:sldId id="667" r:id="rId20"/>
    <p:sldId id="668" r:id="rId21"/>
    <p:sldId id="669" r:id="rId22"/>
    <p:sldId id="687" r:id="rId23"/>
    <p:sldId id="688" r:id="rId24"/>
    <p:sldId id="689" r:id="rId25"/>
    <p:sldId id="690" r:id="rId26"/>
    <p:sldId id="691" r:id="rId27"/>
    <p:sldId id="692" r:id="rId28"/>
    <p:sldId id="671" r:id="rId29"/>
    <p:sldId id="672" r:id="rId30"/>
    <p:sldId id="673" r:id="rId31"/>
    <p:sldId id="674" r:id="rId32"/>
    <p:sldId id="675" r:id="rId33"/>
    <p:sldId id="676" r:id="rId34"/>
    <p:sldId id="677" r:id="rId35"/>
    <p:sldId id="678" r:id="rId36"/>
    <p:sldId id="679" r:id="rId37"/>
    <p:sldId id="680" r:id="rId38"/>
    <p:sldId id="681" r:id="rId39"/>
    <p:sldId id="682" r:id="rId40"/>
    <p:sldId id="683" r:id="rId41"/>
    <p:sldId id="684" r:id="rId42"/>
    <p:sldId id="685" r:id="rId43"/>
    <p:sldId id="686" r:id="rId44"/>
    <p:sldId id="693" r:id="rId45"/>
    <p:sldId id="304" r:id="rId46"/>
    <p:sldId id="848" r:id="rId47"/>
    <p:sldId id="596" r:id="rId48"/>
    <p:sldId id="644" r:id="rId49"/>
    <p:sldId id="64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97FE53-38F6-41FB-B0C0-5719707534C6}">
          <p14:sldIdLst>
            <p14:sldId id="546"/>
            <p14:sldId id="547"/>
            <p14:sldId id="849"/>
          </p14:sldIdLst>
        </p14:section>
        <p14:section name="SOLID" id="{51359AE1-C911-4C19-9F9D-74214122B442}">
          <p14:sldIdLst>
            <p14:sldId id="694"/>
            <p14:sldId id="647"/>
            <p14:sldId id="648"/>
          </p14:sldIdLst>
        </p14:section>
        <p14:section name="Single Responsibility" id="{96758322-6A84-437B-B776-64AB068AF806}">
          <p14:sldIdLst>
            <p14:sldId id="646"/>
            <p14:sldId id="649"/>
            <p14:sldId id="650"/>
          </p14:sldIdLst>
        </p14:section>
        <p14:section name="Open / Closed Principle" id="{93EC3D98-B4C4-4925-9628-3CC91BF92D22}">
          <p14:sldIdLst>
            <p14:sldId id="652"/>
            <p14:sldId id="653"/>
            <p14:sldId id="659"/>
            <p14:sldId id="660"/>
            <p14:sldId id="662"/>
            <p14:sldId id="663"/>
          </p14:sldIdLst>
        </p14:section>
        <p14:section name="Liskov Substitution Principle" id="{B4F5CFA0-106B-4868-92F6-315CCA020A61}">
          <p14:sldIdLst>
            <p14:sldId id="664"/>
            <p14:sldId id="665"/>
            <p14:sldId id="667"/>
            <p14:sldId id="668"/>
            <p14:sldId id="669"/>
          </p14:sldIdLst>
        </p14:section>
        <p14:section name="Interface Segregation" id="{5BD8DDD4-755A-450E-B3C2-1CBCE15240CF}">
          <p14:sldIdLst>
            <p14:sldId id="687"/>
            <p14:sldId id="688"/>
            <p14:sldId id="689"/>
            <p14:sldId id="690"/>
            <p14:sldId id="691"/>
            <p14:sldId id="692"/>
          </p14:sldIdLst>
        </p14:section>
        <p14:section name="Dependency Inversion" id="{B540CB98-5F01-487A-B602-D796DD7EB5BB}">
          <p14:sldIdLst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</p14:sldIdLst>
        </p14:section>
        <p14:section name="Conclusion" id="{D3D1568E-E365-4455-8F65-4D552FE30044}">
          <p14:sldIdLst>
            <p14:sldId id="693"/>
            <p14:sldId id="304"/>
            <p14:sldId id="848"/>
            <p14:sldId id="596"/>
            <p14:sldId id="644"/>
            <p14:sldId id="645"/>
          </p14:sldIdLst>
        </p14:section>
        <p14:section name="Default Section" id="{2DC9EAB4-48A4-418F-9446-9BE08DA194F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20" autoAdjust="0"/>
  </p:normalViewPr>
  <p:slideViewPr>
    <p:cSldViewPr snapToGrid="0" showGuides="1">
      <p:cViewPr varScale="1">
        <p:scale>
          <a:sx n="69" d="100"/>
          <a:sy n="69" d="100"/>
        </p:scale>
        <p:origin x="43" y="2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2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350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5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87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20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5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808"/>
            <a:ext cx="2951518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604"/>
            <a:ext cx="2951518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855"/>
            <a:ext cx="2951518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112"/>
            <a:ext cx="2951518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0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985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9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7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2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geeksforgeeks.org/software-engineering-coupling-and-cohesion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81.gif"/><Relationship Id="rId4" Type="http://schemas.openxmlformats.org/officeDocument/2006/relationships/image" Target="../media/image78.jpeg"/><Relationship Id="rId9" Type="http://schemas.openxmlformats.org/officeDocument/2006/relationships/hyperlink" Target="https://www.lukanet.com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%E2%80%93closed_principle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Liskov_substitution_princi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version_principle" TargetMode="External"/><Relationship Id="rId2" Type="http://schemas.openxmlformats.org/officeDocument/2006/relationships/hyperlink" Target="https://en.wikipedia.org/wiki/Interface_segregation_principl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The benefits and potential of using SOLID principles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6D18E"/>
              </a:buClr>
              <a:buSzPct val="25000"/>
            </a:pPr>
            <a:r>
              <a:rPr lang="en-US" dirty="0">
                <a:sym typeface="Calibri"/>
              </a:rPr>
              <a:t>S.O.L.I.D.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191" y="6334540"/>
            <a:ext cx="2950749" cy="363232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897613"/>
            <a:ext cx="2950749" cy="958651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429000" y="2068452"/>
            <a:ext cx="4800600" cy="3184530"/>
            <a:chOff x="3227294" y="2105457"/>
            <a:chExt cx="4849906" cy="3184530"/>
          </a:xfrm>
        </p:grpSpPr>
        <p:sp>
          <p:nvSpPr>
            <p:cNvPr id="9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11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12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3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4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6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7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9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/ Closed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FAC91C-06E4-480B-9890-AB145FBFD1BA}"/>
              </a:ext>
            </a:extLst>
          </p:cNvPr>
          <p:cNvGrpSpPr/>
          <p:nvPr/>
        </p:nvGrpSpPr>
        <p:grpSpPr>
          <a:xfrm>
            <a:off x="4375831" y="1485899"/>
            <a:ext cx="3579586" cy="2278744"/>
            <a:chOff x="4374243" y="1485899"/>
            <a:chExt cx="3579586" cy="22787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243" y="1618342"/>
              <a:ext cx="2013857" cy="2013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085" y="1485899"/>
              <a:ext cx="2278744" cy="2278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7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3C2EF-4899-4555-B411-BC5E771FF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entities (classes, modules, functions, etc.) should be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Design </a:t>
            </a:r>
            <a:r>
              <a:rPr lang="en-US" dirty="0"/>
              <a:t>the code in a way that </a:t>
            </a:r>
            <a:r>
              <a:rPr lang="en-US" b="1" dirty="0">
                <a:solidFill>
                  <a:schemeClr val="bg1"/>
                </a:solidFill>
              </a:rPr>
              <a:t>new </a:t>
            </a:r>
            <a:r>
              <a:rPr lang="en-US" dirty="0"/>
              <a:t>functionality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can be added with </a:t>
            </a:r>
            <a:r>
              <a:rPr lang="en-US" b="1" dirty="0">
                <a:solidFill>
                  <a:schemeClr val="bg1"/>
                </a:solidFill>
              </a:rPr>
              <a:t>minimum changes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existing </a:t>
            </a:r>
            <a:r>
              <a:rPr lang="en-US" dirty="0"/>
              <a:t>code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Open/Closed? </a:t>
            </a:r>
          </a:p>
        </p:txBody>
      </p:sp>
    </p:spTree>
    <p:extLst>
      <p:ext uri="{BB962C8B-B14F-4D97-AF65-F5344CB8AC3E}">
        <p14:creationId xmlns:p14="http://schemas.microsoft.com/office/powerpoint/2010/main" val="234933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Implementation takes </a:t>
            </a:r>
            <a:r>
              <a:rPr lang="en-GB" sz="3397" b="1" dirty="0">
                <a:solidFill>
                  <a:schemeClr val="bg1"/>
                </a:solidFill>
              </a:rPr>
              <a:t>future growth </a:t>
            </a:r>
            <a:r>
              <a:rPr lang="en-GB" dirty="0"/>
              <a:t>into </a:t>
            </a:r>
            <a:r>
              <a:rPr lang="en-GB" sz="3397" b="1" dirty="0">
                <a:solidFill>
                  <a:schemeClr val="bg1"/>
                </a:solidFill>
              </a:rPr>
              <a:t>consideration</a:t>
            </a:r>
          </a:p>
          <a:p>
            <a:r>
              <a:rPr lang="en-US" dirty="0"/>
              <a:t>New or </a:t>
            </a:r>
            <a:r>
              <a:rPr lang="en-US" sz="3397" b="1" dirty="0">
                <a:solidFill>
                  <a:schemeClr val="bg1"/>
                </a:solidFill>
              </a:rPr>
              <a:t>modified functionality </a:t>
            </a:r>
            <a:r>
              <a:rPr lang="en-US" dirty="0"/>
              <a:t>affects little or not at all the internal structure and data flow of the system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Extensibility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92" y="3159507"/>
            <a:ext cx="3307996" cy="33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reusability refers to </a:t>
            </a:r>
            <a:r>
              <a:rPr lang="en-US" sz="3397" b="1" dirty="0">
                <a:solidFill>
                  <a:schemeClr val="bg1"/>
                </a:solidFill>
              </a:rPr>
              <a:t>design features </a:t>
            </a:r>
            <a:r>
              <a:rPr lang="en-US" dirty="0"/>
              <a:t>of a software </a:t>
            </a:r>
            <a:r>
              <a:rPr lang="en-US" sz="3397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that enhance its </a:t>
            </a:r>
            <a:r>
              <a:rPr lang="en-US" sz="3397" b="1" dirty="0">
                <a:solidFill>
                  <a:schemeClr val="bg1"/>
                </a:solidFill>
              </a:rPr>
              <a:t>suitability</a:t>
            </a:r>
            <a:r>
              <a:rPr lang="en-US" dirty="0"/>
              <a:t> for </a:t>
            </a:r>
            <a:r>
              <a:rPr lang="en-US" sz="3397" b="1" dirty="0">
                <a:solidFill>
                  <a:schemeClr val="bg1"/>
                </a:solidFill>
              </a:rPr>
              <a:t>reuse</a:t>
            </a:r>
          </a:p>
          <a:p>
            <a:r>
              <a:rPr lang="en-GB" dirty="0"/>
              <a:t>Modularity</a:t>
            </a:r>
          </a:p>
          <a:p>
            <a:r>
              <a:rPr lang="en-GB" dirty="0"/>
              <a:t>Low coupling</a:t>
            </a:r>
          </a:p>
          <a:p>
            <a:r>
              <a:rPr lang="en-GB" dirty="0"/>
              <a:t>High cohesion</a:t>
            </a:r>
          </a:p>
          <a:p>
            <a:r>
              <a:rPr lang="en-US" dirty="0">
                <a:hlinkClick r:id="rId2"/>
              </a:rPr>
              <a:t>Coupling and Cohesion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Reusability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AF66D-02D5-4E5A-B768-40F6A17A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64115" y="2603254"/>
            <a:ext cx="2903159" cy="28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397" b="1" dirty="0">
                <a:solidFill>
                  <a:schemeClr val="bg1"/>
                </a:solidFill>
              </a:rPr>
              <a:t>Cascading changes </a:t>
            </a:r>
            <a:r>
              <a:rPr lang="en-GB" dirty="0"/>
              <a:t>through modules</a:t>
            </a:r>
          </a:p>
          <a:p>
            <a:r>
              <a:rPr lang="en-GB" dirty="0"/>
              <a:t>Each change </a:t>
            </a:r>
            <a:r>
              <a:rPr lang="en-GB" sz="3397" b="1" dirty="0">
                <a:solidFill>
                  <a:schemeClr val="bg1"/>
                </a:solidFill>
              </a:rPr>
              <a:t>requires re-testing</a:t>
            </a:r>
          </a:p>
          <a:p>
            <a:r>
              <a:rPr lang="en-GB" dirty="0"/>
              <a:t>Logic </a:t>
            </a:r>
            <a:r>
              <a:rPr lang="en-GB" sz="3397" b="1" dirty="0">
                <a:solidFill>
                  <a:schemeClr val="bg1"/>
                </a:solidFill>
              </a:rPr>
              <a:t>depends</a:t>
            </a:r>
            <a:r>
              <a:rPr lang="en-GB" dirty="0"/>
              <a:t> on conditional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OCP – Violations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0464549F-26D6-4E49-B0ED-EFC8B69E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20" y="3228930"/>
            <a:ext cx="3168264" cy="316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Inheritance / Abstraction</a:t>
            </a:r>
          </a:p>
          <a:p>
            <a:r>
              <a:rPr lang="en-GB" dirty="0"/>
              <a:t>Inheritance / Template Method pattern</a:t>
            </a:r>
          </a:p>
          <a:p>
            <a:r>
              <a:rPr lang="en-GB" dirty="0"/>
              <a:t>Composition / Strategy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OCP – Solutions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15042B4-9E89-4E0D-96E3-029A5D60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55" y="1808179"/>
            <a:ext cx="2906593" cy="29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Liskov Substitution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66" y="1023938"/>
            <a:ext cx="2929045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Liskov Substitution?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211BD-06F1-4559-A90B-3716C6CC1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Derived types must be </a:t>
            </a:r>
            <a:r>
              <a:rPr lang="en-US" sz="3397" b="1" dirty="0">
                <a:solidFill>
                  <a:schemeClr val="bg1"/>
                </a:solidFill>
              </a:rPr>
              <a:t>completely</a:t>
            </a:r>
            <a:r>
              <a:rPr lang="en-US" dirty="0"/>
              <a:t> </a:t>
            </a:r>
            <a:r>
              <a:rPr lang="en-US" sz="3397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their base types</a:t>
            </a:r>
          </a:p>
          <a:p>
            <a:r>
              <a:rPr lang="en-US" dirty="0"/>
              <a:t>Reference to the base class can be replaced with a derived class without affecting the functionality of the program module</a:t>
            </a:r>
          </a:p>
          <a:p>
            <a:r>
              <a:rPr lang="en-US" dirty="0"/>
              <a:t>Derived classes extend without replacing the functionality of old 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OOP Inheritance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Plus LSP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2102" y="2024730"/>
            <a:ext cx="9067799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2100" y="4191001"/>
            <a:ext cx="90678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IS-SUBSTITUTED-FOR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14139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vs LSP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31C931-6913-47A4-9247-8A28140EB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Liskov Substitution Principle is just an </a:t>
            </a:r>
            <a:r>
              <a:rPr lang="en-US" sz="3397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of the Open Closed Principle</a:t>
            </a:r>
          </a:p>
          <a:p>
            <a:r>
              <a:rPr lang="en-US" dirty="0"/>
              <a:t>We must make sure that new derived classes are extending the base classes </a:t>
            </a:r>
            <a:r>
              <a:rPr lang="en-US" sz="3397" b="1" dirty="0">
                <a:solidFill>
                  <a:schemeClr val="bg1"/>
                </a:solidFill>
              </a:rPr>
              <a:t>without changing </a:t>
            </a:r>
            <a:r>
              <a:rPr lang="en-US" dirty="0"/>
              <a:t>their </a:t>
            </a:r>
            <a:r>
              <a:rPr lang="en-US" sz="3397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S.O.L.I.D.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Single Responsibility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/ Closed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>
                <a:cs typeface="Consolas" panose="020B0609020204030204" pitchFamily="49" charset="0"/>
              </a:rPr>
              <a:t>Liskov Substitution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Segregation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2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Violations</a:t>
            </a:r>
          </a:p>
          <a:p>
            <a:pPr lvl="1"/>
            <a:r>
              <a:rPr lang="en-GB" dirty="0"/>
              <a:t>Type Checking</a:t>
            </a:r>
          </a:p>
          <a:p>
            <a:pPr lvl="1"/>
            <a:r>
              <a:rPr lang="en-US" dirty="0"/>
              <a:t>Overridden methods say "I am not implemented"</a:t>
            </a:r>
          </a:p>
          <a:p>
            <a:pPr lvl="1"/>
            <a:r>
              <a:rPr lang="en-US" dirty="0"/>
              <a:t>Base class depends on its subtypes</a:t>
            </a:r>
          </a:p>
          <a:p>
            <a:r>
              <a:rPr lang="en-US" dirty="0"/>
              <a:t>Solutions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Refactoring in the </a:t>
            </a:r>
            <a:r>
              <a:rPr lang="en-GB" b="1" dirty="0">
                <a:solidFill>
                  <a:schemeClr val="bg1"/>
                </a:solidFill>
              </a:rPr>
              <a:t>base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</a:t>
            </a:r>
            <a:r>
              <a:rPr lang="en-GB" dirty="0"/>
              <a:t>– Violations and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3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 Segregation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Clients Require Cohesive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91C8613-0C42-4DD4-AA02-8EA38CC8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748FE4-73DC-436C-A9CA-3C910CF28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Clients should </a:t>
            </a:r>
            <a:r>
              <a:rPr lang="en-US" sz="3198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r>
              <a:rPr lang="en-US" sz="3198" b="1" dirty="0">
                <a:solidFill>
                  <a:schemeClr val="bg1"/>
                </a:solidFill>
              </a:rPr>
              <a:t>forced</a:t>
            </a:r>
            <a:r>
              <a:rPr lang="en-US" dirty="0"/>
              <a:t> to </a:t>
            </a:r>
            <a:r>
              <a:rPr lang="en-US" sz="3198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methods they </a:t>
            </a:r>
            <a:br>
              <a:rPr lang="en-US" dirty="0"/>
            </a:br>
            <a:r>
              <a:rPr lang="en-US" dirty="0"/>
              <a:t>do </a:t>
            </a:r>
            <a:r>
              <a:rPr lang="en-US" sz="3198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sz="3198" b="1" dirty="0">
                <a:solidFill>
                  <a:schemeClr val="bg1"/>
                </a:solidFill>
              </a:rPr>
              <a:t>use</a:t>
            </a:r>
          </a:p>
          <a:p>
            <a:r>
              <a:rPr lang="en-US" dirty="0"/>
              <a:t>Segregate interfaces</a:t>
            </a:r>
          </a:p>
          <a:p>
            <a:pPr lvl="1"/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cohesive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interfaces</a:t>
            </a:r>
          </a:p>
          <a:p>
            <a:pPr lvl="1"/>
            <a:r>
              <a:rPr lang="en-US" dirty="0"/>
              <a:t>Divide 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 into 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dirty="0"/>
              <a:t>" interfaces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183049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Classes whose interfaces are not cohesive have "fat"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1804430"/>
            <a:ext cx="9279574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5704" y="3799344"/>
            <a:ext cx="927957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work()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sleep()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new UnsupportedOperationException();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15467" y="2363449"/>
            <a:ext cx="2590800" cy="919401"/>
          </a:xfrm>
          <a:custGeom>
            <a:avLst/>
            <a:gdLst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-413259 w 2590800"/>
              <a:gd name="connsiteY18" fmla="*/ 669977 h 919401"/>
              <a:gd name="connsiteX19" fmla="*/ 0 w 2590800"/>
              <a:gd name="connsiteY19" fmla="*/ 536317 h 919401"/>
              <a:gd name="connsiteX20" fmla="*/ 0 w 2590800"/>
              <a:gd name="connsiteY20" fmla="*/ 153237 h 919401"/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0 w 2590800"/>
              <a:gd name="connsiteY18" fmla="*/ 536317 h 919401"/>
              <a:gd name="connsiteX19" fmla="*/ 0 w 2590800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90800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4318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437563" y="0"/>
                </a:lnTo>
                <a:cubicBezTo>
                  <a:pt x="2522193" y="0"/>
                  <a:pt x="2590800" y="68607"/>
                  <a:pt x="2590800" y="153237"/>
                </a:cubicBezTo>
                <a:lnTo>
                  <a:pt x="2590800" y="536317"/>
                </a:lnTo>
                <a:lnTo>
                  <a:pt x="2590800" y="536317"/>
                </a:lnTo>
                <a:lnTo>
                  <a:pt x="2590800" y="766168"/>
                </a:lnTo>
                <a:lnTo>
                  <a:pt x="2590800" y="766164"/>
                </a:lnTo>
                <a:cubicBezTo>
                  <a:pt x="2590800" y="850794"/>
                  <a:pt x="2522193" y="919401"/>
                  <a:pt x="2437563" y="919401"/>
                </a:cubicBezTo>
                <a:lnTo>
                  <a:pt x="1079500" y="919401"/>
                </a:lnTo>
                <a:lnTo>
                  <a:pt x="431800" y="919401"/>
                </a:lnTo>
                <a:lnTo>
                  <a:pt x="431800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400" b="1" dirty="0">
                <a:solidFill>
                  <a:schemeClr val="bg2"/>
                </a:solidFill>
              </a:rPr>
              <a:t> is OK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Having 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interfaces:</a:t>
            </a:r>
          </a:p>
          <a:p>
            <a:pPr lvl="1"/>
            <a:r>
              <a:rPr lang="en-US" dirty="0"/>
              <a:t>Classes have methods they do not use</a:t>
            </a:r>
          </a:p>
          <a:p>
            <a:pPr lvl="1"/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</a:p>
          <a:p>
            <a:pPr lvl="1"/>
            <a:r>
              <a:rPr lang="en-US" dirty="0"/>
              <a:t>Reduced flexibility</a:t>
            </a:r>
          </a:p>
          <a:p>
            <a:pPr lvl="1"/>
            <a:r>
              <a:rPr lang="en-US" dirty="0"/>
              <a:t>Reduced maintainability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"Fat"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to broken ISP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Cohesive</a:t>
            </a:r>
            <a:r>
              <a:rPr lang="en-US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 the client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interfaces – "role" interfaces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ISP?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Cohesive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Small and Cohesive "</a:t>
            </a:r>
            <a:r>
              <a:rPr lang="en-GB" b="1" dirty="0">
                <a:solidFill>
                  <a:schemeClr val="bg1"/>
                </a:solidFill>
              </a:rPr>
              <a:t>Role</a:t>
            </a:r>
            <a:r>
              <a:rPr lang="en-GB" dirty="0"/>
              <a:t>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3823" y="1941444"/>
            <a:ext cx="52778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3823" y="3544383"/>
            <a:ext cx="1096258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32412" y="1941444"/>
            <a:ext cx="533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6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Flip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7487" y="1577469"/>
            <a:ext cx="1960203" cy="22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2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5D92-8D4E-4CBB-9069-D4F48D75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</a:t>
            </a:r>
          </a:p>
          <a:p>
            <a:pPr lvl="1"/>
            <a:r>
              <a:rPr lang="en-US" dirty="0"/>
              <a:t>Both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  <a:p>
            <a:r>
              <a:rPr lang="en-US" dirty="0"/>
              <a:t>Abstractions should not depend on details </a:t>
            </a:r>
          </a:p>
          <a:p>
            <a:r>
              <a:rPr lang="en-US" dirty="0"/>
              <a:t>Details should depend on abstractions</a:t>
            </a:r>
          </a:p>
          <a:p>
            <a:r>
              <a:rPr lang="en-US" dirty="0"/>
              <a:t>Goal: </a:t>
            </a:r>
            <a:r>
              <a:rPr lang="en-US" b="1" dirty="0">
                <a:solidFill>
                  <a:schemeClr val="bg1"/>
                </a:solidFill>
              </a:rPr>
              <a:t>decoupling between modules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through abstractions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233384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89" y="1196125"/>
            <a:ext cx="12114211" cy="5201066"/>
          </a:xfrm>
        </p:spPr>
        <p:txBody>
          <a:bodyPr/>
          <a:lstStyle/>
          <a:p>
            <a:r>
              <a:rPr lang="en-US" dirty="0"/>
              <a:t>What happens when modules </a:t>
            </a:r>
            <a:r>
              <a:rPr lang="en-US" b="1" dirty="0">
                <a:solidFill>
                  <a:schemeClr val="bg1"/>
                </a:solidFill>
              </a:rPr>
              <a:t>depend directly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other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5791200" cy="3930552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7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704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goal is to </a:t>
            </a:r>
            <a:r>
              <a:rPr lang="en-GB" b="1" dirty="0">
                <a:solidFill>
                  <a:schemeClr val="bg1"/>
                </a:solidFill>
              </a:rPr>
              <a:t>depend on 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327" y="2057401"/>
            <a:ext cx="5895349" cy="4177955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38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Button </a:t>
            </a:r>
            <a:r>
              <a:rPr lang="en-US" dirty="0">
                <a:sym typeface="Wingdings" panose="05000000000000000000" pitchFamily="2" charset="2"/>
              </a:rPr>
              <a:t> Lamp Example –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Robert Martin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Button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depends 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Lamp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1" y="3263574"/>
            <a:ext cx="9101973" cy="1994226"/>
            <a:chOff x="1483751" y="3581400"/>
            <a:chExt cx="9057785" cy="1994226"/>
          </a:xfrm>
        </p:grpSpPr>
        <p:sp>
          <p:nvSpPr>
            <p:cNvPr id="6" name="Rectangle: Rounded Corners 7"/>
            <p:cNvSpPr/>
            <p:nvPr/>
          </p:nvSpPr>
          <p:spPr>
            <a:xfrm>
              <a:off x="1483751" y="3810000"/>
              <a:ext cx="3733800" cy="15370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7" name="Rectangle: Rounded Corners 8"/>
            <p:cNvSpPr/>
            <p:nvPr/>
          </p:nvSpPr>
          <p:spPr>
            <a:xfrm>
              <a:off x="6807736" y="3581400"/>
              <a:ext cx="3733800" cy="19942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217551" y="4578513"/>
              <a:ext cx="159018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1000" y="2851075"/>
            <a:ext cx="2825612" cy="510778"/>
          </a:xfrm>
          <a:prstGeom prst="wedgeRoundRectCallout">
            <a:avLst>
              <a:gd name="adj1" fmla="val 56153"/>
              <a:gd name="adj2" fmla="val 49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High-level / Client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15400" y="5391669"/>
            <a:ext cx="2825612" cy="510778"/>
          </a:xfrm>
          <a:prstGeom prst="wedgeRoundRectCallout">
            <a:avLst>
              <a:gd name="adj1" fmla="val -56648"/>
              <a:gd name="adj2" fmla="val -519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Low-level / Server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8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Find the abstraction independent of details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24785" y="2286000"/>
            <a:ext cx="9750768" cy="3820968"/>
            <a:chOff x="1123197" y="2568005"/>
            <a:chExt cx="9750768" cy="3820968"/>
          </a:xfrm>
        </p:grpSpPr>
        <p:sp>
          <p:nvSpPr>
            <p:cNvPr id="27" name="Rectangle: Rounded Corners 7"/>
            <p:cNvSpPr/>
            <p:nvPr/>
          </p:nvSpPr>
          <p:spPr>
            <a:xfrm>
              <a:off x="1123197" y="2912754"/>
              <a:ext cx="3752015" cy="1619298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28" name="Rectangle: Rounded Corners 8"/>
            <p:cNvSpPr/>
            <p:nvPr/>
          </p:nvSpPr>
          <p:spPr>
            <a:xfrm>
              <a:off x="6856411" y="5586186"/>
              <a:ext cx="3752015" cy="802787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</p:txBody>
        </p:sp>
        <p:cxnSp>
          <p:nvCxnSpPr>
            <p:cNvPr id="29" name="Straight Arrow Connector 28"/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4875212" y="3722403"/>
              <a:ext cx="1981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10"/>
            <p:cNvSpPr/>
            <p:nvPr/>
          </p:nvSpPr>
          <p:spPr>
            <a:xfrm>
              <a:off x="6856412" y="2568005"/>
              <a:ext cx="3752015" cy="2308795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SwitchableDevice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&lt;interface&gt;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31" name="Straight Arrow Connector 30"/>
            <p:cNvCxnSpPr>
              <a:cxnSpLocks/>
              <a:stCxn id="28" idx="0"/>
              <a:endCxn id="30" idx="2"/>
            </p:cNvCxnSpPr>
            <p:nvPr/>
          </p:nvCxnSpPr>
          <p:spPr>
            <a:xfrm flipV="1">
              <a:off x="8732419" y="4876800"/>
              <a:ext cx="1" cy="7093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918109" y="4969883"/>
              <a:ext cx="195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implements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48870" y="3215395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uses</a:t>
              </a:r>
            </a:p>
          </p:txBody>
        </p:sp>
      </p:grp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57200" y="4545985"/>
            <a:ext cx="2370000" cy="919401"/>
          </a:xfrm>
          <a:prstGeom prst="wedgeRoundRectCallout">
            <a:avLst>
              <a:gd name="adj1" fmla="val 60468"/>
              <a:gd name="adj2" fmla="val -50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8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2001" y="1981200"/>
            <a:ext cx="11804822" cy="4740276"/>
          </a:xfrm>
          <a:prstGeom prst="rect">
            <a:avLst/>
          </a:prstGeom>
        </p:spPr>
        <p:txBody>
          <a:bodyPr numCol="2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Framework</a:t>
            </a:r>
          </a:p>
          <a:p>
            <a:pPr lvl="1"/>
            <a:r>
              <a:rPr lang="en-US" dirty="0"/>
              <a:t>Third party library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System resource (e.g. clock)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Global function</a:t>
            </a:r>
          </a:p>
          <a:p>
            <a:pPr lvl="1"/>
            <a:r>
              <a:rPr lang="en-US" dirty="0"/>
              <a:t>Random generator</a:t>
            </a:r>
          </a:p>
          <a:p>
            <a:pPr lvl="1"/>
            <a:r>
              <a:rPr lang="en-US" dirty="0"/>
              <a:t>System.in /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830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is any external component / system:</a:t>
            </a:r>
          </a:p>
        </p:txBody>
      </p:sp>
    </p:spTree>
    <p:extLst>
      <p:ext uri="{BB962C8B-B14F-4D97-AF65-F5344CB8AC3E}">
        <p14:creationId xmlns:p14="http://schemas.microsoft.com/office/powerpoint/2010/main" val="7980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 injection </a:t>
            </a:r>
            <a:r>
              <a:rPr lang="en-US" sz="3400" dirty="0"/>
              <a:t>- dependencies are passed </a:t>
            </a:r>
            <a:br>
              <a:rPr lang="en-US" sz="3400" dirty="0"/>
            </a:br>
            <a:r>
              <a:rPr lang="en-US" sz="3400" dirty="0"/>
              <a:t>through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Classes </a:t>
            </a:r>
            <a:r>
              <a:rPr lang="en-US" sz="3000" b="1" dirty="0">
                <a:solidFill>
                  <a:schemeClr val="bg1"/>
                </a:solidFill>
              </a:rPr>
              <a:t>self</a:t>
            </a:r>
            <a:r>
              <a:rPr lang="bg-BG" sz="3000" b="1" dirty="0">
                <a:solidFill>
                  <a:schemeClr val="bg1"/>
                </a:solidFill>
              </a:rPr>
              <a:t>-</a:t>
            </a:r>
            <a:r>
              <a:rPr lang="en-US" sz="3000" b="1" dirty="0">
                <a:solidFill>
                  <a:schemeClr val="bg1"/>
                </a:solidFill>
              </a:rPr>
              <a:t>documenting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requirements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Works well without container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Always </a:t>
            </a:r>
            <a:r>
              <a:rPr lang="en-US" sz="3000" b="1" dirty="0">
                <a:solidFill>
                  <a:schemeClr val="bg1"/>
                </a:solidFill>
              </a:rPr>
              <a:t>valid state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Many parameters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Some methods may not need everything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962400"/>
            <a:ext cx="1664132" cy="166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1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3427" y="1291395"/>
            <a:ext cx="8506120" cy="5260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(Reader reader, Writer writer)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.reader =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.writer =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 Injection </a:t>
            </a:r>
            <a:r>
              <a:rPr lang="en-US" dirty="0"/>
              <a:t>- dependencies are passed through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Can be changed anytime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invalid 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object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Less intuitive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4869" y="1609891"/>
            <a:ext cx="8787481" cy="43334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reader;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(Writer writer)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2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numCol="1"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 injection </a:t>
            </a:r>
            <a:r>
              <a:rPr lang="en-US" dirty="0"/>
              <a:t>- dependencies are passed </a:t>
            </a:r>
            <a:br>
              <a:rPr lang="en-US" dirty="0"/>
            </a:b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method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No change in rest of the class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Very flexible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42" y="4757056"/>
            <a:ext cx="1095367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copyAll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reader, Writer writer) {}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7C576B-F0D3-4DA6-9662-AC9A83CD9C0C}"/>
              </a:ext>
            </a:extLst>
          </p:cNvPr>
          <p:cNvSpPr txBox="1">
            <a:spLocks/>
          </p:cNvSpPr>
          <p:nvPr/>
        </p:nvSpPr>
        <p:spPr>
          <a:xfrm>
            <a:off x="6460189" y="2390797"/>
            <a:ext cx="5609891" cy="1867050"/>
          </a:xfrm>
          <a:prstGeom prst="rect">
            <a:avLst/>
          </a:prstGeom>
        </p:spPr>
        <p:txBody>
          <a:bodyPr wrap="square" lIns="0" rIns="91440" numCol="1" anchor="t" anchorCtr="0">
            <a:sp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Many parameters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Breaks the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21146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9DE013-189B-4472-B2BE-96D56F039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Traditional programming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modules use </a:t>
            </a:r>
            <a:r>
              <a:rPr lang="en-US" b="1" dirty="0">
                <a:solidFill>
                  <a:schemeClr val="bg1"/>
                </a:solidFill>
              </a:rPr>
              <a:t>low-level</a:t>
            </a:r>
            <a:r>
              <a:rPr lang="en-US" dirty="0"/>
              <a:t>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03B9A7-7BCF-4520-80F0-21634063634D}"/>
              </a:ext>
            </a:extLst>
          </p:cNvPr>
          <p:cNvGrpSpPr/>
          <p:nvPr/>
        </p:nvGrpSpPr>
        <p:grpSpPr>
          <a:xfrm>
            <a:off x="461872" y="2971800"/>
            <a:ext cx="11263200" cy="3200400"/>
            <a:chOff x="461872" y="2971800"/>
            <a:chExt cx="11263200" cy="3200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</p:grpSpPr>
          <p:sp>
            <p:nvSpPr>
              <p:cNvPr id="12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UI Layer</a:t>
                </a:r>
              </a:p>
            </p:txBody>
          </p:sp>
          <p:sp>
            <p:nvSpPr>
              <p:cNvPr id="13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Data</a:t>
                </a:r>
                <a:r>
                  <a:rPr lang="bg-BG" sz="2800" dirty="0"/>
                  <a:t> </a:t>
                </a:r>
                <a:r>
                  <a:rPr lang="en-GB" sz="2800" dirty="0"/>
                  <a:t>Access Layer</a:t>
                </a:r>
              </a:p>
            </p:txBody>
          </p:sp>
          <p:sp>
            <p:nvSpPr>
              <p:cNvPr id="14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Business Layer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  <a:solidFill>
              <a:schemeClr val="accent6"/>
            </a:solidFill>
          </p:grpSpPr>
          <p:sp>
            <p:nvSpPr>
              <p:cNvPr id="16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17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</a:t>
                </a:r>
                <a:r>
                  <a:rPr lang="bg-BG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Access Layer</a:t>
                </a:r>
              </a:p>
            </p:txBody>
          </p:sp>
          <p:sp>
            <p:nvSpPr>
              <p:cNvPr id="18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</p:grpSp>
        <p:cxnSp>
          <p:nvCxnSpPr>
            <p:cNvPr id="19" name="Connector: Elbow 21"/>
            <p:cNvCxnSpPr>
              <a:cxnSpLocks/>
              <a:stCxn id="16" idx="3"/>
              <a:endCxn id="18" idx="0"/>
            </p:cNvCxnSpPr>
            <p:nvPr/>
          </p:nvCxnSpPr>
          <p:spPr>
            <a:xfrm>
              <a:off x="5124000" y="3306125"/>
              <a:ext cx="924600" cy="90485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26"/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7848600" y="4545299"/>
              <a:ext cx="961800" cy="95825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82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52CF1-560D-4553-8318-918D93118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2A10B-3649-4496-A8BB-EA73D29E10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AC407-CAD4-4749-BEDB-291BBB0BA9FC}"/>
              </a:ext>
            </a:extLst>
          </p:cNvPr>
          <p:cNvSpPr txBox="1"/>
          <p:nvPr/>
        </p:nvSpPr>
        <p:spPr>
          <a:xfrm>
            <a:off x="3983981" y="1803389"/>
            <a:ext cx="4224037" cy="16256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b="1" dirty="0">
                <a:solidFill>
                  <a:schemeClr val="bg2"/>
                </a:solidFill>
                <a:latin typeface="Consolas" panose="020B0609020204030204" pitchFamily="49" charset="0"/>
              </a:rPr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40684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Inversion Layering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low-level</a:t>
            </a:r>
            <a:r>
              <a:rPr lang="en-US" dirty="0"/>
              <a:t> modules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3BAAA-C376-45F0-BA2F-9036276C1E70}"/>
              </a:ext>
            </a:extLst>
          </p:cNvPr>
          <p:cNvGrpSpPr/>
          <p:nvPr/>
        </p:nvGrpSpPr>
        <p:grpSpPr>
          <a:xfrm>
            <a:off x="461872" y="3008410"/>
            <a:ext cx="11263200" cy="3107047"/>
            <a:chOff x="461872" y="3008410"/>
            <a:chExt cx="11263200" cy="3107047"/>
          </a:xfrm>
        </p:grpSpPr>
        <p:grpSp>
          <p:nvGrpSpPr>
            <p:cNvPr id="5" name="Group 4"/>
            <p:cNvGrpSpPr/>
            <p:nvPr/>
          </p:nvGrpSpPr>
          <p:grpSpPr>
            <a:xfrm>
              <a:off x="853800" y="3008410"/>
              <a:ext cx="10195200" cy="3107047"/>
              <a:chOff x="1065212" y="2720405"/>
              <a:chExt cx="10195200" cy="3107047"/>
            </a:xfrm>
            <a:solidFill>
              <a:schemeClr val="accent6"/>
            </a:solidFill>
          </p:grpSpPr>
          <p:sp>
            <p:nvSpPr>
              <p:cNvPr id="6" name="Rectangle: Rounded Corners 7"/>
              <p:cNvSpPr/>
              <p:nvPr/>
            </p:nvSpPr>
            <p:spPr>
              <a:xfrm>
                <a:off x="10652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7" name="Rectangle: Rounded Corners 8"/>
              <p:cNvSpPr/>
              <p:nvPr/>
            </p:nvSpPr>
            <p:spPr>
              <a:xfrm>
                <a:off x="8380412" y="51588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 Access Layer</a:t>
                </a:r>
              </a:p>
            </p:txBody>
          </p:sp>
          <p:sp>
            <p:nvSpPr>
              <p:cNvPr id="8" name="Rectangle: Rounded Corners 10"/>
              <p:cNvSpPr/>
              <p:nvPr/>
            </p:nvSpPr>
            <p:spPr>
              <a:xfrm>
                <a:off x="47228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  <p:sp>
            <p:nvSpPr>
              <p:cNvPr id="9" name="Rectangle: Rounded Corners 11"/>
              <p:cNvSpPr/>
              <p:nvPr/>
            </p:nvSpPr>
            <p:spPr>
              <a:xfrm>
                <a:off x="47228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&lt;BL Interface&gt;</a:t>
                </a:r>
              </a:p>
            </p:txBody>
          </p:sp>
          <p:sp>
            <p:nvSpPr>
              <p:cNvPr id="10" name="Rectangle: Rounded Corners 15"/>
              <p:cNvSpPr/>
              <p:nvPr/>
            </p:nvSpPr>
            <p:spPr>
              <a:xfrm>
                <a:off x="83804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&lt;DAL Interface&gt;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3733800" y="3342733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7391400" y="4548924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V="1">
              <a:off x="5951400" y="3677056"/>
              <a:ext cx="0" cy="53754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9609000" y="4883247"/>
              <a:ext cx="0" cy="56356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001000" y="2686983"/>
            <a:ext cx="2370000" cy="919401"/>
          </a:xfrm>
          <a:prstGeom prst="wedgeRoundRectCallout">
            <a:avLst>
              <a:gd name="adj1" fmla="val -65951"/>
              <a:gd name="adj2" fmla="val 22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0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Refactor the code so that it conforms to DIP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Info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6200" y="2076434"/>
            <a:ext cx="10800000" cy="2876566"/>
            <a:chOff x="-716460" y="1889717"/>
            <a:chExt cx="10800000" cy="2876566"/>
          </a:xfrm>
          <a:solidFill>
            <a:schemeClr val="accent6"/>
          </a:solidFill>
        </p:grpSpPr>
        <p:sp>
          <p:nvSpPr>
            <p:cNvPr id="16" name="Rectangle: Rounded Corners 15"/>
            <p:cNvSpPr/>
            <p:nvPr/>
          </p:nvSpPr>
          <p:spPr>
            <a:xfrm>
              <a:off x="-71646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6483540" y="4046283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EmployeeDatabase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2348062" y="2966667"/>
              <a:ext cx="4135478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EmployeeInfoProvider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48354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ConsoleFormatter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0" name="Connector: Elbow 19"/>
          <p:cNvCxnSpPr>
            <a:cxnSpLocks/>
            <a:stCxn id="16" idx="3"/>
            <a:endCxn id="18" idx="0"/>
          </p:cNvCxnSpPr>
          <p:nvPr/>
        </p:nvCxnSpPr>
        <p:spPr>
          <a:xfrm>
            <a:off x="4306200" y="2436434"/>
            <a:ext cx="1532261" cy="71695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3"/>
            <a:endCxn id="19" idx="1"/>
          </p:cNvCxnSpPr>
          <p:nvPr/>
        </p:nvCxnSpPr>
        <p:spPr>
          <a:xfrm>
            <a:off x="4306200" y="2436434"/>
            <a:ext cx="36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cxnSpLocks/>
            <a:stCxn id="18" idx="3"/>
            <a:endCxn id="17" idx="0"/>
          </p:cNvCxnSpPr>
          <p:nvPr/>
        </p:nvCxnSpPr>
        <p:spPr>
          <a:xfrm>
            <a:off x="7906200" y="3513384"/>
            <a:ext cx="1800000" cy="719616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Info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1799616"/>
            <a:ext cx="11692022" cy="3981640"/>
            <a:chOff x="303212" y="1799616"/>
            <a:chExt cx="11692022" cy="3981640"/>
          </a:xfrm>
          <a:solidFill>
            <a:schemeClr val="accent6"/>
          </a:solidFill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flipV="1">
              <a:off x="36860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10391612" y="4466400"/>
              <a:ext cx="0" cy="81085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69626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6" idx="3"/>
              <a:endCxn id="11" idx="0"/>
            </p:cNvCxnSpPr>
            <p:nvPr/>
          </p:nvCxnSpPr>
          <p:spPr>
            <a:xfrm>
              <a:off x="3240812" y="2051616"/>
              <a:ext cx="37218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03212" y="1799616"/>
              <a:ext cx="11692022" cy="3981640"/>
              <a:chOff x="303212" y="1799616"/>
              <a:chExt cx="11692022" cy="3981640"/>
            </a:xfrm>
            <a:grpFill/>
          </p:grpSpPr>
          <p:grpSp>
            <p:nvGrpSpPr>
              <p:cNvPr id="5" name="Group 4"/>
              <p:cNvGrpSpPr/>
              <p:nvPr/>
            </p:nvGrpSpPr>
            <p:grpSpPr>
              <a:xfrm>
                <a:off x="360812" y="1799616"/>
                <a:ext cx="11524800" cy="3981640"/>
                <a:chOff x="-984060" y="1184883"/>
                <a:chExt cx="11524800" cy="3981640"/>
              </a:xfrm>
              <a:grpFill/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-984060" y="1184883"/>
                  <a:ext cx="2880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latin typeface="Consolas" panose="020B0609020204030204" pitchFamily="49" charset="0"/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ConsoleClient</a:t>
                  </a: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7552740" y="466252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EmployeeDatabase</a:t>
                  </a: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4123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EmployeeInfoProvider</a:t>
                  </a: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8471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ConsoleFormatter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8471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&lt;Formatter&gt;</a:t>
                  </a:r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41237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&lt;InfoProvider&gt;</a:t>
                  </a:r>
                </a:p>
              </p:txBody>
            </p:sp>
            <p:sp>
              <p:nvSpPr>
                <p:cNvPr id="12" name="Rectangle: Rounded Corners 11"/>
                <p:cNvSpPr/>
                <p:nvPr/>
              </p:nvSpPr>
              <p:spPr>
                <a:xfrm>
                  <a:off x="7552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&lt;Database&gt;</a:t>
                  </a:r>
                </a:p>
              </p:txBody>
            </p:sp>
          </p:grp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303212" y="3561944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303212" y="4876800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8456612" y="4214400"/>
              <a:ext cx="441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3240812" y="2051616"/>
              <a:ext cx="4452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0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/>
              <a:t>43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chemeClr val="bg2"/>
              </a:buClr>
            </a:pPr>
            <a:r>
              <a:rPr lang="en-GB" sz="3599" b="1" dirty="0">
                <a:solidFill>
                  <a:schemeClr val="bg1"/>
                </a:solidFill>
                <a:latin typeface="Calibri" panose="020F0502020204030204"/>
              </a:rPr>
              <a:t>SOLID</a:t>
            </a:r>
            <a:r>
              <a:rPr lang="en-GB" sz="3599" dirty="0">
                <a:solidFill>
                  <a:srgbClr val="FFFFFF"/>
                </a:solidFill>
                <a:latin typeface="Calibri" panose="020F0502020204030204"/>
              </a:rPr>
              <a:t> principles make the software: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  <a:latin typeface="Calibri" panose="020F0502020204030204"/>
              </a:rPr>
              <a:t>Understandable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  <a:latin typeface="Calibri" panose="020F0502020204030204"/>
              </a:rPr>
              <a:t>Flexible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  <a:latin typeface="Calibri" panose="020F0502020204030204"/>
              </a:rPr>
              <a:t>Maintainable</a:t>
            </a:r>
          </a:p>
          <a:p>
            <a:pPr marL="456778" indent="-456778" defTabSz="1218072">
              <a:lnSpc>
                <a:spcPct val="100000"/>
              </a:lnSpc>
            </a:pPr>
            <a:endParaRPr lang="en-GB" sz="3599" dirty="0">
              <a:solidFill>
                <a:srgbClr val="FFFFFF"/>
              </a:solidFill>
              <a:latin typeface="Calibri" panose="020F0502020204030204"/>
            </a:endParaRPr>
          </a:p>
          <a:p>
            <a:pPr marL="456778" indent="-456778" defTabSz="1218072">
              <a:lnSpc>
                <a:spcPct val="100000"/>
              </a:lnSpc>
            </a:pPr>
            <a:endParaRPr lang="en-GB" sz="3599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53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4" y="2538115"/>
            <a:ext cx="2122030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2" y="2057403"/>
            <a:ext cx="3365989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4" y="3654374"/>
            <a:ext cx="1118158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668"/>
            <a:ext cx="1041691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6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48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4" y="3810000"/>
            <a:ext cx="4641124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2" tooltip="Single responsibility principle"/>
              </a:rPr>
              <a:t>Single responsibility principle</a:t>
            </a:r>
            <a:r>
              <a:rPr lang="en-US" dirty="0"/>
              <a:t> – class should </a:t>
            </a:r>
            <a:br>
              <a:rPr lang="en-US" dirty="0"/>
            </a:br>
            <a:r>
              <a:rPr lang="en-US" dirty="0"/>
              <a:t>only have one responsibility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hlinkClick r:id="rId3" tooltip="Open–closed principle"/>
              </a:rPr>
              <a:t>Open–closed principle</a:t>
            </a:r>
            <a:r>
              <a:rPr lang="en-US" dirty="0"/>
              <a:t> – open for extension, </a:t>
            </a:r>
            <a:br>
              <a:rPr lang="en-US" dirty="0"/>
            </a:br>
            <a:r>
              <a:rPr lang="en-US" dirty="0"/>
              <a:t>but closed for modification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hlinkClick r:id="rId4" tooltip="Liskov substitution principle"/>
              </a:rPr>
              <a:t>Liskov substitution principle</a:t>
            </a:r>
            <a:r>
              <a:rPr lang="en-US" b="1" dirty="0"/>
              <a:t> </a:t>
            </a:r>
            <a:r>
              <a:rPr lang="en-US" dirty="0"/>
              <a:t>– objects should </a:t>
            </a:r>
            <a:br>
              <a:rPr lang="en-US" dirty="0"/>
            </a:br>
            <a:r>
              <a:rPr lang="en-US" dirty="0"/>
              <a:t>be replaceable with instances of their subtypes </a:t>
            </a:r>
            <a:br>
              <a:rPr lang="en-US" dirty="0"/>
            </a:br>
            <a:r>
              <a:rPr lang="en-US" dirty="0"/>
              <a:t>without altering the correctness of that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8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371600"/>
            <a:ext cx="11815018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2"/>
              </a:rPr>
              <a:t>Interface segregation principle</a:t>
            </a:r>
            <a:r>
              <a:rPr lang="en-US" dirty="0"/>
              <a:t> – many specific </a:t>
            </a:r>
            <a:br>
              <a:rPr lang="en-US" dirty="0"/>
            </a:br>
            <a:r>
              <a:rPr lang="en-US" dirty="0"/>
              <a:t>interfaces are better than one general interface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3" tooltip="Dependency inversion principle"/>
              </a:rPr>
              <a:t>Dependency inversion principle</a:t>
            </a:r>
            <a:r>
              <a:rPr lang="en-US" b="1" dirty="0"/>
              <a:t> – </a:t>
            </a:r>
            <a:r>
              <a:rPr lang="en-US" dirty="0"/>
              <a:t>one should </a:t>
            </a:r>
            <a:br>
              <a:rPr lang="en-US" dirty="0"/>
            </a:br>
            <a:r>
              <a:rPr lang="en-US" dirty="0"/>
              <a:t>depend upon abstractions, not concretions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pener, knife&#10;&#10;Description automatically generated">
            <a:extLst>
              <a:ext uri="{FF2B5EF4-FFF2-40B4-BE49-F238E27FC236}">
                <a16:creationId xmlns:a16="http://schemas.microsoft.com/office/drawing/2014/main" id="{F44F8CD9-7336-4993-992E-0C8472E7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53" y="1521110"/>
            <a:ext cx="2196125" cy="21961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Only One Reason to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9C2681-20C8-4941-A1E0-53A4DB79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8" y="1330770"/>
            <a:ext cx="2576803" cy="25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have only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responsibility</a:t>
            </a:r>
          </a:p>
          <a:p>
            <a:pPr lvl="1"/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complexity</a:t>
            </a:r>
          </a:p>
          <a:p>
            <a:pPr lvl="1"/>
            <a:r>
              <a:rPr lang="en-US" dirty="0"/>
              <a:t>Each additional responsibility is an </a:t>
            </a:r>
            <a:r>
              <a:rPr lang="en-US" b="1" dirty="0">
                <a:solidFill>
                  <a:schemeClr val="bg1"/>
                </a:solidFill>
              </a:rPr>
              <a:t>axis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 change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10" y="3752543"/>
            <a:ext cx="87981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54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Still classes </a:t>
            </a:r>
            <a:r>
              <a:rPr lang="en-US" sz="3400" b="1" dirty="0">
                <a:solidFill>
                  <a:schemeClr val="bg1"/>
                </a:solidFill>
              </a:rPr>
              <a:t>can have multiple methods</a:t>
            </a:r>
          </a:p>
          <a:p>
            <a:pPr lvl="1"/>
            <a:r>
              <a:rPr lang="en-US" dirty="0"/>
              <a:t>Each method should have </a:t>
            </a:r>
            <a:r>
              <a:rPr lang="en-US" b="1" dirty="0">
                <a:solidFill>
                  <a:schemeClr val="bg1"/>
                </a:solidFill>
              </a:rPr>
              <a:t>single functionality</a:t>
            </a:r>
            <a:r>
              <a:rPr lang="en-US" dirty="0"/>
              <a:t>             part of the class responsibility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940" y="2995502"/>
            <a:ext cx="895280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 name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selectRole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select role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41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10309</TotalTime>
  <Words>1508</Words>
  <Application>Microsoft Office PowerPoint</Application>
  <PresentationFormat>Widescreen</PresentationFormat>
  <Paragraphs>359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S.O.L.I.D.</vt:lpstr>
      <vt:lpstr>Table of Contents</vt:lpstr>
      <vt:lpstr>Have a Question?</vt:lpstr>
      <vt:lpstr>PowerPoint Presentation</vt:lpstr>
      <vt:lpstr>S.O.L.I.D.</vt:lpstr>
      <vt:lpstr>S.O.L.I.D.</vt:lpstr>
      <vt:lpstr>PowerPoint Presentation</vt:lpstr>
      <vt:lpstr>Single Responsibility Principle</vt:lpstr>
      <vt:lpstr>Single Responsibility Principle</vt:lpstr>
      <vt:lpstr>PowerPoint Presentation</vt:lpstr>
      <vt:lpstr>What is Open/Closed? </vt:lpstr>
      <vt:lpstr>Extensibility</vt:lpstr>
      <vt:lpstr>Reusability</vt:lpstr>
      <vt:lpstr>OCP – Violations</vt:lpstr>
      <vt:lpstr>OCP – Solutions</vt:lpstr>
      <vt:lpstr>PowerPoint Presentation</vt:lpstr>
      <vt:lpstr>What is Liskov Substitution? </vt:lpstr>
      <vt:lpstr>LSP Relationship</vt:lpstr>
      <vt:lpstr>OCP vs LSP</vt:lpstr>
      <vt:lpstr>LSP – Violations and Solutions</vt:lpstr>
      <vt:lpstr>PowerPoint Presentation</vt:lpstr>
      <vt:lpstr>ISP – Interface Segregation Principle</vt:lpstr>
      <vt:lpstr>Fat Interfaces</vt:lpstr>
      <vt:lpstr>"Fat" Interfaces</vt:lpstr>
      <vt:lpstr>How to ISP?</vt:lpstr>
      <vt:lpstr>Cohesive Interfaces</vt:lpstr>
      <vt:lpstr>PowerPoint Presentation</vt:lpstr>
      <vt:lpstr>Dependency Inversion Principle (DIP)</vt:lpstr>
      <vt:lpstr>Dependencies and Coupling (1)</vt:lpstr>
      <vt:lpstr>Dependencies and Coupling (2)</vt:lpstr>
      <vt:lpstr>The Problem</vt:lpstr>
      <vt:lpstr>Dependency Inversion Solution</vt:lpstr>
      <vt:lpstr>Dependency Examples</vt:lpstr>
      <vt:lpstr>How to DIP? (1)</vt:lpstr>
      <vt:lpstr>Constructor Injection – Example</vt:lpstr>
      <vt:lpstr>How to DIP? (2)</vt:lpstr>
      <vt:lpstr>Setter Injection – Example</vt:lpstr>
      <vt:lpstr>How to DIP? (3)</vt:lpstr>
      <vt:lpstr>Layering (1)</vt:lpstr>
      <vt:lpstr>Layering (2)</vt:lpstr>
      <vt:lpstr>Problem: Employee Info</vt:lpstr>
      <vt:lpstr>Solution: Employee Info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SOLID</dc:title>
  <dc:subject>Java OOP – Practical Training Course @ SoftUni</dc:subject>
  <dc:creator>Software University Foundation</dc:creator>
  <cp:keywords>SOLID, Polymorphism, Encapsulation, Reflection, Abstartion, Interface, class, Java Basics, Java, OOP, Software University, SoftUni, programming, coding, software development, education, training, course</cp:keywords>
  <dc:description>Java OOP Course @ Software University - https://softuni.bg/modules/59/java-advanced</dc:description>
  <cp:lastModifiedBy>Anna S</cp:lastModifiedBy>
  <cp:revision>495</cp:revision>
  <dcterms:created xsi:type="dcterms:W3CDTF">2018-05-23T13:08:44Z</dcterms:created>
  <dcterms:modified xsi:type="dcterms:W3CDTF">2019-11-11T13:12:37Z</dcterms:modified>
  <cp:category>programming;computer programming;software development;web development</cp:category>
</cp:coreProperties>
</file>