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7" r:id="rId2"/>
    <p:sldId id="258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528" r:id="rId38"/>
    <p:sldId id="529" r:id="rId39"/>
    <p:sldId id="530" r:id="rId40"/>
    <p:sldId id="405" r:id="rId41"/>
    <p:sldId id="40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9B5A4DD-3E75-4ADF-8C18-6A31151E8F3C}">
          <p14:sldIdLst>
            <p14:sldId id="257"/>
            <p14:sldId id="258"/>
          </p14:sldIdLst>
        </p14:section>
        <p14:section name="Spring Boot Components" id="{7542FB29-FE0B-413D-84BC-D082ACBB2E1C}">
          <p14:sldIdLst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Spring MVC" id="{41994C19-FDBD-41FA-A143-6E35976CEB92}">
          <p14:sldIdLst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</p14:sldIdLst>
        </p14:section>
        <p14:section name="Conclusion" id="{940BB3D2-932B-4B90-A84C-9BEA93E9C132}">
          <p14:sldIdLst>
            <p14:sldId id="340"/>
            <p14:sldId id="528"/>
            <p14:sldId id="529"/>
            <p14:sldId id="530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E26E6-2AA7-4A35-9356-1A67C962B5A6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88097-DBA7-4854-A0D8-B43BB5A999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5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3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46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Blue Color</a:t>
            </a:r>
            <a:r>
              <a:rPr lang="en-US" baseline="0" dirty="0"/>
              <a:t> – Provided by Spring</a:t>
            </a:r>
            <a:br>
              <a:rPr lang="en-US" baseline="0" dirty="0"/>
            </a:br>
            <a:r>
              <a:rPr lang="en-US" baseline="0" dirty="0"/>
              <a:t>Purple Color – To Be Implemented by the Developer</a:t>
            </a:r>
            <a:br>
              <a:rPr lang="en-US" baseline="0" dirty="0"/>
            </a:br>
            <a:r>
              <a:rPr lang="en-US" baseline="0" dirty="0"/>
              <a:t>Green Color – Provided by Spring. Sometimes implemented by the developer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49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22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5617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564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65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91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32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5385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8596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75708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949F-9B3F-44B6-B406-2C6DF94045F9}" type="datetimeFigureOut">
              <a:rPr lang="bg-BG" smtClean="0"/>
              <a:t>4.12.2019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81D5-CD5B-4137-92CC-39C4415C4E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049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9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52178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22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9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4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4659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796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0519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9136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322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9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75.png"/><Relationship Id="rId26" Type="http://schemas.openxmlformats.org/officeDocument/2006/relationships/image" Target="../media/image78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7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2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72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7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74.png"/><Relationship Id="rId22" Type="http://schemas.openxmlformats.org/officeDocument/2006/relationships/image" Target="../media/image7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9.jpeg"/><Relationship Id="rId7" Type="http://schemas.openxmlformats.org/officeDocument/2006/relationships/image" Target="../media/image8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8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8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/>
              <a:t>What’s Spring Boot?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/>
              <a:t>What’s Spring MVC?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/>
              <a:t>Spring Data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Command Line Interface </a:t>
            </a:r>
            <a:r>
              <a:rPr lang="bg-BG" dirty="0"/>
              <a:t>-</a:t>
            </a:r>
            <a:r>
              <a:rPr lang="en-US" dirty="0"/>
              <a:t> Spring Boot software to run and test Spring Boot applications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Spring Boot CLI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59" y="2438401"/>
            <a:ext cx="10605426" cy="384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6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Expose different types of information about the </a:t>
            </a:r>
            <a:r>
              <a:rPr lang="en-US" dirty="0">
                <a:solidFill>
                  <a:schemeClr val="bg1"/>
                </a:solidFill>
              </a:rPr>
              <a:t>running            application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Spring Boot Actuator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8222" y="2971800"/>
            <a:ext cx="116586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&lt;groupId&gt;org.springframework.boot&lt;/groupId&gt;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&lt;artifactId&gt;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spring-boot-starter-actuator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8222" y="2438596"/>
            <a:ext cx="116586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pom.xml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269" y="4615327"/>
            <a:ext cx="9713554" cy="198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7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Spring provides </a:t>
            </a:r>
            <a:r>
              <a:rPr lang="en-US" dirty="0">
                <a:solidFill>
                  <a:schemeClr val="bg1"/>
                </a:solidFill>
              </a:rPr>
              <a:t>Inversion of Control </a:t>
            </a:r>
            <a:r>
              <a:rPr lang="en-US" dirty="0"/>
              <a:t>and </a:t>
            </a:r>
            <a:r>
              <a:rPr lang="en-US" dirty="0">
                <a:solidFill>
                  <a:schemeClr val="bg1"/>
                </a:solidFill>
              </a:rPr>
              <a:t>Dependency Injection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Inversion of Control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2528504"/>
            <a:ext cx="57150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//Traditional Way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UserServiceImpl implements UserService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rgbClr val="FBEEC9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private UserRepository userRepository =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UserRepository();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995299"/>
            <a:ext cx="57150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UserServiceImpl.java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81822" y="2528503"/>
            <a:ext cx="57150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//Dependency Injection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@Service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UserServiceImpl implements UserService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private UserRepository userRepository;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81822" y="1995299"/>
            <a:ext cx="57150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UserServiceImpl.java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17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IoC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81600" y="1371600"/>
            <a:ext cx="6705600" cy="2514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6" name="Rectangle 5"/>
          <p:cNvSpPr/>
          <p:nvPr/>
        </p:nvSpPr>
        <p:spPr>
          <a:xfrm>
            <a:off x="181561" y="1371600"/>
            <a:ext cx="3962400" cy="2514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Meta Data:</a:t>
            </a:r>
          </a:p>
          <a:p>
            <a:pPr marL="514350" indent="-514350" algn="ctr">
              <a:buAutoNum type="arabicPeriod"/>
            </a:pPr>
            <a:r>
              <a:rPr lang="en-US" sz="2800" dirty="0"/>
              <a:t>XML Config</a:t>
            </a:r>
          </a:p>
          <a:p>
            <a:pPr marL="514350" indent="-514350" algn="ctr">
              <a:buAutoNum type="arabicPeriod"/>
            </a:pPr>
            <a:r>
              <a:rPr lang="en-US" sz="2800" dirty="0"/>
              <a:t>Java Config</a:t>
            </a:r>
          </a:p>
          <a:p>
            <a:pPr marL="514350" indent="-514350" algn="ctr">
              <a:buAutoNum type="arabicPeriod"/>
            </a:pPr>
            <a:r>
              <a:rPr lang="en-US" sz="2800" dirty="0"/>
              <a:t>Annotation Config</a:t>
            </a:r>
            <a:endParaRPr lang="bg-BG" sz="2800" dirty="0"/>
          </a:p>
        </p:txBody>
      </p:sp>
      <p:sp>
        <p:nvSpPr>
          <p:cNvPr id="7" name="Rectangle 6"/>
          <p:cNvSpPr/>
          <p:nvPr/>
        </p:nvSpPr>
        <p:spPr>
          <a:xfrm>
            <a:off x="5334001" y="1597978"/>
            <a:ext cx="2831395" cy="20516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Automatic Beans:</a:t>
            </a:r>
          </a:p>
          <a:p>
            <a:pPr marL="514350" indent="-514350">
              <a:buAutoNum type="arabicPeriod"/>
            </a:pPr>
            <a:r>
              <a:rPr lang="en-US" sz="2800" dirty="0"/>
              <a:t>@Component</a:t>
            </a:r>
          </a:p>
          <a:p>
            <a:pPr marL="514350" indent="-514350">
              <a:buAutoNum type="arabicPeriod"/>
            </a:pPr>
            <a:r>
              <a:rPr lang="en-US" sz="2800" dirty="0"/>
              <a:t>@Service</a:t>
            </a:r>
          </a:p>
          <a:p>
            <a:pPr marL="514350" indent="-514350">
              <a:buAutoNum type="arabicPeriod"/>
            </a:pPr>
            <a:r>
              <a:rPr lang="en-US" sz="2800" dirty="0"/>
              <a:t>@Repository</a:t>
            </a:r>
            <a:endParaRPr lang="bg-BG" sz="2800" dirty="0"/>
          </a:p>
        </p:txBody>
      </p:sp>
      <p:sp>
        <p:nvSpPr>
          <p:cNvPr id="9" name="Rectangle 8"/>
          <p:cNvSpPr/>
          <p:nvPr/>
        </p:nvSpPr>
        <p:spPr>
          <a:xfrm>
            <a:off x="5170074" y="4643372"/>
            <a:ext cx="6717127" cy="16649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Fully Configured System</a:t>
            </a:r>
            <a:endParaRPr lang="bg-BG" sz="2800" dirty="0"/>
          </a:p>
        </p:txBody>
      </p:sp>
      <p:sp>
        <p:nvSpPr>
          <p:cNvPr id="12" name="Rectangle 11"/>
          <p:cNvSpPr/>
          <p:nvPr/>
        </p:nvSpPr>
        <p:spPr>
          <a:xfrm>
            <a:off x="8487158" y="1597978"/>
            <a:ext cx="3141365" cy="838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Explicit Beans</a:t>
            </a:r>
          </a:p>
          <a:p>
            <a:pPr algn="ctr"/>
            <a:r>
              <a:rPr lang="en-US" sz="2800" dirty="0"/>
              <a:t>1. @Bean</a:t>
            </a:r>
            <a:endParaRPr lang="bg-BG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19601" y="2623820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610600" y="4038600"/>
            <a:ext cx="0" cy="4572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058581" y="3236204"/>
            <a:ext cx="723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IoC</a:t>
            </a:r>
          </a:p>
        </p:txBody>
      </p:sp>
    </p:spTree>
    <p:extLst>
      <p:ext uri="{BB962C8B-B14F-4D97-AF65-F5344CB8AC3E}">
        <p14:creationId xmlns:p14="http://schemas.microsoft.com/office/powerpoint/2010/main" val="357628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Object that is </a:t>
            </a:r>
            <a:r>
              <a:rPr lang="en-US" dirty="0">
                <a:solidFill>
                  <a:schemeClr val="bg1"/>
                </a:solidFill>
              </a:rPr>
              <a:t>instantiated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assembled</a:t>
            </a:r>
            <a:r>
              <a:rPr lang="en-US" dirty="0"/>
              <a:t>, and otherwise managed by a </a:t>
            </a:r>
            <a:r>
              <a:rPr lang="en-US" dirty="0">
                <a:solidFill>
                  <a:schemeClr val="bg1"/>
                </a:solidFill>
              </a:rPr>
              <a:t>Spring IoC </a:t>
            </a:r>
            <a:r>
              <a:rPr lang="en-US" dirty="0"/>
              <a:t>container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3124200"/>
            <a:ext cx="9982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Dog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 Animal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Dog() {}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//GETTERS AND SETTERS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2590996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Dog.java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49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Declaration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6106" y="2182712"/>
            <a:ext cx="9982200" cy="30008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@SpringBootApplication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MainApplication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@Bean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Animal getDog(){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new Dog();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106" y="1777639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Dog.java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087471" y="3387242"/>
            <a:ext cx="2971800" cy="551227"/>
          </a:xfrm>
          <a:prstGeom prst="wedgeRoundRectCallout">
            <a:avLst>
              <a:gd name="adj1" fmla="val -56685"/>
              <a:gd name="adj2" fmla="val 3653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Bean Declaration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93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Bean from Application Context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1994453"/>
            <a:ext cx="9982200" cy="30008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@SpringBootApplication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MainApplication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static void main(String[] args)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ApplicationContext context = SpringApplication.run(MainApplication.class, args);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Animal dog = context.getBean(Dog.class);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System.out.println("DOG: " + dog.getClass().getSimpleName());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1461248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MainApplication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1" y="4764630"/>
            <a:ext cx="5898391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0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Lifecycle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1" y="15240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Instantiation</a:t>
            </a:r>
            <a:endParaRPr lang="bg-BG" sz="2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733801" y="1981200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51163" y="1527313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 Properties</a:t>
            </a:r>
            <a:endParaRPr lang="bg-BG" sz="28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99163" y="1984513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421563" y="15240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 Name</a:t>
            </a:r>
            <a:endParaRPr lang="bg-BG" sz="2800" dirty="0"/>
          </a:p>
        </p:txBody>
      </p:sp>
      <p:sp>
        <p:nvSpPr>
          <p:cNvPr id="13" name="Rectangle 12"/>
          <p:cNvSpPr/>
          <p:nvPr/>
        </p:nvSpPr>
        <p:spPr>
          <a:xfrm>
            <a:off x="8456418" y="32004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 Application Context</a:t>
            </a:r>
            <a:endParaRPr lang="bg-BG" sz="2800" dirty="0"/>
          </a:p>
        </p:txBody>
      </p:sp>
      <p:sp>
        <p:nvSpPr>
          <p:cNvPr id="14" name="Rectangle 13"/>
          <p:cNvSpPr/>
          <p:nvPr/>
        </p:nvSpPr>
        <p:spPr>
          <a:xfrm>
            <a:off x="4562827" y="32004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Pre Initialization</a:t>
            </a:r>
            <a:endParaRPr lang="bg-BG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554527" y="3733800"/>
            <a:ext cx="60423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85800" y="32004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Initialization</a:t>
            </a:r>
            <a:endParaRPr lang="bg-BG" sz="28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711482" y="3657600"/>
            <a:ext cx="60423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981201" y="4343400"/>
            <a:ext cx="1" cy="5334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982201" y="2552700"/>
            <a:ext cx="1" cy="5334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6081" y="507227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Post Initialization</a:t>
            </a:r>
            <a:endParaRPr lang="bg-BG" sz="28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711482" y="5529470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551162" y="5072270"/>
            <a:ext cx="2790239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Bean is ready</a:t>
            </a:r>
            <a:endParaRPr lang="bg-BG" sz="28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581883" y="5529470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21563" y="5072270"/>
            <a:ext cx="2790239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Bean is destroyed</a:t>
            </a:r>
            <a:endParaRPr lang="bg-BG" sz="2800" dirty="0"/>
          </a:p>
        </p:txBody>
      </p:sp>
      <p:sp>
        <p:nvSpPr>
          <p:cNvPr id="30" name="AutoShape 25"/>
          <p:cNvSpPr>
            <a:spLocks noChangeArrowheads="1"/>
          </p:cNvSpPr>
          <p:nvPr/>
        </p:nvSpPr>
        <p:spPr bwMode="auto">
          <a:xfrm>
            <a:off x="9530108" y="4343400"/>
            <a:ext cx="2628900" cy="843170"/>
          </a:xfrm>
          <a:prstGeom prst="wedgeRoundRectCallout">
            <a:avLst>
              <a:gd name="adj1" fmla="val -35513"/>
              <a:gd name="adj2" fmla="val 6600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When Container is Shutdown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95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3" grpId="0" animBg="1"/>
      <p:bldP spid="14" grpId="0" animBg="1"/>
      <p:bldP spid="17" grpId="0" animBg="1"/>
      <p:bldP spid="22" grpId="0" animBg="1"/>
      <p:bldP spid="25" grpId="0" animBg="1"/>
      <p:bldP spid="29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Lifecycle Demo (1)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9212" y="2007899"/>
            <a:ext cx="9982200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@SpringBootApplication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MainApplication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public static void main(String[] args)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ApplicationContext context = SpringApplication.run(MainApplication.class, args);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((AbstractApplicationContext)context).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close();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@Bean(destroyMethod = "destroy", initMethod = "init")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public Animal getDog(){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return new Dog();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89212" y="1474695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MainApplication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33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Lifecycle Demo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5071" y="1562704"/>
            <a:ext cx="9726706" cy="52952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Dog implements Animal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Dog()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System.out.println("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Instantiation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init(){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System.out.println("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Initializing..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destroy(){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System.out.println("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Destroying..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25071" y="1120526"/>
            <a:ext cx="9726706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MainApplication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836" y="4839071"/>
            <a:ext cx="3579675" cy="155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>
                <a:solidFill>
                  <a:schemeClr val="bg1"/>
                </a:solidFill>
              </a:rPr>
              <a:t>sli.do</a:t>
            </a:r>
            <a:br>
              <a:rPr lang="en-US" sz="6000" b="1"/>
            </a:br>
            <a:r>
              <a:rPr lang="en-US" sz="11500" b="1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0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default one is </a:t>
            </a:r>
            <a:r>
              <a:rPr lang="en-US" dirty="0">
                <a:solidFill>
                  <a:schemeClr val="bg1"/>
                </a:solidFill>
              </a:rPr>
              <a:t>Singleton</a:t>
            </a:r>
            <a:r>
              <a:rPr lang="en-US" dirty="0"/>
              <a:t>. It is easy to change to </a:t>
            </a:r>
            <a:r>
              <a:rPr lang="en-US" dirty="0">
                <a:solidFill>
                  <a:schemeClr val="bg1"/>
                </a:solidFill>
              </a:rPr>
              <a:t>Prototype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Scope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64466" y="3723862"/>
            <a:ext cx="3069685" cy="206733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Rectangle 14"/>
          <p:cNvSpPr/>
          <p:nvPr/>
        </p:nvSpPr>
        <p:spPr>
          <a:xfrm>
            <a:off x="223533" y="3723861"/>
            <a:ext cx="1776120" cy="4903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A</a:t>
            </a:r>
            <a:endParaRPr lang="bg-BG" sz="2800" dirty="0"/>
          </a:p>
        </p:txBody>
      </p:sp>
      <p:sp>
        <p:nvSpPr>
          <p:cNvPr id="16" name="Rectangle 15"/>
          <p:cNvSpPr/>
          <p:nvPr/>
        </p:nvSpPr>
        <p:spPr>
          <a:xfrm>
            <a:off x="205380" y="4487518"/>
            <a:ext cx="1776120" cy="4903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B</a:t>
            </a:r>
            <a:endParaRPr lang="bg-BG" sz="2800" dirty="0"/>
          </a:p>
        </p:txBody>
      </p:sp>
      <p:sp>
        <p:nvSpPr>
          <p:cNvPr id="17" name="Rectangle 16"/>
          <p:cNvSpPr/>
          <p:nvPr/>
        </p:nvSpPr>
        <p:spPr>
          <a:xfrm>
            <a:off x="223533" y="5274365"/>
            <a:ext cx="1776120" cy="4903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C</a:t>
            </a:r>
            <a:endParaRPr lang="bg-BG" sz="2800" dirty="0"/>
          </a:p>
        </p:txBody>
      </p:sp>
      <p:sp>
        <p:nvSpPr>
          <p:cNvPr id="20" name="Rectangle 19"/>
          <p:cNvSpPr/>
          <p:nvPr/>
        </p:nvSpPr>
        <p:spPr>
          <a:xfrm>
            <a:off x="6869737" y="3723861"/>
            <a:ext cx="1776120" cy="4903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A</a:t>
            </a:r>
            <a:endParaRPr lang="bg-BG" sz="2800" dirty="0"/>
          </a:p>
        </p:txBody>
      </p:sp>
      <p:sp>
        <p:nvSpPr>
          <p:cNvPr id="21" name="Rectangle 20"/>
          <p:cNvSpPr/>
          <p:nvPr/>
        </p:nvSpPr>
        <p:spPr>
          <a:xfrm>
            <a:off x="6851584" y="4487518"/>
            <a:ext cx="1776120" cy="4903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B</a:t>
            </a:r>
            <a:endParaRPr lang="bg-BG" sz="2800" dirty="0"/>
          </a:p>
        </p:txBody>
      </p:sp>
      <p:sp>
        <p:nvSpPr>
          <p:cNvPr id="22" name="Rectangle 21"/>
          <p:cNvSpPr/>
          <p:nvPr/>
        </p:nvSpPr>
        <p:spPr>
          <a:xfrm>
            <a:off x="6869737" y="5274365"/>
            <a:ext cx="1776120" cy="4903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C</a:t>
            </a:r>
            <a:endParaRPr lang="bg-BG" sz="2800" dirty="0"/>
          </a:p>
        </p:txBody>
      </p:sp>
      <p:sp>
        <p:nvSpPr>
          <p:cNvPr id="23" name="Rectangle 22"/>
          <p:cNvSpPr/>
          <p:nvPr/>
        </p:nvSpPr>
        <p:spPr>
          <a:xfrm>
            <a:off x="8927138" y="3723862"/>
            <a:ext cx="3069685" cy="206733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5" name="Rectangle 24"/>
          <p:cNvSpPr/>
          <p:nvPr/>
        </p:nvSpPr>
        <p:spPr>
          <a:xfrm>
            <a:off x="2911247" y="4512365"/>
            <a:ext cx="1776120" cy="490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Dog</a:t>
            </a:r>
            <a:endParaRPr lang="bg-BG" sz="2800" dirty="0"/>
          </a:p>
        </p:txBody>
      </p:sp>
      <p:sp>
        <p:nvSpPr>
          <p:cNvPr id="26" name="Rectangle 25"/>
          <p:cNvSpPr/>
          <p:nvPr/>
        </p:nvSpPr>
        <p:spPr>
          <a:xfrm>
            <a:off x="9573919" y="3842702"/>
            <a:ext cx="1776120" cy="490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Dog 1</a:t>
            </a:r>
            <a:endParaRPr lang="bg-BG" sz="2800" dirty="0"/>
          </a:p>
        </p:txBody>
      </p:sp>
      <p:sp>
        <p:nvSpPr>
          <p:cNvPr id="27" name="Rectangle 26"/>
          <p:cNvSpPr/>
          <p:nvPr/>
        </p:nvSpPr>
        <p:spPr>
          <a:xfrm>
            <a:off x="9573919" y="4512365"/>
            <a:ext cx="1776120" cy="490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Dog 2</a:t>
            </a:r>
            <a:endParaRPr lang="bg-BG" sz="2800" dirty="0"/>
          </a:p>
        </p:txBody>
      </p:sp>
      <p:sp>
        <p:nvSpPr>
          <p:cNvPr id="28" name="Rectangle 27"/>
          <p:cNvSpPr/>
          <p:nvPr/>
        </p:nvSpPr>
        <p:spPr>
          <a:xfrm>
            <a:off x="9573919" y="5172619"/>
            <a:ext cx="1776120" cy="490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Dog 3</a:t>
            </a:r>
            <a:endParaRPr lang="bg-BG" sz="28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6096000" y="3124200"/>
            <a:ext cx="0" cy="3200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28513" y="2699906"/>
            <a:ext cx="156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Singleton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08451" y="2692331"/>
            <a:ext cx="1668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Prototype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128514" y="4038601"/>
            <a:ext cx="690887" cy="47376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14679" y="4740965"/>
            <a:ext cx="622404" cy="129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105887" y="5033342"/>
            <a:ext cx="631196" cy="4944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797189" y="4038600"/>
            <a:ext cx="62240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749979" y="4753919"/>
            <a:ext cx="68051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8749979" y="5519530"/>
            <a:ext cx="669614" cy="828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utoShape 25"/>
          <p:cNvSpPr>
            <a:spLocks noChangeArrowheads="1"/>
          </p:cNvSpPr>
          <p:nvPr/>
        </p:nvSpPr>
        <p:spPr bwMode="auto">
          <a:xfrm>
            <a:off x="9509210" y="1848035"/>
            <a:ext cx="2255048" cy="861606"/>
          </a:xfrm>
          <a:prstGeom prst="wedgeRoundRectCallout">
            <a:avLst>
              <a:gd name="adj1" fmla="val -42919"/>
              <a:gd name="adj2" fmla="val 7576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Mostly used as State-full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53" name="AutoShape 25"/>
          <p:cNvSpPr>
            <a:spLocks noChangeArrowheads="1"/>
          </p:cNvSpPr>
          <p:nvPr/>
        </p:nvSpPr>
        <p:spPr bwMode="auto">
          <a:xfrm>
            <a:off x="3559843" y="1838300"/>
            <a:ext cx="2255048" cy="861606"/>
          </a:xfrm>
          <a:prstGeom prst="wedgeRoundRectCallout">
            <a:avLst>
              <a:gd name="adj1" fmla="val -42919"/>
              <a:gd name="adj2" fmla="val 7576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Mostly used as State-less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08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52" grpId="0" animBg="1"/>
      <p:bldP spid="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44706" y="5051985"/>
            <a:ext cx="9577388" cy="111125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What is Spring MVC?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669" y="2092047"/>
            <a:ext cx="3509801" cy="114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7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3005325" y="3394239"/>
            <a:ext cx="146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Execute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Model-view-controller (MVC) </a:t>
            </a:r>
            <a:r>
              <a:rPr lang="en-US" dirty="0"/>
              <a:t>framework is designed around a </a:t>
            </a:r>
            <a:r>
              <a:rPr lang="en-US" noProof="1">
                <a:solidFill>
                  <a:schemeClr val="bg1"/>
                </a:solidFill>
              </a:rPr>
              <a:t>DispatcherServlet</a:t>
            </a:r>
            <a:r>
              <a:rPr lang="en-US" dirty="0"/>
              <a:t> that dispatches requests to handlers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Spring MVC?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75236" y="3400592"/>
            <a:ext cx="1600199" cy="8188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Dispatcher </a:t>
            </a:r>
            <a:br>
              <a:rPr lang="en-US" dirty="0"/>
            </a:br>
            <a:r>
              <a:rPr lang="en-US" dirty="0"/>
              <a:t>Servlet</a:t>
            </a:r>
            <a:endParaRPr lang="bg-BG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4800" y="3810000"/>
            <a:ext cx="1040598" cy="1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262958" y="2540837"/>
            <a:ext cx="1333500" cy="7451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 </a:t>
            </a:r>
          </a:p>
          <a:p>
            <a:pPr algn="ctr"/>
            <a:r>
              <a:rPr lang="en-US" dirty="0"/>
              <a:t>Mapping</a:t>
            </a:r>
            <a:endParaRPr lang="bg-BG" dirty="0"/>
          </a:p>
        </p:txBody>
      </p:sp>
      <p:sp>
        <p:nvSpPr>
          <p:cNvPr id="15" name="Rectangle 14"/>
          <p:cNvSpPr/>
          <p:nvPr/>
        </p:nvSpPr>
        <p:spPr>
          <a:xfrm>
            <a:off x="4262958" y="3388864"/>
            <a:ext cx="1333500" cy="7960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 </a:t>
            </a:r>
          </a:p>
          <a:p>
            <a:pPr algn="ctr"/>
            <a:r>
              <a:rPr lang="en-US" dirty="0"/>
              <a:t>Adapter</a:t>
            </a:r>
            <a:endParaRPr lang="bg-BG" dirty="0"/>
          </a:p>
        </p:txBody>
      </p:sp>
      <p:sp>
        <p:nvSpPr>
          <p:cNvPr id="16" name="Rectangle 15"/>
          <p:cNvSpPr/>
          <p:nvPr/>
        </p:nvSpPr>
        <p:spPr>
          <a:xfrm>
            <a:off x="4262958" y="4287714"/>
            <a:ext cx="1333500" cy="7666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</a:t>
            </a:r>
          </a:p>
          <a:p>
            <a:pPr algn="ctr"/>
            <a:r>
              <a:rPr lang="en-US" dirty="0"/>
              <a:t>Resolver</a:t>
            </a:r>
            <a:endParaRPr lang="bg-BG" dirty="0"/>
          </a:p>
        </p:txBody>
      </p:sp>
      <p:sp>
        <p:nvSpPr>
          <p:cNvPr id="17" name="Rectangle 16"/>
          <p:cNvSpPr/>
          <p:nvPr/>
        </p:nvSpPr>
        <p:spPr>
          <a:xfrm>
            <a:off x="6703861" y="2585252"/>
            <a:ext cx="1656522" cy="4277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  <a:endParaRPr lang="bg-BG" dirty="0"/>
          </a:p>
        </p:txBody>
      </p:sp>
      <p:sp>
        <p:nvSpPr>
          <p:cNvPr id="19" name="Rectangle 18"/>
          <p:cNvSpPr/>
          <p:nvPr/>
        </p:nvSpPr>
        <p:spPr>
          <a:xfrm>
            <a:off x="6683983" y="3534963"/>
            <a:ext cx="1676400" cy="4277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Name</a:t>
            </a:r>
            <a:endParaRPr lang="bg-BG" dirty="0"/>
          </a:p>
        </p:txBody>
      </p:sp>
      <p:sp>
        <p:nvSpPr>
          <p:cNvPr id="20" name="Rectangle 19"/>
          <p:cNvSpPr/>
          <p:nvPr/>
        </p:nvSpPr>
        <p:spPr>
          <a:xfrm>
            <a:off x="6659827" y="5714940"/>
            <a:ext cx="1656523" cy="4277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bg-BG" dirty="0"/>
          </a:p>
        </p:txBody>
      </p:sp>
      <p:sp>
        <p:nvSpPr>
          <p:cNvPr id="21" name="Rectangle 20"/>
          <p:cNvSpPr/>
          <p:nvPr/>
        </p:nvSpPr>
        <p:spPr>
          <a:xfrm>
            <a:off x="1567022" y="5714940"/>
            <a:ext cx="1608413" cy="4277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  <a:endParaRPr lang="bg-BG" dirty="0"/>
          </a:p>
        </p:txBody>
      </p:sp>
      <p:sp>
        <p:nvSpPr>
          <p:cNvPr id="22" name="Rectangle 21"/>
          <p:cNvSpPr/>
          <p:nvPr/>
        </p:nvSpPr>
        <p:spPr>
          <a:xfrm>
            <a:off x="9875283" y="2641512"/>
            <a:ext cx="1662000" cy="4277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  <a:endParaRPr lang="bg-BG" dirty="0"/>
          </a:p>
        </p:txBody>
      </p:sp>
      <p:sp>
        <p:nvSpPr>
          <p:cNvPr id="23" name="Rectangle 22"/>
          <p:cNvSpPr/>
          <p:nvPr/>
        </p:nvSpPr>
        <p:spPr>
          <a:xfrm>
            <a:off x="9877042" y="3656283"/>
            <a:ext cx="1662000" cy="4277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  <a:endParaRPr lang="bg-BG" dirty="0"/>
          </a:p>
        </p:txBody>
      </p:sp>
      <p:sp>
        <p:nvSpPr>
          <p:cNvPr id="25" name="Can 24"/>
          <p:cNvSpPr/>
          <p:nvPr/>
        </p:nvSpPr>
        <p:spPr>
          <a:xfrm>
            <a:off x="10051200" y="4671055"/>
            <a:ext cx="1371600" cy="9938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DB</a:t>
            </a:r>
            <a:endParaRPr lang="bg-BG" sz="2800" dirty="0"/>
          </a:p>
        </p:txBody>
      </p:sp>
      <p:sp>
        <p:nvSpPr>
          <p:cNvPr id="26" name="Rectangle 25"/>
          <p:cNvSpPr/>
          <p:nvPr/>
        </p:nvSpPr>
        <p:spPr>
          <a:xfrm>
            <a:off x="9553092" y="2261902"/>
            <a:ext cx="2257908" cy="3840725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327438" y="2947917"/>
            <a:ext cx="786967" cy="420964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844360" y="2855405"/>
            <a:ext cx="585785" cy="0"/>
          </a:xfrm>
          <a:prstGeom prst="straightConnector1">
            <a:avLst/>
          </a:prstGeom>
          <a:ln w="63500">
            <a:solidFill>
              <a:schemeClr val="bg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356914" y="3810001"/>
            <a:ext cx="757490" cy="1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323988" y="4357262"/>
            <a:ext cx="790416" cy="548374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522183" y="3097743"/>
            <a:ext cx="0" cy="376564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844360" y="3786869"/>
            <a:ext cx="609113" cy="0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522169" y="4168980"/>
            <a:ext cx="0" cy="1317420"/>
          </a:xfrm>
          <a:prstGeom prst="straightConnector1">
            <a:avLst/>
          </a:prstGeom>
          <a:ln w="63500">
            <a:solidFill>
              <a:schemeClr val="bg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29000" y="5928833"/>
            <a:ext cx="3024472" cy="0"/>
          </a:xfrm>
          <a:prstGeom prst="straightConnector1">
            <a:avLst/>
          </a:prstGeom>
          <a:ln w="63500">
            <a:solidFill>
              <a:schemeClr val="bg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25496" y="5928833"/>
            <a:ext cx="999206" cy="0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610601" y="2811897"/>
            <a:ext cx="585785" cy="0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53026" y="3202198"/>
            <a:ext cx="126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569762" y="2298339"/>
            <a:ext cx="146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Find Controller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746186" y="4551675"/>
            <a:ext cx="115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Resolve </a:t>
            </a:r>
            <a:br>
              <a:rPr lang="en-US" dirty="0"/>
            </a:br>
            <a:r>
              <a:rPr lang="en-US" dirty="0"/>
              <a:t>View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3246527" y="5131800"/>
            <a:ext cx="972554" cy="530293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465994" y="5474983"/>
            <a:ext cx="115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70679" y="4349731"/>
            <a:ext cx="115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500726" y="6082982"/>
            <a:ext cx="241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Business Logic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90403" y="5317973"/>
            <a:ext cx="138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93893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60" grpId="0"/>
      <p:bldP spid="61" grpId="0"/>
      <p:bldP spid="68" grpId="0"/>
      <p:bldP spid="72" grpId="0"/>
      <p:bldP spid="73" grpId="0"/>
      <p:bldP spid="74" grpId="0"/>
      <p:bldP spid="7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510406" y="2324419"/>
            <a:ext cx="2855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Response</a:t>
            </a:r>
            <a:br>
              <a:rPr lang="en-US" sz="2800" dirty="0"/>
            </a:br>
            <a:r>
              <a:rPr lang="en-US" sz="2800" dirty="0"/>
              <a:t>(html, json, xml)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MVC – Control Flow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58704" y="1010127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953" y="2950258"/>
            <a:ext cx="709891" cy="7098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771" y="2961052"/>
            <a:ext cx="705707" cy="705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492" y="2908908"/>
            <a:ext cx="771119" cy="7711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867" y="1613507"/>
            <a:ext cx="1870776" cy="112084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7333" y="5069370"/>
            <a:ext cx="2601143" cy="9624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</a:t>
            </a:r>
            <a:endParaRPr lang="bg-BG" sz="2800" dirty="0"/>
          </a:p>
        </p:txBody>
      </p:sp>
      <p:sp>
        <p:nvSpPr>
          <p:cNvPr id="11" name="Rectangle 10"/>
          <p:cNvSpPr/>
          <p:nvPr/>
        </p:nvSpPr>
        <p:spPr>
          <a:xfrm>
            <a:off x="3063963" y="2011245"/>
            <a:ext cx="2601143" cy="9624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Controller</a:t>
            </a:r>
            <a:endParaRPr lang="bg-BG" sz="2800" dirty="0"/>
          </a:p>
        </p:txBody>
      </p:sp>
      <p:sp>
        <p:nvSpPr>
          <p:cNvPr id="12" name="Rectangle 11"/>
          <p:cNvSpPr/>
          <p:nvPr/>
        </p:nvSpPr>
        <p:spPr>
          <a:xfrm>
            <a:off x="5764745" y="5095769"/>
            <a:ext cx="2601143" cy="9624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View</a:t>
            </a:r>
            <a:endParaRPr lang="bg-BG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251576" y="2102878"/>
            <a:ext cx="3053147" cy="1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39000" y="1480171"/>
            <a:ext cx="1367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cxnSp>
        <p:nvCxnSpPr>
          <p:cNvPr id="16" name="Straight Arrow Connector 15"/>
          <p:cNvCxnSpPr>
            <a:endCxn id="17" idx="3"/>
          </p:cNvCxnSpPr>
          <p:nvPr/>
        </p:nvCxnSpPr>
        <p:spPr>
          <a:xfrm flipV="1">
            <a:off x="6284200" y="2801472"/>
            <a:ext cx="3081865" cy="20508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764744" y="3110547"/>
            <a:ext cx="2520090" cy="1936867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92767" y="3110546"/>
            <a:ext cx="2451190" cy="1708642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01264" y="3653451"/>
            <a:ext cx="1966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Action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4635" y="3010761"/>
            <a:ext cx="1966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Update Model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618362" y="3487814"/>
            <a:ext cx="1969850" cy="1426735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03288" y="4082038"/>
            <a:ext cx="11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Notify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100333" y="3463517"/>
            <a:ext cx="1908916" cy="1583896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78558" y="3876512"/>
            <a:ext cx="13056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Update</a:t>
            </a:r>
            <a:br>
              <a:rPr lang="en-US" sz="2800" dirty="0"/>
            </a:br>
            <a:r>
              <a:rPr lang="en-US" sz="2800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396510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  <p:bldP spid="10" grpId="0" animBg="1"/>
      <p:bldP spid="11" grpId="0" animBg="1"/>
      <p:bldP spid="12" grpId="0" animBg="1"/>
      <p:bldP spid="15" grpId="0"/>
      <p:bldP spid="35" grpId="0"/>
      <p:bldP spid="36" grpId="0"/>
      <p:bldP spid="46" grpId="0"/>
      <p:bldP spid="5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Controllers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1905001"/>
            <a:ext cx="9982200" cy="34200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DogController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@GetMapping("/dog")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@ResponseBody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getDogHomePage(){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 am a dog page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1371796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DogController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189" y="4129686"/>
            <a:ext cx="4656414" cy="2395317"/>
          </a:xfrm>
          <a:prstGeom prst="rect">
            <a:avLst/>
          </a:prstGeom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133600" y="1264352"/>
            <a:ext cx="1752600" cy="553920"/>
          </a:xfrm>
          <a:prstGeom prst="wedgeRoundRectCallout">
            <a:avLst>
              <a:gd name="adj1" fmla="val -35513"/>
              <a:gd name="adj2" fmla="val 6600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Controller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198879" y="2850380"/>
            <a:ext cx="2878321" cy="553920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Request Mapping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048272" y="3450361"/>
            <a:ext cx="1638529" cy="553920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Action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495572" y="4648200"/>
            <a:ext cx="1638529" cy="553920"/>
          </a:xfrm>
          <a:prstGeom prst="wedgeRoundRectCallout">
            <a:avLst>
              <a:gd name="adj1" fmla="val -10474"/>
              <a:gd name="adj2" fmla="val -7215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Text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168938" y="3852725"/>
            <a:ext cx="1636643" cy="553920"/>
          </a:xfrm>
          <a:prstGeom prst="wedgeRoundRectCallout">
            <a:avLst>
              <a:gd name="adj1" fmla="val 44069"/>
              <a:gd name="adj2" fmla="val -7753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Print Text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97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– Get Requests</a:t>
            </a:r>
            <a:endParaRPr lang="bg-BG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1905001"/>
            <a:ext cx="9982200" cy="3048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CatController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@GetMapping("/cat")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getHomeCatPage(){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cat-page.html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1371796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CatController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198879" y="2850380"/>
            <a:ext cx="2878321" cy="553920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Request Mapping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048272" y="3505200"/>
            <a:ext cx="1638529" cy="499081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Action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038601" y="4386227"/>
            <a:ext cx="1638529" cy="553920"/>
          </a:xfrm>
          <a:prstGeom prst="wedgeRoundRectCallout">
            <a:avLst>
              <a:gd name="adj1" fmla="val -10474"/>
              <a:gd name="adj2" fmla="val -7215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View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054" y="4317978"/>
            <a:ext cx="4771947" cy="220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4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Actions – Post Requests (1)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35741" y="1883134"/>
            <a:ext cx="9982200" cy="34370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@RequestMapping("/cat")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CatController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@GetMapping("")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getHomeCatPage(){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new-cat.html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35741" y="1349929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CatController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034" y="4252127"/>
            <a:ext cx="4874281" cy="2547920"/>
          </a:xfrm>
          <a:prstGeom prst="rect">
            <a:avLst/>
          </a:prstGeom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5411539" y="2088992"/>
            <a:ext cx="2444991" cy="499081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Starting route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66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– </a:t>
            </a:r>
            <a:r>
              <a:rPr lang="en-US"/>
              <a:t>Post Requests (1)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0045" y="1967558"/>
            <a:ext cx="9982200" cy="45520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@RequestMapping("/cat")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CatController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@PostMapping("")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addCat(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@RequestParam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catName,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@RequestParam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catAge){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System.out.println(String.format("Cat Name: %s, Cat Age: %d", catName, catAge));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redirect:/cat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0045" y="1434353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CatController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062" y="5778499"/>
            <a:ext cx="6399462" cy="788203"/>
          </a:xfrm>
          <a:prstGeom prst="rect">
            <a:avLst/>
          </a:prstGeom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5867401" y="3116912"/>
            <a:ext cx="2444991" cy="499081"/>
          </a:xfrm>
          <a:prstGeom prst="wedgeRoundRectCallout">
            <a:avLst>
              <a:gd name="adj1" fmla="val -38197"/>
              <a:gd name="adj2" fmla="val 9838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Request param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5867401" y="5138030"/>
            <a:ext cx="2444991" cy="499081"/>
          </a:xfrm>
          <a:prstGeom prst="wedgeRoundRectCallout">
            <a:avLst>
              <a:gd name="adj1" fmla="val -54870"/>
              <a:gd name="adj2" fmla="val 2053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Redirect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40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Views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7952" y="1885304"/>
            <a:ext cx="10958400" cy="34370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DogController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@GetMapping("/dog")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ModelAndView getDogHomePage(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ModelAndView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modelAndView){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modelAndView.setViewName("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dog-page.html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modelAndView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7952" y="1352099"/>
            <a:ext cx="10958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DogController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152" y="4232567"/>
            <a:ext cx="5484675" cy="2362131"/>
          </a:xfrm>
          <a:prstGeom prst="rect">
            <a:avLst/>
          </a:prstGeom>
        </p:spPr>
      </p:pic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467600" y="2379105"/>
            <a:ext cx="2590800" cy="499081"/>
          </a:xfrm>
          <a:prstGeom prst="wedgeRoundRectCallout">
            <a:avLst>
              <a:gd name="adj1" fmla="val -36609"/>
              <a:gd name="adj2" fmla="val 15766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Model and View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56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Variables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4882" y="1752406"/>
            <a:ext cx="10958400" cy="3808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@RequestMapping("/cat")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CatController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@GetMapping("/edit/{catId}")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@ResponseBody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editCat(@PathVariable long catId){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String.valueOf(catId);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4882" y="1219201"/>
            <a:ext cx="10958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CatController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6054083" y="3157692"/>
            <a:ext cx="2444991" cy="499081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Path Variable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481" y="4538871"/>
            <a:ext cx="2985039" cy="218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8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/>
              <a:t>What is Spring Boot?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549" y="2188790"/>
            <a:ext cx="3360902" cy="109229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1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Spring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074" y="1286435"/>
            <a:ext cx="2719852" cy="271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31721" y="1371601"/>
            <a:ext cx="9217079" cy="5045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Architecture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462453" y="2885986"/>
            <a:ext cx="1425604" cy="1848029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Database</a:t>
            </a:r>
            <a:endParaRPr lang="bg-BG" dirty="0"/>
          </a:p>
        </p:txBody>
      </p:sp>
      <p:sp>
        <p:nvSpPr>
          <p:cNvPr id="6" name="Rectangle 5"/>
          <p:cNvSpPr/>
          <p:nvPr/>
        </p:nvSpPr>
        <p:spPr>
          <a:xfrm>
            <a:off x="2927408" y="1762215"/>
            <a:ext cx="1752600" cy="167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Repository</a:t>
            </a:r>
            <a:endParaRPr lang="bg-BG" sz="2800" dirty="0"/>
          </a:p>
        </p:txBody>
      </p:sp>
      <p:sp>
        <p:nvSpPr>
          <p:cNvPr id="7" name="Rectangle 6"/>
          <p:cNvSpPr/>
          <p:nvPr/>
        </p:nvSpPr>
        <p:spPr>
          <a:xfrm>
            <a:off x="5159404" y="1762215"/>
            <a:ext cx="1752600" cy="167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Service</a:t>
            </a:r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5159404" y="4354831"/>
            <a:ext cx="1752600" cy="1664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Models/</a:t>
            </a:r>
            <a:br>
              <a:rPr lang="en-US" sz="2800" dirty="0"/>
            </a:br>
            <a:r>
              <a:rPr lang="en-US" sz="2800" dirty="0"/>
              <a:t>DTO</a:t>
            </a:r>
            <a:endParaRPr lang="bg-BG" sz="2800" dirty="0"/>
          </a:p>
        </p:txBody>
      </p:sp>
      <p:sp>
        <p:nvSpPr>
          <p:cNvPr id="9" name="Rectangle 8"/>
          <p:cNvSpPr/>
          <p:nvPr/>
        </p:nvSpPr>
        <p:spPr>
          <a:xfrm>
            <a:off x="7391400" y="1762215"/>
            <a:ext cx="1752600" cy="167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Controller</a:t>
            </a:r>
            <a:endParaRPr lang="bg-BG" sz="2800" dirty="0"/>
          </a:p>
        </p:txBody>
      </p:sp>
      <p:sp>
        <p:nvSpPr>
          <p:cNvPr id="11" name="Rectangle 10"/>
          <p:cNvSpPr/>
          <p:nvPr/>
        </p:nvSpPr>
        <p:spPr>
          <a:xfrm>
            <a:off x="2927408" y="4354831"/>
            <a:ext cx="1752600" cy="1664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Entities</a:t>
            </a:r>
            <a:endParaRPr lang="bg-BG" sz="2800" dirty="0"/>
          </a:p>
        </p:txBody>
      </p:sp>
      <p:sp>
        <p:nvSpPr>
          <p:cNvPr id="12" name="Rectangle 11"/>
          <p:cNvSpPr/>
          <p:nvPr/>
        </p:nvSpPr>
        <p:spPr>
          <a:xfrm>
            <a:off x="10210800" y="2971800"/>
            <a:ext cx="1752600" cy="1676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View</a:t>
            </a:r>
            <a:endParaRPr lang="bg-BG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90169" y="2829015"/>
            <a:ext cx="754568" cy="60960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803708" y="3517947"/>
            <a:ext cx="0" cy="75238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035704" y="3517947"/>
            <a:ext cx="0" cy="75238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02869" y="2600416"/>
            <a:ext cx="448887" cy="2104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942514" y="2590801"/>
            <a:ext cx="448887" cy="2104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492225" y="3958230"/>
            <a:ext cx="682697" cy="417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924801" y="5893459"/>
            <a:ext cx="152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336444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Properties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006"/>
            <a:ext cx="10958400" cy="416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#Data Source Properties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spring.datasource.driverClassName=com.mysql.jdbc.Driver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spring.datasource.url=jdbc:mysql://localhost:3306/cat_store?useSSL=false&amp;createDatabaseIfNotExist=true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spring.datasource.username=root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spring.datasource.password=1234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#JPA Properties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spring.jpa.properties.hibernate.dialect=org.hibernate.dialect.MySQL5InnoDBDialect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spring.jpa.properties.hibernate.format_sql=TRUE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spring.jpa.hibernate.ddl-auto=update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447801"/>
            <a:ext cx="10958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80127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753879"/>
          </a:xfrm>
        </p:spPr>
        <p:txBody>
          <a:bodyPr/>
          <a:lstStyle/>
          <a:p>
            <a:r>
              <a:rPr lang="en-US"/>
              <a:t>Entity is a lightweight persistence domain object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2438206"/>
            <a:ext cx="11582400" cy="41803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@Entity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@Table(name = "cats")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Cat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@GeneratedValue(strategy = GenerationType.IDENTITY)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long id;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//GETTERS AND SETTERS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9050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29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98247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Persistence</a:t>
            </a:r>
            <a:r>
              <a:rPr lang="en-US" dirty="0"/>
              <a:t> layer that works with </a:t>
            </a:r>
            <a:r>
              <a:rPr lang="en-US" dirty="0">
                <a:solidFill>
                  <a:schemeClr val="bg1"/>
                </a:solidFill>
              </a:rPr>
              <a:t>entities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Repositories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3886200"/>
            <a:ext cx="11582400" cy="12072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@Repository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CatRepository extends CrudRepository&lt;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3352996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CatRepository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1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Business Layer</a:t>
            </a:r>
            <a:r>
              <a:rPr lang="en-US" dirty="0"/>
              <a:t>. All the business logic is here.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2438206"/>
            <a:ext cx="11582400" cy="416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@Service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CatServiceImpl implements CatService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CatRepository catRepository;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buyCat(CatModel catModel)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//TODO Implement the method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9050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CatService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03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Spring Boot - Opinionated view </a:t>
            </a:r>
            <a:r>
              <a:rPr lang="en-US" dirty="0"/>
              <a:t>of building </a:t>
            </a:r>
            <a:br>
              <a:rPr lang="en-US" dirty="0"/>
            </a:br>
            <a:r>
              <a:rPr lang="en-US" dirty="0"/>
              <a:t>production-ready Spring applications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Spring MVC - MVC </a:t>
            </a:r>
            <a:r>
              <a:rPr lang="en-US" dirty="0"/>
              <a:t>framework that has three</a:t>
            </a:r>
            <a:br>
              <a:rPr lang="en-US" dirty="0"/>
            </a:br>
            <a:r>
              <a:rPr lang="en-US" dirty="0"/>
              <a:t>main components: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Controller</a:t>
            </a:r>
            <a:r>
              <a:rPr lang="en-US" dirty="0"/>
              <a:t> - controls the application flow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View</a:t>
            </a:r>
            <a:r>
              <a:rPr lang="en-US" dirty="0"/>
              <a:t> - presentation layer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Model</a:t>
            </a:r>
            <a:r>
              <a:rPr lang="en-US" dirty="0"/>
              <a:t> - data component with the main logic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Spring Data </a:t>
            </a:r>
            <a:r>
              <a:rPr lang="en-US" dirty="0"/>
              <a:t>- Responsible for database related</a:t>
            </a:r>
            <a:br>
              <a:rPr lang="en-US" dirty="0"/>
            </a:br>
            <a:r>
              <a:rPr lang="en-US" dirty="0"/>
              <a:t>operations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1171833"/>
            <a:ext cx="2209800" cy="1412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77400" y="1675858"/>
            <a:ext cx="2108746" cy="2282193"/>
          </a:xfrm>
          <a:prstGeom prst="rect">
            <a:avLst/>
          </a:prstGeom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FB7F1BF8-83B2-4280-AFAC-7C6800605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337225"/>
            <a:ext cx="3099346" cy="16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4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20576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64337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>
                <a:solidFill>
                  <a:schemeClr val="bg1"/>
                </a:solidFill>
              </a:rPr>
              <a:t>Opinionated view </a:t>
            </a:r>
            <a:r>
              <a:rPr lang="en-US"/>
              <a:t>of building production-ready Spring                applications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Boot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04" y="3505200"/>
            <a:ext cx="1363952" cy="13639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7960" y="4869152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Spring Boot</a:t>
            </a:r>
            <a:endParaRPr lang="bg-BG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648" y="1905001"/>
            <a:ext cx="1719552" cy="11460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951" y="3509760"/>
            <a:ext cx="1133526" cy="11335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439" y="4713828"/>
            <a:ext cx="1511012" cy="15110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83535" y="3079828"/>
            <a:ext cx="1241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Tomcat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628175" y="4643286"/>
            <a:ext cx="145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pom.xml</a:t>
            </a:r>
            <a:endParaRPr lang="bg-BG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223093" y="6068975"/>
            <a:ext cx="2909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Auto configuration</a:t>
            </a:r>
            <a:endParaRPr lang="bg-BG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26009" y="3051081"/>
            <a:ext cx="3654166" cy="762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51807" y="4150454"/>
            <a:ext cx="6371568" cy="2857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95601" y="4487826"/>
            <a:ext cx="3627179" cy="105515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08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/>
              <a:t>Just go to </a:t>
            </a:r>
            <a:r>
              <a:rPr lang="en-US">
                <a:hlinkClick r:id="rId2"/>
              </a:rPr>
              <a:t>https://start.spring.io/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Spring Boot Project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07" y="1779134"/>
            <a:ext cx="10328811" cy="471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7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Additional set of </a:t>
            </a:r>
            <a:r>
              <a:rPr lang="en-US">
                <a:solidFill>
                  <a:schemeClr val="bg1"/>
                </a:solidFill>
              </a:rPr>
              <a:t>tools</a:t>
            </a:r>
            <a:r>
              <a:rPr lang="en-US"/>
              <a:t> that can make the application                   development </a:t>
            </a:r>
            <a:r>
              <a:rPr lang="en-US">
                <a:solidFill>
                  <a:schemeClr val="bg1"/>
                </a:solidFill>
              </a:rPr>
              <a:t>faster</a:t>
            </a:r>
            <a:r>
              <a:rPr lang="en-US"/>
              <a:t> and more </a:t>
            </a:r>
            <a:r>
              <a:rPr lang="en-US">
                <a:solidFill>
                  <a:schemeClr val="bg1"/>
                </a:solidFill>
              </a:rPr>
              <a:t>enjoyable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Dev Tools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258" y="3407889"/>
            <a:ext cx="11658600" cy="15465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&lt;dependency&gt;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&lt;groupId&gt;org.springframework.boot&lt;/groupId&gt;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&lt;artifactId&gt;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spring-boot-devtools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&lt;/artifactId&gt;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&lt;scope&gt;runtime&lt;/scope&gt;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258" y="2874684"/>
            <a:ext cx="116586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pom.xml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0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Resources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1" y="2438401"/>
            <a:ext cx="7547235" cy="2672463"/>
          </a:xfrm>
          <a:prstGeom prst="rect">
            <a:avLst/>
          </a:prstGeom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6553200" y="2780779"/>
            <a:ext cx="3054780" cy="818449"/>
          </a:xfrm>
          <a:prstGeom prst="wedgeRoundRectCallout">
            <a:avLst>
              <a:gd name="adj1" fmla="val -56685"/>
              <a:gd name="adj2" fmla="val 3653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HTML, CSS, JS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81000" y="3602360"/>
            <a:ext cx="3359580" cy="818449"/>
          </a:xfrm>
          <a:prstGeom prst="wedgeRoundRectCallout">
            <a:avLst>
              <a:gd name="adj1" fmla="val 55668"/>
              <a:gd name="adj2" fmla="val 1052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</a:rPr>
              <a:t>Thymeleaf templates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1752600" y="5123390"/>
            <a:ext cx="3733800" cy="818449"/>
          </a:xfrm>
          <a:prstGeom prst="wedgeRoundRectCallout">
            <a:avLst>
              <a:gd name="adj1" fmla="val 42957"/>
              <a:gd name="adj2" fmla="val -7212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Application properties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8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lnSpcReduction="10000"/>
          </a:bodyPr>
          <a:lstStyle/>
          <a:p>
            <a:r>
              <a:rPr lang="en-US"/>
              <a:t>Four main components:</a:t>
            </a:r>
          </a:p>
          <a:p>
            <a:pPr lvl="1">
              <a:buClr>
                <a:schemeClr val="tx1"/>
              </a:buClr>
            </a:pPr>
            <a:r>
              <a:rPr lang="en-GB">
                <a:solidFill>
                  <a:schemeClr val="bg1"/>
                </a:solidFill>
              </a:rPr>
              <a:t>Spring Boot Starters</a:t>
            </a:r>
            <a:r>
              <a:rPr lang="en-GB"/>
              <a:t> - </a:t>
            </a:r>
            <a:r>
              <a:rPr lang="en-US"/>
              <a:t>combine a group of common or related    dependencies into single dependency</a:t>
            </a:r>
            <a:endParaRPr lang="en-GB"/>
          </a:p>
          <a:p>
            <a:pPr lvl="1">
              <a:buClr>
                <a:schemeClr val="tx1"/>
              </a:buClr>
            </a:pPr>
            <a:r>
              <a:rPr lang="en-GB">
                <a:solidFill>
                  <a:schemeClr val="bg1"/>
                </a:solidFill>
              </a:rPr>
              <a:t>Spring Boot </a:t>
            </a:r>
            <a:r>
              <a:rPr lang="en-GB" noProof="1">
                <a:solidFill>
                  <a:schemeClr val="bg1"/>
                </a:solidFill>
              </a:rPr>
              <a:t>Auto-Configuration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/>
              <a:t>- reduce the Spring                      Configuration</a:t>
            </a:r>
          </a:p>
          <a:p>
            <a:pPr lvl="1">
              <a:buClr>
                <a:schemeClr val="tx1"/>
              </a:buClr>
            </a:pPr>
            <a:r>
              <a:rPr lang="en-GB">
                <a:solidFill>
                  <a:schemeClr val="bg1"/>
                </a:solidFill>
              </a:rPr>
              <a:t>Spring Boot CLI </a:t>
            </a:r>
            <a:r>
              <a:rPr lang="en-GB"/>
              <a:t>- </a:t>
            </a:r>
            <a:r>
              <a:rPr lang="en-US"/>
              <a:t>run and test Spring Boot </a:t>
            </a:r>
            <a:br>
              <a:rPr lang="en-US"/>
            </a:br>
            <a:r>
              <a:rPr lang="en-US"/>
              <a:t>applications from command prompt</a:t>
            </a:r>
            <a:endParaRPr lang="en-GB"/>
          </a:p>
          <a:p>
            <a:pPr lvl="1">
              <a:buClr>
                <a:schemeClr val="tx1"/>
              </a:buClr>
            </a:pPr>
            <a:r>
              <a:rPr lang="en-GB">
                <a:solidFill>
                  <a:schemeClr val="bg1"/>
                </a:solidFill>
              </a:rPr>
              <a:t>Spring Boot Actuator </a:t>
            </a:r>
            <a:r>
              <a:rPr lang="en-GB"/>
              <a:t>– provides </a:t>
            </a:r>
            <a:r>
              <a:rPr lang="en-GB" noProof="1"/>
              <a:t>EndPoints</a:t>
            </a:r>
            <a:r>
              <a:rPr lang="en-GB"/>
              <a:t> and</a:t>
            </a:r>
            <a:br>
              <a:rPr lang="en-GB"/>
            </a:br>
            <a:r>
              <a:rPr lang="en-GB"/>
              <a:t>Metrics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Boot Main Components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1" y="3733801"/>
            <a:ext cx="2612441" cy="261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9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Spring Boot Starters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62400" y="1151122"/>
            <a:ext cx="3657600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spring-boot-starter-web</a:t>
            </a:r>
            <a:endParaRPr lang="bg-BG" sz="2800" dirty="0"/>
          </a:p>
        </p:txBody>
      </p:sp>
      <p:sp>
        <p:nvSpPr>
          <p:cNvPr id="7" name="Rectangle 6"/>
          <p:cNvSpPr/>
          <p:nvPr/>
        </p:nvSpPr>
        <p:spPr>
          <a:xfrm>
            <a:off x="4385963" y="2562640"/>
            <a:ext cx="1905000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spring-web</a:t>
            </a:r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9466040" y="2562452"/>
            <a:ext cx="2590800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spring-web-</a:t>
            </a:r>
            <a:r>
              <a:rPr lang="en-US" sz="2800" dirty="0" err="1"/>
              <a:t>mvc</a:t>
            </a:r>
            <a:endParaRPr lang="bg-BG" sz="2800" dirty="0"/>
          </a:p>
        </p:txBody>
      </p:sp>
      <p:sp>
        <p:nvSpPr>
          <p:cNvPr id="9" name="Rectangle 8"/>
          <p:cNvSpPr/>
          <p:nvPr/>
        </p:nvSpPr>
        <p:spPr>
          <a:xfrm>
            <a:off x="6404588" y="2562453"/>
            <a:ext cx="2956538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spring-boot-starter</a:t>
            </a:r>
            <a:endParaRPr lang="bg-BG" sz="2800" dirty="0"/>
          </a:p>
        </p:txBody>
      </p:sp>
      <p:sp>
        <p:nvSpPr>
          <p:cNvPr id="11" name="Rectangle 10"/>
          <p:cNvSpPr/>
          <p:nvPr/>
        </p:nvSpPr>
        <p:spPr>
          <a:xfrm>
            <a:off x="156731" y="2562453"/>
            <a:ext cx="4114800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spring-boot-starter-tomcat</a:t>
            </a:r>
            <a:endParaRPr lang="bg-BG" sz="2800" dirty="0"/>
          </a:p>
        </p:txBody>
      </p:sp>
      <p:sp>
        <p:nvSpPr>
          <p:cNvPr id="12" name="Rectangle 11"/>
          <p:cNvSpPr/>
          <p:nvPr/>
        </p:nvSpPr>
        <p:spPr>
          <a:xfrm>
            <a:off x="976220" y="5414261"/>
            <a:ext cx="3181615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tomcat-embed-core</a:t>
            </a:r>
            <a:endParaRPr lang="bg-BG" sz="2800" dirty="0"/>
          </a:p>
        </p:txBody>
      </p:sp>
      <p:sp>
        <p:nvSpPr>
          <p:cNvPr id="13" name="Rectangle 12"/>
          <p:cNvSpPr/>
          <p:nvPr/>
        </p:nvSpPr>
        <p:spPr>
          <a:xfrm>
            <a:off x="509627" y="4391441"/>
            <a:ext cx="4114800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tomcat-embed-logging-</a:t>
            </a:r>
            <a:r>
              <a:rPr lang="en-US" sz="2800" dirty="0" err="1"/>
              <a:t>juli</a:t>
            </a:r>
            <a:endParaRPr lang="bg-BG" sz="2800" dirty="0"/>
          </a:p>
        </p:txBody>
      </p:sp>
      <p:sp>
        <p:nvSpPr>
          <p:cNvPr id="14" name="Rectangle 13"/>
          <p:cNvSpPr/>
          <p:nvPr/>
        </p:nvSpPr>
        <p:spPr>
          <a:xfrm>
            <a:off x="6503674" y="3836982"/>
            <a:ext cx="2776622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spring-boot</a:t>
            </a:r>
            <a:endParaRPr lang="bg-BG" sz="2800" dirty="0"/>
          </a:p>
        </p:txBody>
      </p:sp>
      <p:sp>
        <p:nvSpPr>
          <p:cNvPr id="15" name="Rectangle 14"/>
          <p:cNvSpPr/>
          <p:nvPr/>
        </p:nvSpPr>
        <p:spPr>
          <a:xfrm>
            <a:off x="5705454" y="4837512"/>
            <a:ext cx="4418012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spring-boot-autoconfigure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82979" y="5715001"/>
            <a:ext cx="4418012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spring-boot-starter-logging</a:t>
            </a:r>
            <a:endParaRPr lang="bg-BG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200400" y="1916383"/>
            <a:ext cx="652634" cy="4572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257800" y="1911593"/>
            <a:ext cx="17674" cy="4619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239001" y="1916383"/>
            <a:ext cx="17673" cy="4572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790074" y="1770152"/>
            <a:ext cx="1675966" cy="51584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286000" y="3291347"/>
            <a:ext cx="16407" cy="90413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808540" y="3284721"/>
            <a:ext cx="17673" cy="4572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41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1654</Words>
  <Application>Microsoft Office PowerPoint</Application>
  <PresentationFormat>Widescreen</PresentationFormat>
  <Paragraphs>419</Paragraphs>
  <Slides>41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1_SoftUni3_1</vt:lpstr>
      <vt:lpstr>Table of Contents</vt:lpstr>
      <vt:lpstr>Questions</vt:lpstr>
      <vt:lpstr>PowerPoint Presentation</vt:lpstr>
      <vt:lpstr>Spring Boot</vt:lpstr>
      <vt:lpstr>Creating Spring Boot Project</vt:lpstr>
      <vt:lpstr>Spring Dev Tools</vt:lpstr>
      <vt:lpstr>Spring Resources</vt:lpstr>
      <vt:lpstr>Spring Boot Main Components</vt:lpstr>
      <vt:lpstr>Spring Boot Starters</vt:lpstr>
      <vt:lpstr>Spring Boot CLI</vt:lpstr>
      <vt:lpstr>Spring Boot Actuator</vt:lpstr>
      <vt:lpstr>Inversion of Control</vt:lpstr>
      <vt:lpstr>Spring IoC</vt:lpstr>
      <vt:lpstr>Beans</vt:lpstr>
      <vt:lpstr>Bean Declaration</vt:lpstr>
      <vt:lpstr>Get Bean from Application Context</vt:lpstr>
      <vt:lpstr>Bean Lifecycle</vt:lpstr>
      <vt:lpstr>Bean Lifecycle Demo (1)</vt:lpstr>
      <vt:lpstr>Bean Lifecycle Demo (2)</vt:lpstr>
      <vt:lpstr>Bean Scope</vt:lpstr>
      <vt:lpstr>What is Spring MVC?</vt:lpstr>
      <vt:lpstr>What is Spring MVC?</vt:lpstr>
      <vt:lpstr>MVC – Control Flow</vt:lpstr>
      <vt:lpstr>Controllers</vt:lpstr>
      <vt:lpstr>Actions – Get Requests</vt:lpstr>
      <vt:lpstr>Actions – Post Requests (1)</vt:lpstr>
      <vt:lpstr>Actions – Post Requests (1)</vt:lpstr>
      <vt:lpstr>Models and Views</vt:lpstr>
      <vt:lpstr>Path Variables</vt:lpstr>
      <vt:lpstr>PowerPoint Presentation</vt:lpstr>
      <vt:lpstr>Overall Architecture</vt:lpstr>
      <vt:lpstr>Application Properties</vt:lpstr>
      <vt:lpstr>Entities</vt:lpstr>
      <vt:lpstr>Repositories</vt:lpstr>
      <vt:lpstr>Services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EE:</dc:title>
  <dc:creator>Rado</dc:creator>
  <cp:lastModifiedBy>User</cp:lastModifiedBy>
  <cp:revision>124</cp:revision>
  <dcterms:created xsi:type="dcterms:W3CDTF">2019-01-19T08:33:56Z</dcterms:created>
  <dcterms:modified xsi:type="dcterms:W3CDTF">2019-12-04T13:51:10Z</dcterms:modified>
</cp:coreProperties>
</file>