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29"/>
  </p:notesMasterIdLst>
  <p:handoutMasterIdLst>
    <p:handoutMasterId r:id="rId30"/>
  </p:handoutMasterIdLst>
  <p:sldIdLst>
    <p:sldId id="274" r:id="rId2"/>
    <p:sldId id="276" r:id="rId3"/>
    <p:sldId id="492" r:id="rId4"/>
    <p:sldId id="545" r:id="rId5"/>
    <p:sldId id="546" r:id="rId6"/>
    <p:sldId id="547" r:id="rId7"/>
    <p:sldId id="548" r:id="rId8"/>
    <p:sldId id="549" r:id="rId9"/>
    <p:sldId id="550" r:id="rId10"/>
    <p:sldId id="551" r:id="rId11"/>
    <p:sldId id="552" r:id="rId12"/>
    <p:sldId id="553" r:id="rId13"/>
    <p:sldId id="554" r:id="rId14"/>
    <p:sldId id="555" r:id="rId15"/>
    <p:sldId id="556" r:id="rId16"/>
    <p:sldId id="557" r:id="rId17"/>
    <p:sldId id="559" r:id="rId18"/>
    <p:sldId id="562" r:id="rId19"/>
    <p:sldId id="563" r:id="rId20"/>
    <p:sldId id="560" r:id="rId21"/>
    <p:sldId id="561" r:id="rId22"/>
    <p:sldId id="349" r:id="rId23"/>
    <p:sldId id="649" r:id="rId24"/>
    <p:sldId id="570" r:id="rId25"/>
    <p:sldId id="579" r:id="rId26"/>
    <p:sldId id="405" r:id="rId27"/>
    <p:sldId id="400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492"/>
          </p14:sldIdLst>
        </p14:section>
        <p14:section name="Error Handling" id="{DC7D2DEA-79AA-4D87-8756-278C3D4FD99B}">
          <p14:sldIdLst>
            <p14:sldId id="545"/>
            <p14:sldId id="546"/>
            <p14:sldId id="547"/>
          </p14:sldIdLst>
        </p14:section>
        <p14:section name="HTTP Status Codes" id="{1B50FA60-D699-480B-AB61-AF82CE49E6DD}">
          <p14:sldIdLst>
            <p14:sldId id="548"/>
            <p14:sldId id="549"/>
            <p14:sldId id="550"/>
          </p14:sldIdLst>
        </p14:section>
        <p14:section name="Controller-Based Error Handling" id="{D5D05C25-8A69-4E84-8E52-D5EE8CEA9785}">
          <p14:sldIdLst>
            <p14:sldId id="551"/>
            <p14:sldId id="552"/>
            <p14:sldId id="553"/>
            <p14:sldId id="554"/>
            <p14:sldId id="555"/>
            <p14:sldId id="556"/>
            <p14:sldId id="557"/>
            <p14:sldId id="559"/>
            <p14:sldId id="562"/>
            <p14:sldId id="563"/>
            <p14:sldId id="560"/>
            <p14:sldId id="561"/>
          </p14:sldIdLst>
        </p14:section>
        <p14:section name="Conclusion" id="{10E03AB1-9AA8-4E86-9A64-D741901E50A2}">
          <p14:sldIdLst>
            <p14:sldId id="349"/>
            <p14:sldId id="649"/>
            <p14:sldId id="570"/>
            <p14:sldId id="579"/>
            <p14:sldId id="405"/>
            <p14:sldId id="4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D1D5DD"/>
    <a:srgbClr val="E0E3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92" autoAdjust="0"/>
    <p:restoredTop sz="94620" autoAdjust="0"/>
  </p:normalViewPr>
  <p:slideViewPr>
    <p:cSldViewPr snapToGrid="0" showGuides="1">
      <p:cViewPr varScale="1">
        <p:scale>
          <a:sx n="81" d="100"/>
          <a:sy n="81" d="100"/>
        </p:scale>
        <p:origin x="701" y="5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14.11.2019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11/14/2019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252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2413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9800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-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42154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652493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997551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924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" Type="http://schemas.openxmlformats.org/officeDocument/2006/relationships/image" Target="../media/image1.emf"/><Relationship Id="rId16" Type="http://schemas.openxmlformats.org/officeDocument/2006/relationships/image" Target="../media/image2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3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2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1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1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D7C676E-22BE-4CCF-9E59-8A64E2CDBC69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9268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809628" y="703244"/>
            <a:ext cx="654514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1F0BE-C845-41D7-980D-08F473447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11/14/2019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1AECB-B130-49B3-BA09-BE6F94994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059D535-5F61-423F-B295-136EB6A19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1A9FE16F-347A-40B5-8455-33EDAAE7B9E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2F38B062-18E9-430E-9864-8AD47A12F70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012E8256-1B1C-4DAD-829E-CA6ADFF6539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CA93967F-E35B-4176-8391-C6F362EF84E7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12F9400A-8FBB-43E3-B229-2B5FCE76EC30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2DB47EB8-DE2B-4D01-850C-98181CC1B512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BBCF8023-B432-4EEF-8793-E3B12A18F246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5E2A697-5DBF-4853-A163-246A88871955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5D88FF94-846D-416E-B10B-6EBB2B256C96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6E4DB98-1C5B-4ABA-954B-3324E63D84F5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087F92E-8693-4DC3-8309-70ECB2577023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B832305-86D9-45F5-8E89-CDFE8EFDDA77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CC84FE8C-9E9B-49F1-8EC1-B3D5953590E5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A62DC95-7D6A-4952-967A-ED03EBA22B90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2AEE546-3BD4-4C29-ACF8-86391B3819AC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0534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833419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3887269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2361650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6331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11/14/2019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101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11/14/2019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042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 latinLnBrk="0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  <a:lvl2pPr>
              <a:defRPr/>
            </a:lvl2pPr>
          </a:lstStyle>
          <a:p>
            <a:pPr lvl="0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11/14/2019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ECF49BE-911D-4AA9-ACBB-00FF28322ABD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11/14/2019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778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11/14/2019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606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1121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880169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11/14/2019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0A057C5-3EFF-4437-9094-9105B506B79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074064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79103550-B62A-4EFE-815D-0BE048B6902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508" y="274677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ADC34D6-9228-4253-9C4C-D8A6DA24AA56}"/>
              </a:ext>
            </a:extLst>
          </p:cNvPr>
          <p:cNvSpPr/>
          <p:nvPr/>
        </p:nvSpPr>
        <p:spPr>
          <a:xfrm>
            <a:off x="-3176" y="9525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298FECF-EFE4-4F1B-B56E-2184F0CA17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508" y="284202"/>
            <a:ext cx="2126081" cy="5302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FD2D4F1-AF85-4B10-8FB0-9E23BF5A25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  <a:endParaRPr lang="bg-BG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150CCF-9572-47BC-99D4-752FC5DAD94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055373AC-9AA7-423B-BA00-BA1C74164DBD}" type="datetime1">
              <a:rPr lang="en-US" smtClean="0"/>
              <a:pPr/>
              <a:t>11/14/2019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0209300-FF05-499D-B365-957E5FF1290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latinLnBrk="0">
              <a:defRPr/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0A4ACB69-3FFB-4CAD-A98D-4B0BB5C8201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latinLnBrk="0">
              <a:defRPr/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CA67270-9645-47A8-B3AB-E06422DB99A1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617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 latinLnBrk="0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11/14/2019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 latinLnBrk="0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 latinLnBrk="0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45134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sv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7.svg"/><Relationship Id="rId12" Type="http://schemas.openxmlformats.org/officeDocument/2006/relationships/image" Target="../media/image4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11" Type="http://schemas.openxmlformats.org/officeDocument/2006/relationships/image" Target="../media/image41.svg"/><Relationship Id="rId5" Type="http://schemas.openxmlformats.org/officeDocument/2006/relationships/image" Target="../media/image35.sv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sv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svg"/><Relationship Id="rId4" Type="http://schemas.openxmlformats.org/officeDocument/2006/relationships/image" Target="../media/image5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svg"/><Relationship Id="rId7" Type="http://schemas.openxmlformats.org/officeDocument/2006/relationships/image" Target="../media/image60.sv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svg"/><Relationship Id="rId4" Type="http://schemas.openxmlformats.org/officeDocument/2006/relationships/image" Target="../media/image5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sv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svg"/><Relationship Id="rId7" Type="http://schemas.openxmlformats.org/officeDocument/2006/relationships/image" Target="../media/image68.sv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7.png"/><Relationship Id="rId5" Type="http://schemas.openxmlformats.org/officeDocument/2006/relationships/image" Target="../media/image66.svg"/><Relationship Id="rId4" Type="http://schemas.openxmlformats.org/officeDocument/2006/relationships/image" Target="../media/image6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spring.io/blog/2013/11/01/exception-handling-in-spring-mvc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spring-mvc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77.png"/><Relationship Id="rId26" Type="http://schemas.openxmlformats.org/officeDocument/2006/relationships/image" Target="../media/image81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74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76.png"/><Relationship Id="rId20" Type="http://schemas.openxmlformats.org/officeDocument/2006/relationships/image" Target="../media/image7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1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80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73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70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75.png"/><Relationship Id="rId22" Type="http://schemas.openxmlformats.org/officeDocument/2006/relationships/image" Target="../media/image7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82.jpeg"/><Relationship Id="rId7" Type="http://schemas.openxmlformats.org/officeDocument/2006/relationships/image" Target="../media/image8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83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85.gi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8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87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sv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8.png"/><Relationship Id="rId4" Type="http://schemas.openxmlformats.org/officeDocument/2006/relationships/image" Target="../media/image47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sv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svg"/><Relationship Id="rId4" Type="http://schemas.openxmlformats.org/officeDocument/2006/relationships/image" Target="../media/image5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Exception Responses, Exception Handlers, Global Handlers</a:t>
            </a:r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FF280DC-742A-45FD-9965-DDAF9B348DDA}"/>
              </a:ext>
            </a:extLst>
          </p:cNvPr>
          <p:cNvGrpSpPr/>
          <p:nvPr/>
        </p:nvGrpSpPr>
        <p:grpSpPr>
          <a:xfrm>
            <a:off x="666859" y="2091922"/>
            <a:ext cx="7343005" cy="2846881"/>
            <a:chOff x="1162879" y="1938479"/>
            <a:chExt cx="7343005" cy="2846881"/>
          </a:xfrm>
        </p:grpSpPr>
        <p:pic>
          <p:nvPicPr>
            <p:cNvPr id="19" name="Graphic 18" descr="Warning">
              <a:extLst>
                <a:ext uri="{FF2B5EF4-FFF2-40B4-BE49-F238E27FC236}">
                  <a16:creationId xmlns:a16="http://schemas.microsoft.com/office/drawing/2014/main" id="{BC6A32F8-0F7F-4159-8E45-C782A282E5C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046328" y="1938479"/>
              <a:ext cx="1293158" cy="1293158"/>
            </a:xfrm>
            <a:prstGeom prst="rect">
              <a:avLst/>
            </a:prstGeom>
          </p:spPr>
        </p:pic>
        <p:pic>
          <p:nvPicPr>
            <p:cNvPr id="21" name="Graphic 20" descr="Link">
              <a:extLst>
                <a:ext uri="{FF2B5EF4-FFF2-40B4-BE49-F238E27FC236}">
                  <a16:creationId xmlns:a16="http://schemas.microsoft.com/office/drawing/2014/main" id="{00D301BB-02C4-4636-83C4-FDB2807BAB7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2700702">
              <a:off x="5251964" y="3074097"/>
              <a:ext cx="914400" cy="914400"/>
            </a:xfrm>
            <a:prstGeom prst="rect">
              <a:avLst/>
            </a:prstGeom>
          </p:spPr>
        </p:pic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1FBADCC1-3A6A-41DF-95C9-4B359563D14A}"/>
                </a:ext>
              </a:extLst>
            </p:cNvPr>
            <p:cNvGrpSpPr/>
            <p:nvPr/>
          </p:nvGrpSpPr>
          <p:grpSpPr>
            <a:xfrm>
              <a:off x="1162879" y="2276061"/>
              <a:ext cx="2757270" cy="2509299"/>
              <a:chOff x="1429625" y="2301066"/>
              <a:chExt cx="2460465" cy="2460464"/>
            </a:xfrm>
            <a:solidFill>
              <a:schemeClr val="tx1"/>
            </a:solidFill>
          </p:grpSpPr>
          <p:pic>
            <p:nvPicPr>
              <p:cNvPr id="29" name="Graphic 28" descr="Plug">
                <a:extLst>
                  <a:ext uri="{FF2B5EF4-FFF2-40B4-BE49-F238E27FC236}">
                    <a16:creationId xmlns:a16="http://schemas.microsoft.com/office/drawing/2014/main" id="{AA4A3C15-14C9-4261-AC5D-3B02E3E478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 rot="5400000">
                <a:off x="1429625" y="2301066"/>
                <a:ext cx="2460464" cy="2460464"/>
              </a:xfrm>
              <a:prstGeom prst="rect">
                <a:avLst/>
              </a:prstGeom>
            </p:spPr>
          </p:pic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2CBD3425-1EC1-4776-B84C-2EDD6B57E559}"/>
                  </a:ext>
                </a:extLst>
              </p:cNvPr>
              <p:cNvSpPr/>
              <p:nvPr/>
            </p:nvSpPr>
            <p:spPr bwMode="auto">
              <a:xfrm>
                <a:off x="3480620" y="3178536"/>
                <a:ext cx="409470" cy="606532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bg2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26" name="Arrow: Right 25">
              <a:extLst>
                <a:ext uri="{FF2B5EF4-FFF2-40B4-BE49-F238E27FC236}">
                  <a16:creationId xmlns:a16="http://schemas.microsoft.com/office/drawing/2014/main" id="{3E514F6B-130F-4F28-B9D0-17FC2AE158BD}"/>
                </a:ext>
              </a:extLst>
            </p:cNvPr>
            <p:cNvSpPr/>
            <p:nvPr/>
          </p:nvSpPr>
          <p:spPr bwMode="auto">
            <a:xfrm>
              <a:off x="3420000" y="3438000"/>
              <a:ext cx="2952000" cy="180000"/>
            </a:xfrm>
            <a:prstGeom prst="rightArrow">
              <a:avLst/>
            </a:prstGeom>
            <a:solidFill>
              <a:schemeClr val="dk2"/>
            </a:solidFill>
            <a:ln w="1778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27" name="Graphic 26" descr="Monitor">
              <a:extLst>
                <a:ext uri="{FF2B5EF4-FFF2-40B4-BE49-F238E27FC236}">
                  <a16:creationId xmlns:a16="http://schemas.microsoft.com/office/drawing/2014/main" id="{656A7AFF-D47D-4D53-A655-72BBB4B2551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339486" y="2449519"/>
              <a:ext cx="2166398" cy="2166398"/>
            </a:xfrm>
            <a:prstGeom prst="rect">
              <a:avLst/>
            </a:prstGeom>
          </p:spPr>
        </p:pic>
        <p:pic>
          <p:nvPicPr>
            <p:cNvPr id="28" name="Graphic 27" descr="Forbidden">
              <a:extLst>
                <a:ext uri="{FF2B5EF4-FFF2-40B4-BE49-F238E27FC236}">
                  <a16:creationId xmlns:a16="http://schemas.microsoft.com/office/drawing/2014/main" id="{CBFE3AC9-5E38-4181-9733-BF3561EA0A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6919722" y="2884718"/>
              <a:ext cx="1003195" cy="10031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Warning">
            <a:extLst>
              <a:ext uri="{FF2B5EF4-FFF2-40B4-BE49-F238E27FC236}">
                <a16:creationId xmlns:a16="http://schemas.microsoft.com/office/drawing/2014/main" id="{CD736518-32B8-4E57-B597-8841B98598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63264" y="1229032"/>
            <a:ext cx="1656724" cy="1656724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08C1B6-9D2D-4DC5-8A71-65DA180AC9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Controller-Based Error Handling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AEB14B0-DC8C-404A-9A73-DA278657DDD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Exceptions &amp; Views, </a:t>
            </a:r>
            <a:r>
              <a:rPr lang="en-US" noProof="1"/>
              <a:t>@ExceptionHandler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7FD4B6-06A5-45BB-8636-11F7406C8B9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9" name="Graphic 8" descr="Game controller">
            <a:extLst>
              <a:ext uri="{FF2B5EF4-FFF2-40B4-BE49-F238E27FC236}">
                <a16:creationId xmlns:a16="http://schemas.microsoft.com/office/drawing/2014/main" id="{14D3EBC0-75EA-4EC7-A11B-8169BC130C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99820" y="2052451"/>
            <a:ext cx="1919794" cy="191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377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74E87-3B19-488B-A24C-6F42FFFA81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4"/>
            <a:ext cx="11873779" cy="5561125"/>
          </a:xfrm>
        </p:spPr>
        <p:txBody>
          <a:bodyPr>
            <a:normAutofit/>
          </a:bodyPr>
          <a:lstStyle/>
          <a:p>
            <a:r>
              <a:rPr lang="en-US" sz="3300" dirty="0"/>
              <a:t>You can defined Controller-specific Exception Handlers</a:t>
            </a:r>
          </a:p>
          <a:p>
            <a:pPr lvl="1"/>
            <a:r>
              <a:rPr lang="en-US" sz="3100" dirty="0"/>
              <a:t>Casual non-action methods in a Controller</a:t>
            </a:r>
          </a:p>
          <a:p>
            <a:pPr lvl="1"/>
            <a:r>
              <a:rPr lang="en-US" sz="3100" dirty="0"/>
              <a:t>Annotated with </a:t>
            </a:r>
            <a:r>
              <a:rPr lang="en-US" sz="3100" b="1" dirty="0">
                <a:solidFill>
                  <a:schemeClr val="bg1"/>
                </a:solidFill>
              </a:rPr>
              <a:t>@ExceptionHandler </a:t>
            </a:r>
            <a:r>
              <a:rPr lang="en-US" sz="3100" dirty="0"/>
              <a:t>annotation</a:t>
            </a:r>
          </a:p>
          <a:p>
            <a:pPr lvl="1"/>
            <a:r>
              <a:rPr lang="en-US" sz="3100" dirty="0"/>
              <a:t>They work </a:t>
            </a:r>
            <a:r>
              <a:rPr lang="en-US" sz="3100" b="1" dirty="0">
                <a:solidFill>
                  <a:schemeClr val="bg1"/>
                </a:solidFill>
              </a:rPr>
              <a:t>only</a:t>
            </a:r>
            <a:r>
              <a:rPr lang="en-US" sz="3100" dirty="0"/>
              <a:t> for the </a:t>
            </a:r>
            <a:r>
              <a:rPr lang="en-US" sz="3100" b="1" dirty="0">
                <a:solidFill>
                  <a:schemeClr val="bg1"/>
                </a:solidFill>
              </a:rPr>
              <a:t>Controller</a:t>
            </a:r>
            <a:r>
              <a:rPr lang="en-US" sz="3100" dirty="0"/>
              <a:t> they are defined in</a:t>
            </a:r>
          </a:p>
          <a:p>
            <a:pPr lvl="1"/>
            <a:r>
              <a:rPr lang="en-US" sz="3100" dirty="0"/>
              <a:t>Can be annotated with </a:t>
            </a:r>
            <a:r>
              <a:rPr lang="en-US" sz="3100" b="1" dirty="0">
                <a:solidFill>
                  <a:schemeClr val="bg1"/>
                </a:solidFill>
              </a:rPr>
              <a:t>@ResponseStatus </a:t>
            </a:r>
            <a:r>
              <a:rPr lang="en-US" sz="3100" dirty="0"/>
              <a:t>to convert HTTP status</a:t>
            </a:r>
          </a:p>
          <a:p>
            <a:pPr lvl="1"/>
            <a:r>
              <a:rPr lang="en-US" sz="3100" dirty="0"/>
              <a:t>Can accept the </a:t>
            </a:r>
            <a:r>
              <a:rPr lang="en-US" sz="3100" b="1" dirty="0">
                <a:solidFill>
                  <a:schemeClr val="bg1"/>
                </a:solidFill>
              </a:rPr>
              <a:t>caught</a:t>
            </a:r>
            <a:r>
              <a:rPr lang="en-US" sz="3100" dirty="0"/>
              <a:t> </a:t>
            </a:r>
            <a:r>
              <a:rPr lang="en-US" sz="3100" b="1" dirty="0">
                <a:solidFill>
                  <a:schemeClr val="bg1"/>
                </a:solidFill>
              </a:rPr>
              <a:t>exception</a:t>
            </a:r>
            <a:r>
              <a:rPr lang="en-US" sz="3100" dirty="0"/>
              <a:t> as a </a:t>
            </a:r>
            <a:r>
              <a:rPr lang="en-US" sz="3100" b="1" dirty="0">
                <a:solidFill>
                  <a:schemeClr val="bg1"/>
                </a:solidFill>
              </a:rPr>
              <a:t>parameter</a:t>
            </a:r>
          </a:p>
          <a:p>
            <a:pPr lvl="1"/>
            <a:r>
              <a:rPr lang="en-US" sz="3100" dirty="0"/>
              <a:t>Can return </a:t>
            </a:r>
            <a:r>
              <a:rPr lang="en-US" sz="3100" b="1" dirty="0">
                <a:solidFill>
                  <a:schemeClr val="bg1"/>
                </a:solidFill>
              </a:rPr>
              <a:t>ModelAndView</a:t>
            </a:r>
            <a:r>
              <a:rPr lang="en-US" sz="3100" dirty="0"/>
              <a:t> or </a:t>
            </a:r>
            <a:r>
              <a:rPr lang="en-US" sz="3100" b="1" dirty="0">
                <a:solidFill>
                  <a:schemeClr val="bg1"/>
                </a:solidFill>
              </a:rPr>
              <a:t>String</a:t>
            </a:r>
            <a:r>
              <a:rPr lang="en-US" sz="3100" dirty="0"/>
              <a:t> (view name)</a:t>
            </a:r>
          </a:p>
          <a:p>
            <a:pPr lvl="1"/>
            <a:r>
              <a:rPr lang="en-US" dirty="0"/>
              <a:t>Can catch </a:t>
            </a:r>
            <a:r>
              <a:rPr lang="en-US" b="1" dirty="0">
                <a:solidFill>
                  <a:schemeClr val="bg1"/>
                </a:solidFill>
              </a:rPr>
              <a:t>multiple</a:t>
            </a:r>
            <a:r>
              <a:rPr lang="en-US" dirty="0"/>
              <a:t> exception types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19058D7-7206-4413-B2BE-2A81722BA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Controller-Based Error Handling</a:t>
            </a:r>
          </a:p>
        </p:txBody>
      </p:sp>
    </p:spTree>
    <p:extLst>
      <p:ext uri="{BB962C8B-B14F-4D97-AF65-F5344CB8AC3E}">
        <p14:creationId xmlns:p14="http://schemas.microsoft.com/office/powerpoint/2010/main" val="629166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081674D-4175-4FE2-AB71-DC82EBFBA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Controller-Based Error Handling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3790F1-4ED7-4756-8AF6-DFB75DD7C1A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3DAB71-D680-4BB0-A980-29CA11FE49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378938"/>
            <a:ext cx="9645445" cy="21149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@ExceptionHandler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({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PersistenceException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.class,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TransactionException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.class})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ModelAndView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handleDbExceptions(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DatabaseException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e)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ModelAndView modelAndView = new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ModelAndView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error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modelAndView.addObject("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message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", e.getMessage());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return modelAndView;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2AD41F-C529-4CF9-A56F-3AFDC90FCF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763261"/>
            <a:ext cx="9645445" cy="21149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&lt;head&gt;...&lt;/head&gt;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&lt;h1&gt;An error occurred while processing your request!&lt;/h1&gt;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&lt;p th:text="|Error: ${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message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}|"&gt;&lt;/p&gt;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&lt;/body&gt;</a:t>
            </a:r>
            <a:br>
              <a:rPr lang="en-US" b="1" noProof="1"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1CEBFD-C994-4194-A8AD-98F72F6DD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0014" y="3032626"/>
            <a:ext cx="7296150" cy="1104900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1D665C48-02E6-459C-B3A3-9C03B62C8D5A}"/>
              </a:ext>
            </a:extLst>
          </p:cNvPr>
          <p:cNvSpPr/>
          <p:nvPr/>
        </p:nvSpPr>
        <p:spPr bwMode="auto">
          <a:xfrm>
            <a:off x="8629652" y="1849259"/>
            <a:ext cx="1625394" cy="913982"/>
          </a:xfrm>
          <a:prstGeom prst="wedgeRoundRectCallout">
            <a:avLst>
              <a:gd name="adj1" fmla="val -63229"/>
              <a:gd name="adj2" fmla="val -2463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Parent Exception</a:t>
            </a:r>
          </a:p>
        </p:txBody>
      </p:sp>
    </p:spTree>
    <p:extLst>
      <p:ext uri="{BB962C8B-B14F-4D97-AF65-F5344CB8AC3E}">
        <p14:creationId xmlns:p14="http://schemas.microsoft.com/office/powerpoint/2010/main" val="3951596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C99498E-C269-42DB-8946-552FE68082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noProof="1"/>
              <a:t>Handler methods have flexible signatures</a:t>
            </a:r>
          </a:p>
          <a:p>
            <a:pPr lvl="1"/>
            <a:r>
              <a:rPr lang="en-US" noProof="1"/>
              <a:t>You can pass in servlet-related objects as parameters</a:t>
            </a:r>
          </a:p>
          <a:p>
            <a:pPr lvl="2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HttpServletRequest</a:t>
            </a:r>
            <a:r>
              <a:rPr lang="en-US" noProof="1"/>
              <a:t>, </a:t>
            </a:r>
            <a:r>
              <a:rPr lang="en-US" b="1" noProof="1">
                <a:solidFill>
                  <a:schemeClr val="bg1"/>
                </a:solidFill>
              </a:rPr>
              <a:t>HttpServletResponse</a:t>
            </a:r>
          </a:p>
          <a:p>
            <a:pPr lvl="2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HttpSession</a:t>
            </a:r>
            <a:r>
              <a:rPr lang="en-US" noProof="1"/>
              <a:t>, </a:t>
            </a:r>
            <a:r>
              <a:rPr lang="en-US" b="1" noProof="1">
                <a:solidFill>
                  <a:schemeClr val="bg1"/>
                </a:solidFill>
              </a:rPr>
              <a:t>Principal</a:t>
            </a:r>
            <a:endParaRPr lang="en-US" noProof="1"/>
          </a:p>
          <a:p>
            <a:r>
              <a:rPr lang="en-US" noProof="1"/>
              <a:t>The </a:t>
            </a:r>
            <a:r>
              <a:rPr lang="en-US" b="1" noProof="1">
                <a:solidFill>
                  <a:schemeClr val="bg1"/>
                </a:solidFill>
              </a:rPr>
              <a:t>Model</a:t>
            </a:r>
            <a:r>
              <a:rPr lang="en-US" noProof="1"/>
              <a:t> or </a:t>
            </a:r>
            <a:r>
              <a:rPr lang="en-US" b="1" noProof="1">
                <a:solidFill>
                  <a:schemeClr val="bg1"/>
                </a:solidFill>
              </a:rPr>
              <a:t>ModelAndView</a:t>
            </a:r>
            <a:r>
              <a:rPr lang="en-US" noProof="1"/>
              <a:t> cannot be a parameter though</a:t>
            </a:r>
          </a:p>
          <a:p>
            <a:pPr lvl="1"/>
            <a:r>
              <a:rPr lang="en-US" noProof="1"/>
              <a:t>Instead of passing it, you have to setup it inside the method</a:t>
            </a:r>
          </a:p>
          <a:p>
            <a:pPr lvl="1"/>
            <a:r>
              <a:rPr lang="en-US" noProof="1"/>
              <a:t>Nevertheless, this is not an issue because the </a:t>
            </a:r>
            <a:r>
              <a:rPr lang="en-US" b="1" noProof="1">
                <a:solidFill>
                  <a:schemeClr val="bg1"/>
                </a:solidFill>
              </a:rPr>
              <a:t>IoC</a:t>
            </a:r>
            <a:r>
              <a:rPr lang="en-US" noProof="1"/>
              <a:t> </a:t>
            </a:r>
            <a:r>
              <a:rPr lang="en-US" b="1" noProof="1">
                <a:solidFill>
                  <a:schemeClr val="bg1"/>
                </a:solidFill>
              </a:rPr>
              <a:t>container</a:t>
            </a:r>
            <a:r>
              <a:rPr lang="en-US" noProof="1"/>
              <a:t> </a:t>
            </a:r>
            <a:br>
              <a:rPr lang="en-US" noProof="1"/>
            </a:br>
            <a:r>
              <a:rPr lang="en-US" noProof="1"/>
              <a:t>would have done the same (pass an </a:t>
            </a:r>
            <a:r>
              <a:rPr lang="en-US" b="1" noProof="1">
                <a:solidFill>
                  <a:schemeClr val="bg1"/>
                </a:solidFill>
              </a:rPr>
              <a:t>empty instance</a:t>
            </a:r>
            <a:r>
              <a:rPr lang="en-US" noProof="1"/>
              <a:t>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C94E234-409B-4686-8A3F-40A21A806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Controller-Based Error Handling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B0CB44-E018-4460-ADC8-865D15AF47B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084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137B998-8AED-42BA-9D8F-2D04979378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It is not a good practice for full error </a:t>
            </a:r>
            <a:r>
              <a:rPr lang="en-US" sz="3200" b="1" dirty="0">
                <a:solidFill>
                  <a:schemeClr val="bg1"/>
                </a:solidFill>
              </a:rPr>
              <a:t>stacktraces</a:t>
            </a:r>
            <a:r>
              <a:rPr lang="en-US" sz="3200" dirty="0"/>
              <a:t> to be exposed</a:t>
            </a:r>
          </a:p>
          <a:p>
            <a:pPr lvl="1"/>
            <a:r>
              <a:rPr lang="en-US" dirty="0"/>
              <a:t>Your users don’t need to see ugly exception web-pages</a:t>
            </a:r>
          </a:p>
          <a:p>
            <a:pPr lvl="1"/>
            <a:r>
              <a:rPr lang="en-US" dirty="0"/>
              <a:t>You may even have security policies which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strictly forbid </a:t>
            </a:r>
            <a:r>
              <a:rPr lang="en-US" dirty="0"/>
              <a:t>any public exception info</a:t>
            </a:r>
          </a:p>
          <a:p>
            <a:pPr lvl="1"/>
            <a:r>
              <a:rPr lang="en-US" dirty="0"/>
              <a:t>Hide as</a:t>
            </a:r>
            <a:r>
              <a:rPr lang="en-US" b="1" dirty="0">
                <a:solidFill>
                  <a:schemeClr val="bg1"/>
                </a:solidFill>
              </a:rPr>
              <a:t> much information </a:t>
            </a:r>
            <a:r>
              <a:rPr lang="en-US" dirty="0"/>
              <a:t>as </a:t>
            </a:r>
            <a:r>
              <a:rPr lang="en-US" b="1" dirty="0">
                <a:solidFill>
                  <a:schemeClr val="bg1"/>
                </a:solidFill>
              </a:rPr>
              <a:t>possible</a:t>
            </a:r>
            <a:r>
              <a:rPr lang="en-US" dirty="0"/>
              <a:t> and</a:t>
            </a:r>
            <a:br>
              <a:rPr lang="en-US" dirty="0"/>
            </a:br>
            <a:r>
              <a:rPr lang="en-US" dirty="0"/>
              <a:t>present </a:t>
            </a:r>
            <a:r>
              <a:rPr lang="en-US" b="1" dirty="0">
                <a:solidFill>
                  <a:schemeClr val="bg1"/>
                </a:solidFill>
              </a:rPr>
              <a:t>User-friendly </a:t>
            </a:r>
            <a:r>
              <a:rPr lang="en-US" dirty="0"/>
              <a:t>error pages</a:t>
            </a:r>
          </a:p>
          <a:p>
            <a:pPr lvl="1"/>
            <a:r>
              <a:rPr lang="en-US" dirty="0"/>
              <a:t>For </a:t>
            </a:r>
            <a:r>
              <a:rPr lang="en-US" b="1" dirty="0">
                <a:solidFill>
                  <a:schemeClr val="bg1"/>
                </a:solidFill>
              </a:rPr>
              <a:t>testing</a:t>
            </a:r>
            <a:r>
              <a:rPr lang="en-US" dirty="0"/>
              <a:t> purposes you may view details</a:t>
            </a:r>
          </a:p>
          <a:p>
            <a:pPr lvl="2"/>
            <a:r>
              <a:rPr lang="en-US" dirty="0"/>
              <a:t>This may need an </a:t>
            </a:r>
            <a:r>
              <a:rPr lang="en-US" b="1" dirty="0">
                <a:solidFill>
                  <a:schemeClr val="bg1"/>
                </a:solidFill>
              </a:rPr>
              <a:t>environment</a:t>
            </a:r>
            <a:r>
              <a:rPr lang="en-US" dirty="0"/>
              <a:t> setup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D077F8-5EE4-4072-940C-938FE99AB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Controller-Based Error Handling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A1F7EB-FC3E-403B-B557-4E78764E55C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902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062874-5467-4191-B44F-0F5BC8C97E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Global Exception Handling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BEDF573-9C1B-4D0B-AB0F-C65D91448ED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noProof="1"/>
              <a:t>@ControllerAdvice classes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EFD7D9-C9A4-4EFF-8E5D-B39DBA31185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10" name="Graphic 9" descr="Game controller">
            <a:extLst>
              <a:ext uri="{FF2B5EF4-FFF2-40B4-BE49-F238E27FC236}">
                <a16:creationId xmlns:a16="http://schemas.microsoft.com/office/drawing/2014/main" id="{3AA0E768-F059-47F4-AC35-D3CD92F7A9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55296" y="1604793"/>
            <a:ext cx="2281407" cy="2281407"/>
          </a:xfrm>
          <a:prstGeom prst="rect">
            <a:avLst/>
          </a:prstGeom>
        </p:spPr>
      </p:pic>
      <p:pic>
        <p:nvPicPr>
          <p:cNvPr id="12" name="Graphic 11" descr="Single gear">
            <a:extLst>
              <a:ext uri="{FF2B5EF4-FFF2-40B4-BE49-F238E27FC236}">
                <a16:creationId xmlns:a16="http://schemas.microsoft.com/office/drawing/2014/main" id="{5F1B4ED3-B435-4825-A6F9-162CE13CEC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16792" y="786168"/>
            <a:ext cx="1558413" cy="1558413"/>
          </a:xfrm>
          <a:prstGeom prst="rect">
            <a:avLst/>
          </a:prstGeom>
        </p:spPr>
      </p:pic>
      <p:pic>
        <p:nvPicPr>
          <p:cNvPr id="14" name="Graphic 13" descr="Hourglass">
            <a:extLst>
              <a:ext uri="{FF2B5EF4-FFF2-40B4-BE49-F238E27FC236}">
                <a16:creationId xmlns:a16="http://schemas.microsoft.com/office/drawing/2014/main" id="{17B0A061-FF74-4483-99E3-AA705C7110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15698" y="2278148"/>
            <a:ext cx="927566" cy="927566"/>
          </a:xfrm>
          <a:prstGeom prst="rect">
            <a:avLst/>
          </a:prstGeom>
        </p:spPr>
      </p:pic>
      <p:pic>
        <p:nvPicPr>
          <p:cNvPr id="15" name="Graphic 14" descr="Single gear">
            <a:extLst>
              <a:ext uri="{FF2B5EF4-FFF2-40B4-BE49-F238E27FC236}">
                <a16:creationId xmlns:a16="http://schemas.microsoft.com/office/drawing/2014/main" id="{633CA4FD-7FD2-407F-9440-CBF5ED3764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62271" y="1232174"/>
            <a:ext cx="1140703" cy="1140703"/>
          </a:xfrm>
          <a:prstGeom prst="rect">
            <a:avLst/>
          </a:prstGeom>
        </p:spPr>
      </p:pic>
      <p:pic>
        <p:nvPicPr>
          <p:cNvPr id="16" name="Graphic 15" descr="Single gear">
            <a:extLst>
              <a:ext uri="{FF2B5EF4-FFF2-40B4-BE49-F238E27FC236}">
                <a16:creationId xmlns:a16="http://schemas.microsoft.com/office/drawing/2014/main" id="{72CB3FC1-F097-448B-BE84-53B97804CC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89028" y="1275855"/>
            <a:ext cx="1053340" cy="1053340"/>
          </a:xfrm>
          <a:prstGeom prst="rect">
            <a:avLst/>
          </a:prstGeom>
        </p:spPr>
      </p:pic>
      <p:pic>
        <p:nvPicPr>
          <p:cNvPr id="17" name="Graphic 16" descr="Single gear">
            <a:extLst>
              <a:ext uri="{FF2B5EF4-FFF2-40B4-BE49-F238E27FC236}">
                <a16:creationId xmlns:a16="http://schemas.microsoft.com/office/drawing/2014/main" id="{DE10D1EF-1105-492F-B670-7B327EFBFB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16791" y="2998293"/>
            <a:ext cx="1558413" cy="1558413"/>
          </a:xfrm>
          <a:prstGeom prst="rect">
            <a:avLst/>
          </a:prstGeom>
        </p:spPr>
      </p:pic>
      <p:pic>
        <p:nvPicPr>
          <p:cNvPr id="18" name="Graphic 17" descr="Hourglass">
            <a:extLst>
              <a:ext uri="{FF2B5EF4-FFF2-40B4-BE49-F238E27FC236}">
                <a16:creationId xmlns:a16="http://schemas.microsoft.com/office/drawing/2014/main" id="{A59B537B-A601-44D6-B195-714F5E5D1C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62849" y="2278148"/>
            <a:ext cx="927566" cy="92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311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C872E7-BACB-4B47-AEC2-23308E63D8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1"/>
              <a:t>There is a way to achieve Global exception handling in Spring</a:t>
            </a:r>
          </a:p>
          <a:p>
            <a:pPr lvl="1"/>
            <a:r>
              <a:rPr lang="en-US" noProof="1"/>
              <a:t>This is done through the</a:t>
            </a:r>
            <a:r>
              <a:rPr lang="en-US" b="1" noProof="1">
                <a:solidFill>
                  <a:schemeClr val="bg1"/>
                </a:solidFill>
              </a:rPr>
              <a:t> @ControllerAdvise </a:t>
            </a:r>
            <a:r>
              <a:rPr lang="en-US" noProof="1"/>
              <a:t>annotation</a:t>
            </a:r>
          </a:p>
          <a:p>
            <a:r>
              <a:rPr lang="en-US" noProof="1"/>
              <a:t>Any class annotated with </a:t>
            </a:r>
            <a:r>
              <a:rPr lang="en-US" b="1" noProof="1">
                <a:solidFill>
                  <a:schemeClr val="bg1"/>
                </a:solidFill>
              </a:rPr>
              <a:t>@ControllerAdvise </a:t>
            </a:r>
            <a:r>
              <a:rPr lang="en-US" noProof="1"/>
              <a:t>turns into an </a:t>
            </a:r>
            <a:br>
              <a:rPr lang="en-US" noProof="1"/>
            </a:br>
            <a:r>
              <a:rPr lang="en-US" b="1" noProof="1">
                <a:solidFill>
                  <a:schemeClr val="bg1"/>
                </a:solidFill>
              </a:rPr>
              <a:t>interceptor-like</a:t>
            </a:r>
            <a:r>
              <a:rPr lang="en-US" noProof="1"/>
              <a:t> controller:</a:t>
            </a:r>
          </a:p>
          <a:p>
            <a:pPr lvl="1"/>
            <a:r>
              <a:rPr lang="en-US" noProof="1"/>
              <a:t>Enables </a:t>
            </a:r>
            <a:r>
              <a:rPr lang="en-US" b="1" noProof="1">
                <a:solidFill>
                  <a:schemeClr val="bg1"/>
                </a:solidFill>
              </a:rPr>
              <a:t>global exception handling</a:t>
            </a:r>
          </a:p>
          <a:p>
            <a:pPr lvl="1"/>
            <a:r>
              <a:rPr lang="en-US" noProof="1"/>
              <a:t>Enables </a:t>
            </a:r>
            <a:r>
              <a:rPr lang="en-US" b="1" noProof="1">
                <a:solidFill>
                  <a:schemeClr val="bg1"/>
                </a:solidFill>
              </a:rPr>
              <a:t>model enhancement </a:t>
            </a:r>
            <a:r>
              <a:rPr lang="en-US" noProof="1"/>
              <a:t>methods</a:t>
            </a:r>
          </a:p>
          <a:p>
            <a:pPr lvl="1"/>
            <a:r>
              <a:rPr lang="en-US" noProof="1"/>
              <a:t>Enables </a:t>
            </a:r>
            <a:r>
              <a:rPr lang="en-US" b="1" noProof="1">
                <a:solidFill>
                  <a:schemeClr val="bg1"/>
                </a:solidFill>
              </a:rPr>
              <a:t>model-binding customization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EFEA912-1CD0-412E-B9A6-21CBA7616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Global Exception Handling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6F75C502-ADF3-4B29-96C8-A841B57A0F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69133" y="3607277"/>
            <a:ext cx="2716622" cy="2438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17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5D5BF99-67B4-4778-841B-2E7C3ECBED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b="1" dirty="0">
                <a:solidFill>
                  <a:schemeClr val="bg1"/>
                </a:solidFill>
              </a:rPr>
              <a:t>@</a:t>
            </a:r>
            <a:r>
              <a:rPr lang="en-US" b="1" noProof="1">
                <a:solidFill>
                  <a:schemeClr val="bg1"/>
                </a:solidFill>
              </a:rPr>
              <a:t>ControllerAdvice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classes you still use </a:t>
            </a:r>
            <a:r>
              <a:rPr lang="en-US" b="1" dirty="0">
                <a:solidFill>
                  <a:schemeClr val="bg1"/>
                </a:solidFill>
              </a:rPr>
              <a:t>@</a:t>
            </a:r>
            <a:r>
              <a:rPr lang="en-US" b="1" noProof="1">
                <a:solidFill>
                  <a:schemeClr val="bg1"/>
                </a:solidFill>
              </a:rPr>
              <a:t>ExceptionHandler</a:t>
            </a:r>
          </a:p>
          <a:p>
            <a:pPr lvl="1"/>
            <a:r>
              <a:rPr lang="en-US" dirty="0"/>
              <a:t>However, this time it refers to the whole application</a:t>
            </a:r>
          </a:p>
          <a:p>
            <a:pPr lvl="1"/>
            <a:r>
              <a:rPr lang="en-US" dirty="0"/>
              <a:t>The error handling is not limited only to a specific controller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F2561F8-0E4D-4F4E-AAB1-C875D3A6A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Exception Handling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AB90BF-60BC-4F26-92BB-58BD0C316BE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26A35C-BBBC-44DE-BCA2-5E472DB8B4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354" y="3257245"/>
            <a:ext cx="10299291" cy="327833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@ControllerAdvice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GlobalExceptionHandler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@ExceptionHandler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({TransactionException.class, PersistenceException.class})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public ModelAndView handleDatabaseErrors(DatabaseException e)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ModelAndView modelAndView = new ModelAndView("index");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modelAndView.addObject("message", e.getMessage());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modelAndView.addObject("stack", {...} </a:t>
            </a:r>
            <a:r>
              <a:rPr lang="en-US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/* Formatted Stack Trace */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return modelAndView;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30796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B8C56AD-819D-42D8-8446-824F10B421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300" b="1" dirty="0">
                <a:solidFill>
                  <a:schemeClr val="bg1"/>
                </a:solidFill>
              </a:rPr>
              <a:t>RESTful requests </a:t>
            </a:r>
            <a:r>
              <a:rPr lang="en-US" sz="3300" dirty="0"/>
              <a:t>may also generate unexpected exceptions</a:t>
            </a:r>
          </a:p>
          <a:p>
            <a:pPr lvl="1">
              <a:buClr>
                <a:schemeClr val="tx1"/>
              </a:buClr>
            </a:pPr>
            <a:r>
              <a:rPr lang="en-US" sz="3100" dirty="0"/>
              <a:t>HTTP Error response codes are a good choice</a:t>
            </a:r>
          </a:p>
          <a:p>
            <a:pPr lvl="1">
              <a:buClr>
                <a:schemeClr val="tx1"/>
              </a:buClr>
            </a:pPr>
            <a:r>
              <a:rPr lang="en-US" sz="3100" dirty="0"/>
              <a:t>However sometimes you might need more than just a status</a:t>
            </a:r>
          </a:p>
          <a:p>
            <a:pPr lvl="2">
              <a:buClr>
                <a:schemeClr val="tx1"/>
              </a:buClr>
            </a:pPr>
            <a:r>
              <a:rPr lang="en-US" sz="2900" b="1" dirty="0">
                <a:solidFill>
                  <a:schemeClr val="bg1"/>
                </a:solidFill>
              </a:rPr>
              <a:t>Customized Error Object</a:t>
            </a:r>
            <a:r>
              <a:rPr lang="en-US" sz="2900" dirty="0"/>
              <a:t>, which can be presented on the Client</a:t>
            </a:r>
          </a:p>
          <a:p>
            <a:pPr lvl="2">
              <a:buClr>
                <a:schemeClr val="tx1"/>
              </a:buClr>
            </a:pPr>
            <a:r>
              <a:rPr lang="en-US" sz="2900" b="1" dirty="0">
                <a:solidFill>
                  <a:schemeClr val="bg1"/>
                </a:solidFill>
              </a:rPr>
              <a:t>Limited Information </a:t>
            </a:r>
            <a:r>
              <a:rPr lang="en-US" sz="2900" dirty="0"/>
              <a:t>returned to the Client</a:t>
            </a:r>
          </a:p>
          <a:p>
            <a:pPr>
              <a:buClr>
                <a:schemeClr val="tx1"/>
              </a:buClr>
            </a:pPr>
            <a:r>
              <a:rPr lang="en-US" sz="3300" dirty="0"/>
              <a:t>You can customize the </a:t>
            </a:r>
            <a:r>
              <a:rPr lang="en-US" sz="3300" b="1" dirty="0">
                <a:solidFill>
                  <a:schemeClr val="bg1"/>
                </a:solidFill>
              </a:rPr>
              <a:t>Error Response </a:t>
            </a:r>
            <a:r>
              <a:rPr lang="en-US" sz="3300" dirty="0"/>
              <a:t>by introducing a class</a:t>
            </a:r>
          </a:p>
          <a:p>
            <a:pPr lvl="1">
              <a:buClr>
                <a:schemeClr val="tx1"/>
              </a:buClr>
            </a:pPr>
            <a:r>
              <a:rPr lang="en-US" sz="3100" dirty="0"/>
              <a:t>The </a:t>
            </a:r>
            <a:r>
              <a:rPr lang="en-US" sz="3100" b="1" dirty="0">
                <a:solidFill>
                  <a:schemeClr val="bg1"/>
                </a:solidFill>
              </a:rPr>
              <a:t>Error Handler </a:t>
            </a:r>
            <a:r>
              <a:rPr lang="en-US" sz="3100" dirty="0"/>
              <a:t>itself remains the same as in casual web apps</a:t>
            </a:r>
          </a:p>
          <a:p>
            <a:pPr lvl="1">
              <a:buClr>
                <a:schemeClr val="tx1"/>
              </a:buClr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5F2B209-38BD-4585-B414-FB49F4CB7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Exception Handling (REST)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42F75E-E3D5-481C-92B4-45CD00F1699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312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C31A086-497C-42E6-AD30-C3979952E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Exception Handling (REST)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88B8E7-20A9-4C48-BD1E-AE4ACFCE25D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2BD1FE-1973-4183-A8CE-1329ECC873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405" y="1379282"/>
            <a:ext cx="6211531" cy="24057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public class ErrorInfo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public final String url;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public final String ex;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public ErrorInfo(String url, Exception ex)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this.url = url;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this.ex = ex.getLocalizedMessage();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5A078E3-3943-4BAD-8C50-A00010C510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405" y="3925390"/>
            <a:ext cx="11608305" cy="24057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@ControllerAdvice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GlobalRESTExceptionHandler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{</a:t>
            </a:r>
            <a:br>
              <a:rPr lang="en-US" b="1" noProof="1"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@ResponseStatus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(HttpStatus.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INTERNAL_SERVER_ERROR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@ExceptionHandler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({TransactionException.class, PersistenceException.class})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public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@ResponseBody ErrorInfo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handleRESTErrors(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HttpServletRequest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req,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DbException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e)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return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ErrorInfo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req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.getRequestURL(),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);  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8876535-BE01-4686-AA62-5EA3612036C1}"/>
              </a:ext>
            </a:extLst>
          </p:cNvPr>
          <p:cNvGrpSpPr/>
          <p:nvPr/>
        </p:nvGrpSpPr>
        <p:grpSpPr>
          <a:xfrm>
            <a:off x="8165689" y="1123725"/>
            <a:ext cx="2659627" cy="2659627"/>
            <a:chOff x="8165689" y="1123725"/>
            <a:chExt cx="2659627" cy="2659627"/>
          </a:xfrm>
        </p:grpSpPr>
        <p:pic>
          <p:nvPicPr>
            <p:cNvPr id="10" name="Graphic 9" descr="Cloud Computing">
              <a:extLst>
                <a:ext uri="{FF2B5EF4-FFF2-40B4-BE49-F238E27FC236}">
                  <a16:creationId xmlns:a16="http://schemas.microsoft.com/office/drawing/2014/main" id="{ADB99E3E-96CA-4043-AFD5-31AA83E6D7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165689" y="1123725"/>
              <a:ext cx="2659627" cy="2659627"/>
            </a:xfrm>
            <a:prstGeom prst="rect">
              <a:avLst/>
            </a:prstGeom>
          </p:spPr>
        </p:pic>
        <p:pic>
          <p:nvPicPr>
            <p:cNvPr id="12" name="Graphic 11" descr="Warning">
              <a:extLst>
                <a:ext uri="{FF2B5EF4-FFF2-40B4-BE49-F238E27FC236}">
                  <a16:creationId xmlns:a16="http://schemas.microsoft.com/office/drawing/2014/main" id="{68361117-C12B-44D1-A94C-1EC1482F84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696452" y="1521542"/>
              <a:ext cx="457200" cy="457200"/>
            </a:xfrm>
            <a:prstGeom prst="rect">
              <a:avLst/>
            </a:prstGeom>
          </p:spPr>
        </p:pic>
        <p:pic>
          <p:nvPicPr>
            <p:cNvPr id="14" name="Graphic 13" descr="Close">
              <a:extLst>
                <a:ext uri="{FF2B5EF4-FFF2-40B4-BE49-F238E27FC236}">
                  <a16:creationId xmlns:a16="http://schemas.microsoft.com/office/drawing/2014/main" id="{258175C2-04E0-47DA-BD1D-B46F9FF1D19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659760" y="2470411"/>
              <a:ext cx="710382" cy="7103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43010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ts val="4000"/>
              </a:lnSpc>
            </a:pPr>
            <a:r>
              <a:rPr lang="en-US" dirty="0"/>
              <a:t>Error Handling</a:t>
            </a:r>
            <a:endParaRPr lang="bg-BG" dirty="0"/>
          </a:p>
          <a:p>
            <a:pPr>
              <a:lnSpc>
                <a:spcPts val="4000"/>
              </a:lnSpc>
            </a:pPr>
            <a:r>
              <a:rPr lang="en-US" dirty="0"/>
              <a:t>Exception Responses</a:t>
            </a:r>
            <a:endParaRPr lang="bg-BG" dirty="0"/>
          </a:p>
          <a:p>
            <a:pPr>
              <a:lnSpc>
                <a:spcPts val="4000"/>
              </a:lnSpc>
            </a:pPr>
            <a:r>
              <a:rPr lang="en-US" dirty="0"/>
              <a:t>Controller-based Exception Handling</a:t>
            </a:r>
          </a:p>
          <a:p>
            <a:pPr marL="990289" lvl="1" indent="-514350">
              <a:lnSpc>
                <a:spcPts val="4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@</a:t>
            </a:r>
            <a:r>
              <a:rPr lang="en-US" b="1" noProof="1">
                <a:solidFill>
                  <a:schemeClr val="bg1"/>
                </a:solidFill>
              </a:rPr>
              <a:t>ExceptionHandler</a:t>
            </a:r>
          </a:p>
          <a:p>
            <a:pPr>
              <a:lnSpc>
                <a:spcPts val="4000"/>
              </a:lnSpc>
            </a:pPr>
            <a:r>
              <a:rPr lang="en-US" dirty="0"/>
              <a:t>Global Application Exception Handling</a:t>
            </a:r>
          </a:p>
          <a:p>
            <a:pPr marL="990289" lvl="1" indent="-514350">
              <a:lnSpc>
                <a:spcPts val="4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@</a:t>
            </a:r>
            <a:r>
              <a:rPr lang="en-US" b="1" noProof="1">
                <a:solidFill>
                  <a:schemeClr val="bg1"/>
                </a:solidFill>
              </a:rPr>
              <a:t>ControllerAdvise</a:t>
            </a:r>
          </a:p>
          <a:p>
            <a:pPr>
              <a:lnSpc>
                <a:spcPts val="4000"/>
              </a:lnSpc>
            </a:pPr>
            <a:r>
              <a:rPr lang="en-US" dirty="0"/>
              <a:t>Exception techniques use cases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0DB7B3-5673-4782-A272-852A32A263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Exception Handling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2B079E5-9953-493F-AAB2-22CDB661780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Live Demonstration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17D05-8E68-41F0-A33B-53D509BCADC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D1F61D-F2FD-467E-8D1A-3BEFF0B487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354763" y="664709"/>
            <a:ext cx="3058759" cy="3754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791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6FD3AC-4BEE-455C-ADD6-D105DC40CA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300" noProof="1"/>
              <a:t>Spring offers many choices, when it comes to error handling</a:t>
            </a:r>
          </a:p>
          <a:p>
            <a:pPr lvl="1"/>
            <a:r>
              <a:rPr lang="en-US" sz="3100" noProof="1"/>
              <a:t>There are some semantics, that should be followed, though</a:t>
            </a:r>
          </a:p>
          <a:p>
            <a:r>
              <a:rPr lang="en-US" sz="3300" noProof="1"/>
              <a:t>Here are some rules for good error handling structure</a:t>
            </a:r>
            <a:r>
              <a:rPr lang="en-US" noProof="1"/>
              <a:t>:</a:t>
            </a:r>
          </a:p>
          <a:p>
            <a:pPr lvl="1"/>
            <a:r>
              <a:rPr lang="en-US" sz="3100" noProof="1"/>
              <a:t>For custom exceptions, </a:t>
            </a:r>
            <a:r>
              <a:rPr lang="en-US" sz="3100" b="1" noProof="1">
                <a:solidFill>
                  <a:schemeClr val="bg1"/>
                </a:solidFill>
              </a:rPr>
              <a:t>@ResponseStatus </a:t>
            </a:r>
            <a:r>
              <a:rPr lang="en-US" sz="3100" noProof="1"/>
              <a:t>is the ideal choice</a:t>
            </a:r>
          </a:p>
          <a:p>
            <a:pPr lvl="1"/>
            <a:r>
              <a:rPr lang="en-US" sz="3100" noProof="1"/>
              <a:t>For all other exceptions, </a:t>
            </a:r>
            <a:r>
              <a:rPr lang="en-US" sz="3100" b="1" noProof="1">
                <a:solidFill>
                  <a:schemeClr val="bg1"/>
                </a:solidFill>
              </a:rPr>
              <a:t>@ExceptionHandler </a:t>
            </a:r>
            <a:r>
              <a:rPr lang="en-US" sz="3100" noProof="1"/>
              <a:t>methods in </a:t>
            </a:r>
            <a:br>
              <a:rPr lang="en-US" sz="3100" noProof="1"/>
            </a:br>
            <a:r>
              <a:rPr lang="en-US" sz="3100" b="1" noProof="1">
                <a:solidFill>
                  <a:schemeClr val="bg1"/>
                </a:solidFill>
              </a:rPr>
              <a:t>@ControllerAdvice </a:t>
            </a:r>
            <a:r>
              <a:rPr lang="en-US" sz="3100" noProof="1"/>
              <a:t>classes should be implemented </a:t>
            </a:r>
          </a:p>
          <a:p>
            <a:pPr lvl="1"/>
            <a:r>
              <a:rPr lang="en-US" sz="3100" noProof="1"/>
              <a:t>For Controller-specific exceptions, </a:t>
            </a:r>
            <a:r>
              <a:rPr lang="en-US" sz="3100" b="1" noProof="1">
                <a:solidFill>
                  <a:schemeClr val="bg1"/>
                </a:solidFill>
              </a:rPr>
              <a:t>@ExceptionHandler </a:t>
            </a:r>
            <a:r>
              <a:rPr lang="en-US" sz="3100" noProof="1"/>
              <a:t>methods </a:t>
            </a:r>
            <a:br>
              <a:rPr lang="en-US" sz="3100" noProof="1"/>
            </a:br>
            <a:r>
              <a:rPr lang="en-US" sz="3100" noProof="1"/>
              <a:t>should be added alongside the actions</a:t>
            </a:r>
          </a:p>
          <a:p>
            <a:pPr lvl="1"/>
            <a:endParaRPr lang="en-US" noProof="1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5FFB037-AE51-4793-8692-C1A917A37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use When?</a:t>
            </a:r>
          </a:p>
        </p:txBody>
      </p:sp>
    </p:spTree>
    <p:extLst>
      <p:ext uri="{BB962C8B-B14F-4D97-AF65-F5344CB8AC3E}">
        <p14:creationId xmlns:p14="http://schemas.microsoft.com/office/powerpoint/2010/main" val="2725906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77411" y="1293737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81899" y="3303461"/>
            <a:ext cx="2883428" cy="3120594"/>
          </a:xfrm>
          <a:prstGeom prst="rect">
            <a:avLst/>
          </a:prstGeom>
        </p:spPr>
      </p:pic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4590A806-0A84-4D36-BED0-A1686C4CE8EA}"/>
              </a:ext>
            </a:extLst>
          </p:cNvPr>
          <p:cNvSpPr txBox="1">
            <a:spLocks/>
          </p:cNvSpPr>
          <p:nvPr/>
        </p:nvSpPr>
        <p:spPr>
          <a:xfrm>
            <a:off x="684886" y="1355940"/>
            <a:ext cx="7766664" cy="5072147"/>
          </a:xfrm>
          <a:prstGeom prst="rect">
            <a:avLst/>
          </a:prstGeom>
        </p:spPr>
        <p:txBody>
          <a:bodyPr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28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Error Handling </a:t>
            </a:r>
            <a:r>
              <a:rPr lang="en-US" sz="2800" noProof="1">
                <a:solidFill>
                  <a:schemeClr val="bg2"/>
                </a:solidFill>
              </a:rPr>
              <a:t>is essential</a:t>
            </a:r>
          </a:p>
          <a:p>
            <a:pPr lvl="1">
              <a:lnSpc>
                <a:spcPct val="100000"/>
              </a:lnSpc>
            </a:pPr>
            <a:r>
              <a:rPr lang="en-US" sz="2600" noProof="1">
                <a:solidFill>
                  <a:schemeClr val="bg2"/>
                </a:solidFill>
              </a:rPr>
              <a:t>Improves</a:t>
            </a:r>
            <a:r>
              <a:rPr lang="en-US" sz="2600" b="1" noProof="1">
                <a:solidFill>
                  <a:schemeClr val="bg1"/>
                </a:solidFill>
              </a:rPr>
              <a:t> </a:t>
            </a:r>
            <a:r>
              <a:rPr lang="en-US" sz="26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User Experience</a:t>
            </a:r>
          </a:p>
          <a:p>
            <a:pPr lvl="1">
              <a:lnSpc>
                <a:spcPct val="100000"/>
              </a:lnSpc>
            </a:pPr>
            <a:r>
              <a:rPr lang="en-US" sz="2600" noProof="1">
                <a:solidFill>
                  <a:schemeClr val="bg2"/>
                </a:solidFill>
              </a:rPr>
              <a:t>Improves</a:t>
            </a:r>
            <a:r>
              <a:rPr lang="en-US" sz="2600" b="1" noProof="1">
                <a:solidFill>
                  <a:schemeClr val="bg1"/>
                </a:solidFill>
              </a:rPr>
              <a:t> </a:t>
            </a:r>
            <a:r>
              <a:rPr lang="en-US" sz="26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Application maintenance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28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Error Handling</a:t>
            </a:r>
            <a:r>
              <a:rPr lang="en-US" sz="2800" noProof="1">
                <a:solidFill>
                  <a:schemeClr val="bg1"/>
                </a:solidFill>
              </a:rPr>
              <a:t> </a:t>
            </a:r>
            <a:r>
              <a:rPr lang="en-US" sz="2800" noProof="1">
                <a:solidFill>
                  <a:schemeClr val="bg2"/>
                </a:solidFill>
              </a:rPr>
              <a:t>in</a:t>
            </a:r>
            <a:r>
              <a:rPr lang="en-US" sz="2800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Spring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26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HTTP Error Response Status Codes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26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@ExceptionHandler</a:t>
            </a:r>
            <a:r>
              <a:rPr lang="en-US" sz="2600" b="1" noProof="1">
                <a:solidFill>
                  <a:schemeClr val="bg1"/>
                </a:solidFill>
              </a:rPr>
              <a:t> </a:t>
            </a:r>
            <a:r>
              <a:rPr lang="en-US" sz="2600" noProof="1">
                <a:solidFill>
                  <a:schemeClr val="bg2"/>
                </a:solidFill>
              </a:rPr>
              <a:t>methods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26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@ControllerAdvice </a:t>
            </a:r>
            <a:r>
              <a:rPr lang="en-US" sz="2600" noProof="1">
                <a:solidFill>
                  <a:schemeClr val="bg2"/>
                </a:solidFill>
              </a:rPr>
              <a:t>global handlers</a:t>
            </a:r>
          </a:p>
          <a:p>
            <a:pPr>
              <a:lnSpc>
                <a:spcPct val="100000"/>
              </a:lnSpc>
            </a:pPr>
            <a:r>
              <a:rPr lang="en-US" sz="2800" noProof="1">
                <a:solidFill>
                  <a:schemeClr val="bg2"/>
                </a:solidFill>
              </a:rPr>
              <a:t>When to use What?</a:t>
            </a:r>
          </a:p>
          <a:p>
            <a:pPr>
              <a:lnSpc>
                <a:spcPct val="100000"/>
              </a:lnSpc>
            </a:pPr>
            <a:r>
              <a:rPr lang="en-US" sz="2800" noProof="1">
                <a:solidFill>
                  <a:schemeClr val="bg2"/>
                </a:solidFill>
              </a:rPr>
              <a:t>Additional Error Handling information </a:t>
            </a:r>
            <a:r>
              <a:rPr lang="en-US" sz="2800" noProof="1">
                <a:solidFill>
                  <a:schemeClr val="bg1">
                    <a:lumMod val="60000"/>
                    <a:lumOff val="4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endParaRPr lang="en-US" sz="2800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 txBox="1">
            <a:spLocks/>
          </p:cNvSpPr>
          <p:nvPr/>
        </p:nvSpPr>
        <p:spPr>
          <a:xfrm>
            <a:off x="-381000" y="6400800"/>
            <a:ext cx="12114212" cy="363538"/>
          </a:xfrm>
          <a:prstGeom prst="rect">
            <a:avLst/>
          </a:prstGeom>
        </p:spPr>
        <p:txBody>
          <a:bodyPr vert="horz" lIns="108000" tIns="36000" rIns="108000" bIns="36000" rtlCol="0">
            <a:normAutofit fontScale="62500" lnSpcReduction="20000"/>
          </a:bodyPr>
          <a:lstStyle>
            <a:lvl1pPr marL="456778" indent="-45677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rgbClr val="234465"/>
                </a:solidFill>
                <a:latin typeface="Calibri" panose="020F0502020204030204"/>
                <a:hlinkClick r:id="rId3"/>
              </a:rPr>
              <a:t>https://softuni.bg/courses/spring-mvc</a:t>
            </a:r>
            <a:endParaRPr lang="en-US" dirty="0">
              <a:solidFill>
                <a:srgbClr val="234465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147993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947" y="4535549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697" y="4535549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975" y="2475025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765" y="1444763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697" y="1444763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078" y="1444763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304" y="3505287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698" y="3505287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4658" y="3505287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1709" y="5565810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605" y="5654895"/>
            <a:ext cx="6474561" cy="77429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807249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789068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3589" y="1905001"/>
            <a:ext cx="11804822" cy="32684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b="1" u="sng" dirty="0">
                <a:solidFill>
                  <a:schemeClr val="bg1"/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noProof="1"/>
              <a:t>java-web</a:t>
            </a:r>
            <a:endParaRPr lang="en-US" sz="6000" b="1" noProof="1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470652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9FFB7D-2D18-4509-A8D3-C516F48668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B891AF1-9300-44A6-95A8-A4B98AF92D0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Anticipate! Detect! Resolve!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F1A1DF-1382-4183-A1EF-D23A82EB35C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8" name="Graphic 7" descr="Warning">
            <a:extLst>
              <a:ext uri="{FF2B5EF4-FFF2-40B4-BE49-F238E27FC236}">
                <a16:creationId xmlns:a16="http://schemas.microsoft.com/office/drawing/2014/main" id="{28CAF9FC-F1B6-4DB2-AD0A-F534F486F2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70054" y="1297769"/>
            <a:ext cx="2451891" cy="2451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759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102DA4B-24DB-493F-A684-8C629EA944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Error handling </a:t>
            </a:r>
            <a:r>
              <a:rPr lang="en-US" sz="3200" dirty="0"/>
              <a:t>refers to: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The </a:t>
            </a:r>
            <a:r>
              <a:rPr lang="en-US" sz="3000" b="1" dirty="0">
                <a:solidFill>
                  <a:schemeClr val="bg1"/>
                </a:solidFill>
              </a:rPr>
              <a:t>anticipation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</a:rPr>
              <a:t>detection</a:t>
            </a:r>
            <a:r>
              <a:rPr lang="en-US" sz="3000" dirty="0"/>
              <a:t> and </a:t>
            </a:r>
            <a:r>
              <a:rPr lang="en-US" sz="3000" b="1" dirty="0">
                <a:solidFill>
                  <a:schemeClr val="bg1"/>
                </a:solidFill>
              </a:rPr>
              <a:t>resolution</a:t>
            </a:r>
            <a:r>
              <a:rPr lang="en-US" sz="3000" dirty="0"/>
              <a:t> of programming errors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The response &amp; recovery procedures from error conditions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Error handling is necessary!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Improves </a:t>
            </a:r>
            <a:r>
              <a:rPr lang="en-US" sz="3000" b="1" dirty="0">
                <a:solidFill>
                  <a:schemeClr val="bg1"/>
                </a:solidFill>
              </a:rPr>
              <a:t>user experience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Optimizes</a:t>
            </a:r>
            <a:r>
              <a:rPr lang="en-US" sz="3000" dirty="0"/>
              <a:t> debugging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Facilitates </a:t>
            </a:r>
            <a:r>
              <a:rPr lang="en-US" sz="3000" b="1" dirty="0">
                <a:solidFill>
                  <a:schemeClr val="bg1"/>
                </a:solidFill>
              </a:rPr>
              <a:t>code maintenance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Ensures </a:t>
            </a:r>
            <a:r>
              <a:rPr lang="en-US" sz="3000" b="1" dirty="0">
                <a:solidFill>
                  <a:schemeClr val="bg1"/>
                </a:solidFill>
              </a:rPr>
              <a:t>product quality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CF24801-E377-4BCC-8757-2D02FB8C9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pic>
        <p:nvPicPr>
          <p:cNvPr id="11" name="Graphic 10" descr="Tablet">
            <a:extLst>
              <a:ext uri="{FF2B5EF4-FFF2-40B4-BE49-F238E27FC236}">
                <a16:creationId xmlns:a16="http://schemas.microsoft.com/office/drawing/2014/main" id="{C1B5C0F3-126F-4ADD-A8F8-36C9BC5212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72859" y="2837180"/>
            <a:ext cx="2708787" cy="2708787"/>
          </a:xfrm>
          <a:prstGeom prst="rect">
            <a:avLst/>
          </a:prstGeom>
        </p:spPr>
      </p:pic>
      <p:pic>
        <p:nvPicPr>
          <p:cNvPr id="12" name="Graphic 11" descr="Tablet">
            <a:extLst>
              <a:ext uri="{FF2B5EF4-FFF2-40B4-BE49-F238E27FC236}">
                <a16:creationId xmlns:a16="http://schemas.microsoft.com/office/drawing/2014/main" id="{54556425-5E57-42E8-A8D9-62BD0E64FC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40663" y="4459489"/>
            <a:ext cx="2708787" cy="270878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816CE48-4C26-41B8-B780-63B7E85C389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453" r="31072"/>
          <a:stretch/>
        </p:blipFill>
        <p:spPr>
          <a:xfrm>
            <a:off x="9962013" y="3667260"/>
            <a:ext cx="1730478" cy="104862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446BE26-2F52-4049-A749-1D9C3541DA86}"/>
              </a:ext>
            </a:extLst>
          </p:cNvPr>
          <p:cNvSpPr txBox="1"/>
          <p:nvPr/>
        </p:nvSpPr>
        <p:spPr>
          <a:xfrm>
            <a:off x="7618717" y="5479980"/>
            <a:ext cx="1952678" cy="917212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00" dirty="0"/>
              <a:t>We’ve encountered a </a:t>
            </a:r>
            <a:br>
              <a:rPr lang="en-US" sz="1400" dirty="0"/>
            </a:br>
            <a:r>
              <a:rPr lang="en-US" sz="1400" dirty="0"/>
              <a:t>problem! Don’t worry, </a:t>
            </a:r>
            <a:br>
              <a:rPr lang="en-US" sz="1400" dirty="0"/>
            </a:br>
            <a:r>
              <a:rPr lang="en-US" sz="1400" dirty="0"/>
              <a:t>we are working on it!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573129-1614-4891-9D85-A3D8ADAF0130}"/>
              </a:ext>
            </a:extLst>
          </p:cNvPr>
          <p:cNvSpPr txBox="1"/>
          <p:nvPr/>
        </p:nvSpPr>
        <p:spPr>
          <a:xfrm>
            <a:off x="7879941" y="5076929"/>
            <a:ext cx="1313400" cy="668361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/>
              <a:t>Oops…</a:t>
            </a:r>
          </a:p>
        </p:txBody>
      </p:sp>
    </p:spTree>
    <p:extLst>
      <p:ext uri="{BB962C8B-B14F-4D97-AF65-F5344CB8AC3E}">
        <p14:creationId xmlns:p14="http://schemas.microsoft.com/office/powerpoint/2010/main" val="3477651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9305198-6102-4C38-A7C0-132E6A2A16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893443" cy="5201066"/>
          </a:xfrm>
        </p:spPr>
        <p:txBody>
          <a:bodyPr>
            <a:normAutofit/>
          </a:bodyPr>
          <a:lstStyle/>
          <a:p>
            <a:r>
              <a:rPr lang="en-US" sz="3200" noProof="1"/>
              <a:t>Spring MVC provides several approaches to error handling</a:t>
            </a:r>
            <a:endParaRPr lang="en-US" sz="3000" noProof="1"/>
          </a:p>
          <a:p>
            <a:pPr lvl="1"/>
            <a:r>
              <a:rPr lang="en-US" sz="3000" noProof="1"/>
              <a:t>Per exception, Per controller, Globally</a:t>
            </a:r>
          </a:p>
          <a:p>
            <a:r>
              <a:rPr lang="en-US" sz="3200" noProof="1"/>
              <a:t>Depending on the option you are ought to choose</a:t>
            </a:r>
          </a:p>
          <a:p>
            <a:pPr lvl="1"/>
            <a:r>
              <a:rPr lang="en-US" sz="3000" noProof="1"/>
              <a:t>Because each option has its own </a:t>
            </a:r>
            <a:r>
              <a:rPr lang="en-US" sz="3000" b="1" noProof="1">
                <a:solidFill>
                  <a:schemeClr val="bg1"/>
                </a:solidFill>
              </a:rPr>
              <a:t>use cases</a:t>
            </a:r>
            <a:r>
              <a:rPr lang="en-US" sz="3000" noProof="1"/>
              <a:t> and </a:t>
            </a:r>
            <a:r>
              <a:rPr lang="en-US" sz="3000" b="1" noProof="1">
                <a:solidFill>
                  <a:schemeClr val="bg1"/>
                </a:solidFill>
              </a:rPr>
              <a:t>circumstances</a:t>
            </a:r>
          </a:p>
          <a:p>
            <a:pPr lvl="1"/>
            <a:r>
              <a:rPr lang="en-US" sz="3000" noProof="1"/>
              <a:t>You can use </a:t>
            </a:r>
          </a:p>
          <a:p>
            <a:pPr lvl="2">
              <a:buClr>
                <a:schemeClr val="tx1"/>
              </a:buClr>
            </a:pPr>
            <a:r>
              <a:rPr lang="en-US" sz="2800" b="1" noProof="1">
                <a:solidFill>
                  <a:schemeClr val="bg1"/>
                </a:solidFill>
              </a:rPr>
              <a:t>Response-annotated</a:t>
            </a:r>
            <a:r>
              <a:rPr lang="en-US" sz="2800" noProof="1"/>
              <a:t> custom exceptions</a:t>
            </a:r>
          </a:p>
          <a:p>
            <a:pPr lvl="2">
              <a:buClr>
                <a:schemeClr val="tx1"/>
              </a:buClr>
            </a:pPr>
            <a:r>
              <a:rPr lang="en-US" sz="2800" b="1" noProof="1">
                <a:solidFill>
                  <a:schemeClr val="bg1"/>
                </a:solidFill>
              </a:rPr>
              <a:t>Controller-based</a:t>
            </a:r>
            <a:r>
              <a:rPr lang="en-US" sz="2800" noProof="1"/>
              <a:t> handlers on specified actions</a:t>
            </a:r>
          </a:p>
          <a:p>
            <a:pPr lvl="2">
              <a:buClr>
                <a:schemeClr val="tx1"/>
              </a:buClr>
            </a:pPr>
            <a:r>
              <a:rPr lang="en-US" sz="2800" b="1" noProof="1">
                <a:solidFill>
                  <a:schemeClr val="bg1"/>
                </a:solidFill>
              </a:rPr>
              <a:t>@ControllerAdvise </a:t>
            </a:r>
            <a:r>
              <a:rPr lang="en-US" sz="2800" noProof="1"/>
              <a:t>annotated classes for global handlers</a:t>
            </a:r>
            <a:endParaRPr lang="en-US" sz="3000" noProof="1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9319DE-5CDE-48B2-BD29-DDACCB8BB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A169AC-04C8-4933-ABB6-D85F4E449D1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305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08C1B6-9D2D-4DC5-8A71-65DA180AC9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HTTP Status Codes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AEB14B0-DC8C-404A-9A73-DA278657DDD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Annotated Custom Exceptions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7FD4B6-06A5-45BB-8636-11F7406C8B9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631AD48-F394-46FD-A2F0-F1F13044BADD}"/>
              </a:ext>
            </a:extLst>
          </p:cNvPr>
          <p:cNvGrpSpPr/>
          <p:nvPr/>
        </p:nvGrpSpPr>
        <p:grpSpPr>
          <a:xfrm>
            <a:off x="4587349" y="1050795"/>
            <a:ext cx="3017302" cy="3017302"/>
            <a:chOff x="4587349" y="1050795"/>
            <a:chExt cx="3017302" cy="3017302"/>
          </a:xfrm>
          <a:solidFill>
            <a:schemeClr val="bg2"/>
          </a:solidFill>
        </p:grpSpPr>
        <p:pic>
          <p:nvPicPr>
            <p:cNvPr id="10" name="Graphic 9" descr="Cloud Computing">
              <a:extLst>
                <a:ext uri="{FF2B5EF4-FFF2-40B4-BE49-F238E27FC236}">
                  <a16:creationId xmlns:a16="http://schemas.microsoft.com/office/drawing/2014/main" id="{01FF33FD-461D-483D-83A3-AEEE2CC782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87349" y="1050795"/>
              <a:ext cx="3017302" cy="3017302"/>
            </a:xfrm>
            <a:prstGeom prst="rect">
              <a:avLst/>
            </a:prstGeom>
          </p:spPr>
        </p:pic>
        <p:pic>
          <p:nvPicPr>
            <p:cNvPr id="8" name="Graphic 7" descr="No sign">
              <a:extLst>
                <a:ext uri="{FF2B5EF4-FFF2-40B4-BE49-F238E27FC236}">
                  <a16:creationId xmlns:a16="http://schemas.microsoft.com/office/drawing/2014/main" id="{E0425752-5CF1-4756-A602-10A6609F1C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196439" y="2627761"/>
              <a:ext cx="722581" cy="7225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2983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C49F8CB-673E-48EC-BDC3-FCE35993F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Status Codes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837BE7-BFC6-44E6-9BE1-121D566602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Unhandled exceptions during a request produce HTTP 500 response</a:t>
            </a:r>
          </a:p>
          <a:p>
            <a:r>
              <a:rPr lang="en-US" sz="3200" dirty="0"/>
              <a:t>Any custom exception can be annotated with </a:t>
            </a:r>
            <a:r>
              <a:rPr lang="en-US" sz="3200" b="1" noProof="1">
                <a:solidFill>
                  <a:schemeClr val="bg1"/>
                </a:solidFill>
              </a:rPr>
              <a:t>@</a:t>
            </a:r>
            <a:r>
              <a:rPr lang="en-US" sz="3200" b="1" dirty="0">
                <a:solidFill>
                  <a:schemeClr val="bg1"/>
                </a:solidFill>
              </a:rPr>
              <a:t>ResponseStatus</a:t>
            </a:r>
            <a:endParaRPr lang="en-US" sz="3000" b="1" dirty="0">
              <a:solidFill>
                <a:schemeClr val="bg1"/>
              </a:solidFill>
            </a:endParaRPr>
          </a:p>
          <a:p>
            <a:pPr lvl="1"/>
            <a:r>
              <a:rPr lang="en-US" sz="3000" dirty="0"/>
              <a:t>Supports all HTTP status codes</a:t>
            </a:r>
          </a:p>
          <a:p>
            <a:pPr lvl="1"/>
            <a:r>
              <a:rPr lang="en-US" sz="3000" dirty="0"/>
              <a:t>When thrown and unhandled – produces error page with </a:t>
            </a:r>
            <a:br>
              <a:rPr lang="en-US" sz="3000" dirty="0"/>
            </a:br>
            <a:r>
              <a:rPr lang="en-US" sz="3000" dirty="0"/>
              <a:t>appropriate response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C8AF85-1758-4899-852E-2B79FB0DE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0063" y="5154801"/>
            <a:ext cx="10254182" cy="12423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@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ResponseStatus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value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= HttpStatus.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NOT_FOUND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reason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= "Product was not found.")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public class ProductNotFoundException extends RuntimeException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Exception definition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96822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7BD2FBF-F681-4A1B-8811-9A26622D9F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the controller action, throwing the exception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F28BFB-95B0-4334-B09C-C0FE66D47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Status Codes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50865F-B97D-4CED-BEC9-CB6BCD0123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693" y="1801725"/>
            <a:ext cx="11579875" cy="26966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@GetMapping("/products/details/{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id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}")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public ModelAndView productDetails(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@PathVariable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String id, ModelAndView modelAndView)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Product product = this.productRepository.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findProductById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(id);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if(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product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==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) throw new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ProductNotFoundException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(id);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modelAndView.addObject("product", product);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return this.view("product/details", modelAndView);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FAF2B9-1ECD-453D-9344-DCC46B10D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6516" y="4256531"/>
            <a:ext cx="7782684" cy="250071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7D6B7570-FF50-47CB-B92D-B0DB17924157}"/>
              </a:ext>
            </a:extLst>
          </p:cNvPr>
          <p:cNvSpPr/>
          <p:nvPr/>
        </p:nvSpPr>
        <p:spPr bwMode="auto">
          <a:xfrm>
            <a:off x="8209934" y="3519948"/>
            <a:ext cx="2133601" cy="913982"/>
          </a:xfrm>
          <a:prstGeom prst="wedgeRoundRectCallout">
            <a:avLst>
              <a:gd name="adj1" fmla="val -20833"/>
              <a:gd name="adj2" fmla="val 6572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The requested URL</a:t>
            </a: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194BD5D8-AA17-4277-85BF-E8385EA0703F}"/>
              </a:ext>
            </a:extLst>
          </p:cNvPr>
          <p:cNvSpPr/>
          <p:nvPr/>
        </p:nvSpPr>
        <p:spPr bwMode="auto">
          <a:xfrm>
            <a:off x="1012723" y="5379264"/>
            <a:ext cx="2831689" cy="913982"/>
          </a:xfrm>
          <a:prstGeom prst="wedgeRoundRectCallout">
            <a:avLst>
              <a:gd name="adj1" fmla="val 57699"/>
              <a:gd name="adj2" fmla="val 3883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The produced HTTP Status &amp; Message</a:t>
            </a: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1BC4F1F9-4908-47FB-85CF-8DACA5A0CE3D}"/>
              </a:ext>
            </a:extLst>
          </p:cNvPr>
          <p:cNvSpPr/>
          <p:nvPr/>
        </p:nvSpPr>
        <p:spPr bwMode="auto">
          <a:xfrm>
            <a:off x="9366033" y="5238171"/>
            <a:ext cx="2403986" cy="913982"/>
          </a:xfrm>
          <a:prstGeom prst="wedgeRoundRectCallout">
            <a:avLst>
              <a:gd name="adj1" fmla="val -20833"/>
              <a:gd name="adj2" fmla="val 6572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The exception’s message</a:t>
            </a:r>
          </a:p>
        </p:txBody>
      </p:sp>
    </p:spTree>
    <p:extLst>
      <p:ext uri="{BB962C8B-B14F-4D97-AF65-F5344CB8AC3E}">
        <p14:creationId xmlns:p14="http://schemas.microsoft.com/office/powerpoint/2010/main" val="1574481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2_SoftUni3_1">
  <a:themeElements>
    <a:clrScheme name="Custom 1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5218</TotalTime>
  <Words>1325</Words>
  <Application>Microsoft Office PowerPoint</Application>
  <PresentationFormat>Widescreen</PresentationFormat>
  <Paragraphs>223</Paragraphs>
  <Slides>27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Consolas</vt:lpstr>
      <vt:lpstr>Wingdings</vt:lpstr>
      <vt:lpstr>Wingdings 2</vt:lpstr>
      <vt:lpstr>2_SoftUni3_1</vt:lpstr>
      <vt:lpstr>Error Handling</vt:lpstr>
      <vt:lpstr>Table of Contents</vt:lpstr>
      <vt:lpstr>Questions</vt:lpstr>
      <vt:lpstr>PowerPoint Presentation</vt:lpstr>
      <vt:lpstr>Error Handling</vt:lpstr>
      <vt:lpstr>Error Handling</vt:lpstr>
      <vt:lpstr>PowerPoint Presentation</vt:lpstr>
      <vt:lpstr>HTTP Status Codes</vt:lpstr>
      <vt:lpstr>HTTP Status Codes</vt:lpstr>
      <vt:lpstr>PowerPoint Presentation</vt:lpstr>
      <vt:lpstr>Controller-Based Error Handling</vt:lpstr>
      <vt:lpstr>Controller-Based Error Handling</vt:lpstr>
      <vt:lpstr>Controller-Based Error Handling</vt:lpstr>
      <vt:lpstr>Controller-Based Error Handling</vt:lpstr>
      <vt:lpstr>PowerPoint Presentation</vt:lpstr>
      <vt:lpstr>Global Exception Handling</vt:lpstr>
      <vt:lpstr>Global Exception Handling</vt:lpstr>
      <vt:lpstr>Global Exception Handling (REST)</vt:lpstr>
      <vt:lpstr>Global Exception Handling (REST)</vt:lpstr>
      <vt:lpstr>PowerPoint Presentation</vt:lpstr>
      <vt:lpstr>What to use When?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Alen Paunov</dc:creator>
  <cp:lastModifiedBy>User</cp:lastModifiedBy>
  <cp:revision>533</cp:revision>
  <dcterms:created xsi:type="dcterms:W3CDTF">2018-05-23T13:08:44Z</dcterms:created>
  <dcterms:modified xsi:type="dcterms:W3CDTF">2019-11-14T11:24:12Z</dcterms:modified>
</cp:coreProperties>
</file>