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74" r:id="rId2"/>
    <p:sldId id="530" r:id="rId3"/>
    <p:sldId id="531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1" r:id="rId12"/>
    <p:sldId id="572" r:id="rId13"/>
    <p:sldId id="650" r:id="rId14"/>
    <p:sldId id="651" r:id="rId15"/>
    <p:sldId id="349" r:id="rId16"/>
    <p:sldId id="649" r:id="rId17"/>
    <p:sldId id="570" r:id="rId18"/>
    <p:sldId id="579" r:id="rId19"/>
    <p:sldId id="405" r:id="rId20"/>
    <p:sldId id="4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6FA5F-3E70-485B-8BA3-759E6CAE5DBF}">
          <p14:sldIdLst>
            <p14:sldId id="274"/>
            <p14:sldId id="530"/>
            <p14:sldId id="531"/>
          </p14:sldIdLst>
        </p14:section>
        <p14:section name="Asynchronous Programming" id="{7262C0BB-4FE9-455C-AAEC-337E62E3847B}">
          <p14:sldIdLst>
            <p14:sldId id="563"/>
            <p14:sldId id="564"/>
            <p14:sldId id="565"/>
            <p14:sldId id="566"/>
          </p14:sldIdLst>
        </p14:section>
        <p14:section name="Fetch API" id="{462FE612-9B43-4F64-9BF0-4FDD7E3F26E2}">
          <p14:sldIdLst>
            <p14:sldId id="567"/>
            <p14:sldId id="568"/>
            <p14:sldId id="569"/>
            <p14:sldId id="571"/>
            <p14:sldId id="572"/>
          </p14:sldIdLst>
        </p14:section>
        <p14:section name="Rest Controllers" id="{3F16B253-0A7A-43A0-86BE-3FC473CA77A4}">
          <p14:sldIdLst>
            <p14:sldId id="650"/>
            <p14:sldId id="651"/>
          </p14:sldIdLst>
        </p14:section>
        <p14:section name="Conclusion" id="{1C845F45-94DB-4E77-B53D-E5EA801FCA08}">
          <p14:sldIdLst>
            <p14:sldId id="349"/>
            <p14:sldId id="649"/>
            <p14:sldId id="570"/>
            <p14:sldId id="57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0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ECEE9F-B807-4800-A122-C94158DDD9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389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C43C5-D5EB-434F-87D4-828DB9E47A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560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-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Relationship Id="rId1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A12C8A4-3129-4EC4-AD8A-CE9E17FBF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F33AFF1-0946-4288-98B0-D4DB5B14A6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51E5C87-3C3E-4622-8F8E-69CE2E377AC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B151D14-5BB0-42B6-8EC9-9955149438F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7DE094-D5E1-4236-BA70-A32A0260912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3035BA7-BA80-4811-9BE8-4F299689E5E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3DB1657-0A49-4940-9A05-8761D19A158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4123BA4-3CAE-4CE5-A622-C1B1417339D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E6A952-099B-4137-BF93-20236D54BBE1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5468D4-67D4-4144-8401-641ACCACDD1E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610BB1B-F2E6-4F0C-9E19-22F006D919DA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6775F4-7B4C-470B-9854-1076E98E3B8C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04F9CF-005D-4C05-A2D2-AD8B45716644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1D4B2F-16B0-49DC-8AC5-A2D0221057A1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B05F00A-BC4D-4548-83B0-766E1B63E511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7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spring-mv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7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0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76" y="1178878"/>
            <a:ext cx="11453648" cy="882654"/>
          </a:xfrm>
        </p:spPr>
        <p:txBody>
          <a:bodyPr>
            <a:normAutofit/>
          </a:bodyPr>
          <a:lstStyle/>
          <a:p>
            <a:r>
              <a:rPr lang="en-US" noProof="1"/>
              <a:t>Asynchronous Programming, Rest Controllers</a:t>
            </a:r>
          </a:p>
          <a:p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0" y="1684143"/>
            <a:ext cx="3167695" cy="31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(Demo)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190406" y="1203414"/>
            <a:ext cx="7746964" cy="5131387"/>
            <a:chOff x="-79668" y="1203414"/>
            <a:chExt cx="11376007" cy="51313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9668" y="1203414"/>
              <a:ext cx="11376007" cy="51313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@GetMapping("/")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ModelAndView index(ModelAndView modelAndView)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modelAndView.setViewName("index");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modelAndView;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@GetMapping(value = "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/fetch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", produces = "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application/json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")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@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ResponseBody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public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Object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fetchData() 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return new ArrayList&lt;Product&gt;() 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add(new 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Product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(){{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setName("Chewing Gum");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setPrice(new BigDecimal(1.00));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    setBarcode("133242556222");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}});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}};</a:t>
              </a:r>
              <a:br>
                <a:rPr lang="en-US" b="1" noProof="1">
                  <a:latin typeface="Consolas" pitchFamily="49" charset="0"/>
                  <a:cs typeface="Consolas" pitchFamily="49" charset="0"/>
                </a:rPr>
              </a:br>
              <a:r>
                <a:rPr lang="en-US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8050" y="5912396"/>
              <a:ext cx="3848289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HomeController.java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120E80F-49BE-4719-AABB-CC85BB12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47" y="1203414"/>
            <a:ext cx="3875147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Product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BigDecimal price;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private String barcode;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Getters &amp; Setters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C4EB7-A84B-4DE6-8F60-16D77DF9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364" y="3142296"/>
            <a:ext cx="174923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Product.java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DA32AE-BBD0-4634-BD4E-1C9F7E6C3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79" y="3801946"/>
            <a:ext cx="2539682" cy="2539682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F4268A0C-D3D1-4327-B2C0-F372AE84C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979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42D2C1-C593-40B4-8C5B-562EBA1CD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let’s head 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pPr lvl="1"/>
            <a:r>
              <a:rPr lang="en-US" dirty="0"/>
              <a:t>There is no need for a separate </a:t>
            </a:r>
            <a:r>
              <a:rPr lang="en-US" b="1" dirty="0">
                <a:solidFill>
                  <a:schemeClr val="bg1"/>
                </a:solidFill>
              </a:rPr>
              <a:t>.js </a:t>
            </a:r>
            <a:r>
              <a:rPr lang="en-US" dirty="0"/>
              <a:t>file for one-time use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(Demo)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743DA-9A77-4D0A-826C-A359790458B0}"/>
              </a:ext>
            </a:extLst>
          </p:cNvPr>
          <p:cNvGrpSpPr/>
          <p:nvPr/>
        </p:nvGrpSpPr>
        <p:grpSpPr>
          <a:xfrm>
            <a:off x="420254" y="2528226"/>
            <a:ext cx="11351491" cy="4023392"/>
            <a:chOff x="449294" y="100750"/>
            <a:chExt cx="14883958" cy="29505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CDA6A2-897A-4453-AC95-0F036B19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94" y="100750"/>
              <a:ext cx="14883958" cy="29505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&lt;div class="container-fluid"&gt;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&lt;h1 class="text-center mt-5 display-1"&gt;Data Fetch&lt;/h1&gt;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class="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data-container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 mt-5"&gt;&lt;/div&gt;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&lt;div class="button-holder mt-5"&gt;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id="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fetch-button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" class="btn btn-info"&gt;Fetch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    &lt;button id="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clear-button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" class="btn btn-secondary"&gt;Clear Data&lt;/button&gt;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&lt;/div&gt;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&lt;script&gt;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jQuery Event handlers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#fetch-button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{...});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Fetch and render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   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#clear-button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click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(() =&gt; $('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.data-container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').</a:t>
              </a:r>
              <a:r>
                <a:rPr lang="en-US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empty</a:t>
              </a:r>
              <a:r>
                <a:rPr lang="en-US" b="1" noProof="1">
                  <a:latin typeface="Consolas" pitchFamily="49" charset="0"/>
                  <a:cs typeface="Consolas" pitchFamily="49" charset="0"/>
                </a:rPr>
                <a:t>()); </a:t>
              </a:r>
              <a:r>
                <a:rPr lang="en-US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// Clear the data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&lt;/script&gt;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6416A-2E76-46A7-94C4-67AEB4404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3559" y="100750"/>
              <a:ext cx="1969693" cy="309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index.html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A090630-E9F9-4A38-A69F-6D383A64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00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B1545C-AF3F-471D-B29A-5B65863A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(Demo)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DA6A2-897A-4453-AC95-0F036B19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54" y="1297656"/>
            <a:ext cx="11351491" cy="54083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$('#fetch-button').click(()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http://localhost:8000/fetch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Fetch the data (GET request)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=&gt; response.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())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Extract the JSON from the 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((json) =&gt; json.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((x, y) =&gt; {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Render the JSON data to the 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if (y % 4 ===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$('.data-container').append('&lt;div class="row d-flex justify-content-around mt-4"&gt;');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let divColumn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'&lt;div class="col-md-3"&gt;'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'&lt;h3 class="text-center font-weight-bold"&gt;'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'&lt;/h3&gt;'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'&lt;h4 class="text-center"&gt;Price: $'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'&lt;/h4&gt;'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'&lt;h4 class="text-center"&gt;Barcode: $' + x.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barcode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'&lt;/h4&gt;'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    '&lt;/div&gt;';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    $('.data-container .row: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last-child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(divColumn);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}));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});</a:t>
            </a:r>
            <a:endParaRPr lang="en-US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764EB1-3AEC-4B65-A99C-3AED227E4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37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52EBE40-C035-42B6-BECA-4C3F9396DE9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2E84FF-4F8B-4535-B6D6-9CC6CFE8A1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Rest Controllers</a:t>
            </a:r>
            <a:endParaRPr lang="bg-BG" dirty="0"/>
          </a:p>
        </p:txBody>
      </p:sp>
      <p:pic>
        <p:nvPicPr>
          <p:cNvPr id="2054" name="Picture 6" descr="Image result for rest logo&quot;">
            <a:extLst>
              <a:ext uri="{FF2B5EF4-FFF2-40B4-BE49-F238E27FC236}">
                <a16:creationId xmlns:a16="http://schemas.microsoft.com/office/drawing/2014/main" id="{C72F25D2-74D0-4329-9000-C189336FF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750" y="771318"/>
            <a:ext cx="3820500" cy="382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0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CA117-0DE3-4142-ACED-B0A93F4CD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@RestController</a:t>
            </a:r>
            <a:r>
              <a:rPr lang="en-US" dirty="0"/>
              <a:t> is a specialized version of the controller.</a:t>
            </a:r>
          </a:p>
          <a:p>
            <a:pPr>
              <a:buClr>
                <a:schemeClr val="tx1"/>
              </a:buClr>
            </a:pPr>
            <a:r>
              <a:rPr lang="en-US" dirty="0"/>
              <a:t>It includes the </a:t>
            </a:r>
            <a:r>
              <a:rPr lang="en-US" dirty="0">
                <a:solidFill>
                  <a:schemeClr val="bg1"/>
                </a:solidFill>
              </a:rPr>
              <a:t>@Controller</a:t>
            </a:r>
            <a:r>
              <a:rPr lang="en-US" dirty="0"/>
              <a:t> and </a:t>
            </a:r>
            <a:r>
              <a:rPr lang="en-US" dirty="0">
                <a:solidFill>
                  <a:schemeClr val="bg1"/>
                </a:solidFill>
              </a:rPr>
              <a:t>@ResponseBody</a:t>
            </a:r>
            <a:r>
              <a:rPr lang="en-US" dirty="0"/>
              <a:t> annotations and as a result, simplifies the controller implementation: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ECDE3F-4653-4C7E-A781-B3B3805D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Controller	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45BF2-66F6-4D1B-B6E3-E164A16C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3339000"/>
            <a:ext cx="7470000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@RestController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@RequestMapping("/item")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ItemController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//TODO add the repository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@GetMapping("/{id}", produces="/application/json")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public Item getItemById(@PathVaraible int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	return itemRepository.findById(id);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61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987"/>
            <a:fld id="{C014DD1E-5D91-48A3-AD6D-45FBA980D106}" type="slidenum">
              <a:rPr lang="en-US" smtClean="0"/>
              <a:pPr defTabSz="1218987"/>
              <a:t>15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Asynchronous programming</a:t>
            </a:r>
            <a:r>
              <a:rPr lang="en-US" sz="3200" dirty="0">
                <a:solidFill>
                  <a:schemeClr val="bg2"/>
                </a:solidFill>
              </a:rPr>
              <a:t> deals with the needs to run several tasks (pieces of code) in parallel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Fetch</a:t>
            </a:r>
            <a:r>
              <a:rPr lang="en-US" sz="3200" dirty="0">
                <a:solidFill>
                  <a:schemeClr val="bg2"/>
                </a:solidFill>
              </a:rPr>
              <a:t> provides a generic definition of Request and Response objects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38100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34465"/>
                </a:solidFill>
                <a:latin typeface="Calibri" panose="020F0502020204030204"/>
                <a:hlinkClick r:id="rId3"/>
              </a:rPr>
              <a:t>https://softuni.bg/courses/spring-mvc</a:t>
            </a: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Asynchronous Programming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Fetch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Rest Controllers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0A74AF-890E-4288-B8AB-144EE7ECBC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7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6600" b="1" u="sng" dirty="0">
                <a:solidFill>
                  <a:schemeClr val="bg1"/>
                </a:solidFill>
              </a:rPr>
              <a:t>sli.do</a:t>
            </a:r>
            <a:br>
              <a:rPr lang="en-US" sz="5400" b="1" dirty="0"/>
            </a:br>
            <a:r>
              <a:rPr lang="en-US" sz="9600" b="1" dirty="0"/>
              <a:t>#</a:t>
            </a:r>
            <a:r>
              <a:rPr lang="en-US" sz="9600" b="1" noProof="1"/>
              <a:t>java-web</a:t>
            </a:r>
            <a:endParaRPr lang="en-US" sz="5400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673C0C-3D6F-4058-9773-C0D278285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63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6B25-D472-4B10-AD63-D630898DB5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953524" cy="2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Asynchronous programming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deals with the needs to run several tasks (pieces of code)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 parallel</a:t>
            </a:r>
            <a:r>
              <a:rPr lang="en-US" sz="3200" dirty="0"/>
              <a:t>, in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F06D1-3E96-4C49-971C-2B3F826D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1" y="2362200"/>
            <a:ext cx="9519138" cy="426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8EA5E03-EA82-40E8-8CC9-BEADB017B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7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98EF3298-2480-4D4F-AB5A-0F549B2F8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8477" y="1108911"/>
            <a:ext cx="10041967" cy="5546589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Synchronous programming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Each line of code is executed only when the preceding line has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finished it’s work</a:t>
            </a: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Asynchronous Programming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 asynchronous programs, you can have two lines of code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(L1 followed by L2), where L1 schedules some task to be run in </a:t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 future, but L2 runs before that task completes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 tasks may finish in order of execution but it is not guaranteed</a:t>
            </a:r>
          </a:p>
          <a:p>
            <a:pPr lvl="1">
              <a:buClr>
                <a:schemeClr val="tx1"/>
              </a:buClr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05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1D559EB-9302-44C9-86B0-817D638C0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What is wrong with these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examples?</a:t>
            </a:r>
          </a:p>
          <a:p>
            <a:pPr lvl="1">
              <a:buClr>
                <a:schemeClr val="tx1"/>
              </a:buClr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– Example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5232" y="2743457"/>
            <a:ext cx="6320803" cy="243410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Say "Hello."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'Hello.'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Say "Goodbye" two seconds from now.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setTimeout(</a:t>
            </a: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'Goodbye!'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}, 2000);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Say "Hello again!"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'Hello again!'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60538" y="2743457"/>
            <a:ext cx="5336224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getData()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data;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$.get(</a:t>
            </a:r>
            <a:r>
              <a:rPr lang="en-US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'example.php'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(response)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data = response;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return data;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data = getData();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'The data is: '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+ data);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4A1E60-37E7-4F0B-9F31-6719FB1AD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265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6573-270B-4718-81EE-28B0083840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0" y="1314000"/>
            <a:ext cx="2649000" cy="26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3C24C02-0EF8-49AF-A91A-3AA5DEDC7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9973234" cy="5546589"/>
          </a:xfrm>
        </p:spPr>
        <p:txBody>
          <a:bodyPr/>
          <a:lstStyle/>
          <a:p>
            <a:r>
              <a:rPr lang="en-US" dirty="0"/>
              <a:t>Fetch provides a generic definition of Request and Response objects</a:t>
            </a:r>
          </a:p>
          <a:p>
            <a:r>
              <a:rPr lang="en-US" dirty="0"/>
              <a:t>Fetch API allows you to make network requests similar to XMLHttpRequest (XHR).</a:t>
            </a:r>
          </a:p>
          <a:p>
            <a:r>
              <a:rPr lang="en-US" dirty="0"/>
              <a:t>The response of a fetch() is a Stream object.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</p:spTree>
    <p:extLst>
      <p:ext uri="{BB962C8B-B14F-4D97-AF65-F5344CB8AC3E}">
        <p14:creationId xmlns:p14="http://schemas.microsoft.com/office/powerpoint/2010/main" val="31099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</TotalTime>
  <Words>1089</Words>
  <Application>Microsoft Office PowerPoint</Application>
  <PresentationFormat>Widescreen</PresentationFormat>
  <Paragraphs>171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JavaScript</vt:lpstr>
      <vt:lpstr>Table of Contents</vt:lpstr>
      <vt:lpstr>Have a Question?</vt:lpstr>
      <vt:lpstr>Asynchronous Programming</vt:lpstr>
      <vt:lpstr>Asynchronous Programming</vt:lpstr>
      <vt:lpstr>Asynchronous Programming</vt:lpstr>
      <vt:lpstr>Asynchronous Programming – Example</vt:lpstr>
      <vt:lpstr>Fetch API</vt:lpstr>
      <vt:lpstr>Fetch API</vt:lpstr>
      <vt:lpstr>Fetch API (Demo)</vt:lpstr>
      <vt:lpstr>Fetch API (Demo)</vt:lpstr>
      <vt:lpstr>Fetch API (Demo)</vt:lpstr>
      <vt:lpstr>Rest Controllers</vt:lpstr>
      <vt:lpstr>Rest Controller 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18</cp:revision>
  <dcterms:created xsi:type="dcterms:W3CDTF">2018-05-23T13:08:44Z</dcterms:created>
  <dcterms:modified xsi:type="dcterms:W3CDTF">2019-11-26T13:23:44Z</dcterms:modified>
  <cp:category>computer programming;programming;software development;software engineering</cp:category>
</cp:coreProperties>
</file>