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1"/>
  </p:notesMasterIdLst>
  <p:handoutMasterIdLst>
    <p:handoutMasterId r:id="rId32"/>
  </p:handoutMasterIdLst>
  <p:sldIdLst>
    <p:sldId id="274" r:id="rId2"/>
    <p:sldId id="276" r:id="rId3"/>
    <p:sldId id="530" r:id="rId4"/>
    <p:sldId id="603" r:id="rId5"/>
    <p:sldId id="531" r:id="rId6"/>
    <p:sldId id="610" r:id="rId7"/>
    <p:sldId id="611" r:id="rId8"/>
    <p:sldId id="566" r:id="rId9"/>
    <p:sldId id="612" r:id="rId10"/>
    <p:sldId id="604" r:id="rId11"/>
    <p:sldId id="534" r:id="rId12"/>
    <p:sldId id="536" r:id="rId13"/>
    <p:sldId id="605" r:id="rId14"/>
    <p:sldId id="606" r:id="rId15"/>
    <p:sldId id="607" r:id="rId16"/>
    <p:sldId id="608" r:id="rId17"/>
    <p:sldId id="532" r:id="rId18"/>
    <p:sldId id="533" r:id="rId19"/>
    <p:sldId id="584" r:id="rId20"/>
    <p:sldId id="615" r:id="rId21"/>
    <p:sldId id="614" r:id="rId22"/>
    <p:sldId id="613" r:id="rId23"/>
    <p:sldId id="609" r:id="rId24"/>
    <p:sldId id="349" r:id="rId25"/>
    <p:sldId id="649" r:id="rId26"/>
    <p:sldId id="570" r:id="rId27"/>
    <p:sldId id="579" r:id="rId28"/>
    <p:sldId id="405" r:id="rId29"/>
    <p:sldId id="4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Testing - Intro" id="{04E4D9A2-9F30-48F2-BB31-2180BB71D215}">
          <p14:sldIdLst>
            <p14:sldId id="603"/>
            <p14:sldId id="531"/>
            <p14:sldId id="610"/>
            <p14:sldId id="611"/>
            <p14:sldId id="566"/>
            <p14:sldId id="612"/>
          </p14:sldIdLst>
        </p14:section>
        <p14:section name="Demo" id="{F6671933-D5B5-433D-889E-DDC29D191B25}">
          <p14:sldIdLst>
            <p14:sldId id="604"/>
            <p14:sldId id="534"/>
            <p14:sldId id="536"/>
            <p14:sldId id="605"/>
            <p14:sldId id="606"/>
            <p14:sldId id="607"/>
            <p14:sldId id="608"/>
          </p14:sldIdLst>
        </p14:section>
        <p14:section name="Testing Essentials" id="{9BE6B7B8-2CD4-43CC-AC8C-C86CF5ED9E1B}">
          <p14:sldIdLst>
            <p14:sldId id="532"/>
            <p14:sldId id="533"/>
            <p14:sldId id="584"/>
            <p14:sldId id="615"/>
            <p14:sldId id="614"/>
            <p14:sldId id="613"/>
            <p14:sldId id="609"/>
          </p14:sldIdLst>
        </p14:section>
        <p14:section name="Conclusion" id="{10E03AB1-9AA8-4E86-9A64-D741901E50A2}">
          <p14:sldIdLst>
            <p14:sldId id="349"/>
            <p14:sldId id="649"/>
            <p14:sldId id="570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125" d="100"/>
          <a:sy n="125" d="100"/>
        </p:scale>
        <p:origin x="114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-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AD9815-FFEA-43A6-8C63-0003AF419EA3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1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A12C8A4-3129-4EC4-AD8A-CE9E17FBF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F33AFF1-0946-4288-98B0-D4DB5B14A6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51E5C87-3C3E-4622-8F8E-69CE2E377AC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B151D14-5BB0-42B6-8EC9-9955149438F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7DE094-D5E1-4236-BA70-A32A0260912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3035BA7-BA80-4811-9BE8-4F299689E5E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3DB1657-0A49-4940-9A05-8761D19A158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123BA4-3CAE-4CE5-A622-C1B1417339D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E6A952-099B-4137-BF93-20236D54BBE1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5468D4-67D4-4144-8401-641ACCACDD1E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610BB1B-F2E6-4F0C-9E19-22F006D919DA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6775F4-7B4C-470B-9854-1076E98E3B8C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04F9CF-005D-4C05-A2D2-AD8B45716644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1D4B2F-16B0-49DC-8AC5-A2D0221057A1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B05F00A-BC4D-4548-83B0-766E1B63E511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588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732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8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0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2E42CE-39FA-41BB-9A05-C02A0CF1B776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1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94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-images-1.medium.com/max/1600/1*UtZzMT32fRMnSN-HmgiSVQ.gif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spring-mv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Testing Essentials, Testing Levels, Unit Testing, Mocking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Unit Testing &amp; Isolation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074" name="Picture 2" descr="Image result for testing&quot;">
            <a:extLst>
              <a:ext uri="{FF2B5EF4-FFF2-40B4-BE49-F238E27FC236}">
                <a16:creationId xmlns:a16="http://schemas.microsoft.com/office/drawing/2014/main" id="{95CAC31E-844A-44A9-A806-2290A05B4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6" y="1861781"/>
            <a:ext cx="4126624" cy="282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BA486-F3AD-4A83-8A8D-6C72FAB3B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 a Web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27160-C431-48C2-BD17-53B73B97BE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351A-DC06-48F5-B748-5AA5E16DF8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Unit Testing </a:t>
            </a:r>
            <a:r>
              <a:rPr lang="en-US" sz="3300" dirty="0"/>
              <a:t>web apps is pretty much like casual unit testing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Writing test methods to test classes and methods (functionalities)</a:t>
            </a:r>
          </a:p>
          <a:p>
            <a:pPr lvl="2">
              <a:buClr>
                <a:schemeClr val="tx1"/>
              </a:buClr>
            </a:pPr>
            <a:r>
              <a:rPr lang="en-US" sz="2700" dirty="0"/>
              <a:t>Testing individual code components (</a:t>
            </a:r>
            <a:r>
              <a:rPr lang="en-US" sz="2700" b="1" dirty="0">
                <a:solidFill>
                  <a:schemeClr val="bg1"/>
                </a:solidFill>
              </a:rPr>
              <a:t>units</a:t>
            </a:r>
            <a:r>
              <a:rPr lang="en-US" sz="2700" dirty="0"/>
              <a:t>) </a:t>
            </a:r>
          </a:p>
          <a:p>
            <a:pPr lvl="2">
              <a:buClr>
                <a:schemeClr val="tx1"/>
              </a:buClr>
            </a:pPr>
            <a:r>
              <a:rPr lang="en-US" sz="2700" dirty="0"/>
              <a:t>Independently from the </a:t>
            </a:r>
            <a:r>
              <a:rPr lang="en-US" sz="2700" b="1" dirty="0">
                <a:solidFill>
                  <a:schemeClr val="bg1"/>
                </a:solidFill>
              </a:rPr>
              <a:t>infrastructure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900" dirty="0"/>
              <a:t>You still use the same testing frameworks as in casual unit testing</a:t>
            </a:r>
          </a:p>
          <a:p>
            <a:pPr>
              <a:buClr>
                <a:schemeClr val="tx1"/>
              </a:buClr>
            </a:pPr>
            <a:r>
              <a:rPr lang="en-US" sz="3300" dirty="0"/>
              <a:t>When using a web frameworks such as </a:t>
            </a:r>
            <a:r>
              <a:rPr lang="en-US" sz="3300" b="1" dirty="0">
                <a:solidFill>
                  <a:schemeClr val="bg1"/>
                </a:solidFill>
              </a:rPr>
              <a:t>Spring MVC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Built-in logic does not need to be tested</a:t>
            </a:r>
          </a:p>
          <a:p>
            <a:pPr lvl="2">
              <a:buClr>
                <a:schemeClr val="tx1"/>
              </a:buClr>
            </a:pPr>
            <a:r>
              <a:rPr lang="en-US" sz="2700" dirty="0"/>
              <a:t>It is already tested during the development of the framework itself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D67F-2956-4461-830E-C604B1370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D67F-2956-4461-830E-C604B1370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772421" y="1731602"/>
            <a:ext cx="382673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@Entity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@Table(name = "users")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id;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username;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password;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4726951" y="1735879"/>
            <a:ext cx="5587151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@Repositor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y</a:t>
            </a: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UserRepository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extends JpaRepository&lt;User, String&gt; {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User findByUsername(String username);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476BA80-F895-47C6-8BFE-E7C82436DB80}"/>
              </a:ext>
            </a:extLst>
          </p:cNvPr>
          <p:cNvSpPr txBox="1">
            <a:spLocks/>
          </p:cNvSpPr>
          <p:nvPr/>
        </p:nvSpPr>
        <p:spPr>
          <a:xfrm>
            <a:off x="4726951" y="3377415"/>
            <a:ext cx="582254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UserService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 getUserByUsername(String 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772421" y="4503385"/>
            <a:ext cx="782513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@Service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UserServiceImpl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 getUserByUsername(String username) {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this.userRepository.findByUsername(username);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3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850879" y="1760775"/>
            <a:ext cx="9243735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User testUser;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UserRepository mockedUserRepository;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@Before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init()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this.testUser = new User() {{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setId("SOME_UUID");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setUsername("Pesho");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setPassword("123");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}};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this.mockedUserRepository = Mockito.mock(UserRepository.class);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(Arrange)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751291" y="1936447"/>
            <a:ext cx="10547434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// Arrange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Mockito.when(this.mockedUserRepository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.findByUsername("Pesho"))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.thenReturn(this.testUser);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UserService userService = new UserServiceImpl(this.mockedUserRepository);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expected = this.testUser;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7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(Act)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787505" y="1959253"/>
            <a:ext cx="10130975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// Act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actual = userService.getUserByUsername("Pesho");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(Assert)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784208" y="1959253"/>
            <a:ext cx="1121739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// Assert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expected.getId(), actual.getId());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expected.getUsername(), actual.getUsername());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expected.getPassword(), actual.getPassword());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6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 "</a:t>
            </a:r>
            <a:r>
              <a:rPr lang="en-US" sz="3200" b="1" dirty="0">
                <a:solidFill>
                  <a:schemeClr val="bg1"/>
                </a:solidFill>
              </a:rPr>
              <a:t>unintentional features</a:t>
            </a:r>
            <a:r>
              <a:rPr lang="en-US" sz="3200" dirty="0"/>
              <a:t>"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Controllers, Services, Custom Components etc.</a:t>
            </a:r>
          </a:p>
          <a:p>
            <a:pPr>
              <a:buClr>
                <a:schemeClr val="tx2"/>
              </a:buClr>
            </a:pPr>
            <a:r>
              <a:rPr lang="en-US" sz="3200" dirty="0"/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of the application are tested differently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They are tested on different levels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testing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Integration</a:t>
            </a:r>
            <a:r>
              <a:rPr lang="en-US" sz="2800" dirty="0"/>
              <a:t> testing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End-to-End</a:t>
            </a:r>
            <a:r>
              <a:rPr lang="en-US" sz="2800" dirty="0"/>
              <a:t> testing</a:t>
            </a:r>
            <a:endParaRPr lang="en-US" sz="3400" dirty="0"/>
          </a:p>
          <a:p>
            <a:pPr>
              <a:buClr>
                <a:schemeClr val="tx2"/>
              </a:buClr>
            </a:pPr>
            <a:r>
              <a:rPr lang="en-US" sz="32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59269-18CD-44AE-AC38-4C44D57505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50991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dirty="0"/>
              <a:t>There are also different concepts and practices of test development</a:t>
            </a:r>
          </a:p>
          <a:p>
            <a:pPr lvl="1">
              <a:buClr>
                <a:schemeClr val="tx2"/>
              </a:buClr>
            </a:pP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(The usual Development)</a:t>
            </a:r>
          </a:p>
          <a:p>
            <a:pPr lvl="1">
              <a:buClr>
                <a:schemeClr val="tx2"/>
              </a:buClr>
            </a:pP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(Test-Driven Development)</a:t>
            </a:r>
          </a:p>
          <a:p>
            <a:pPr>
              <a:buClr>
                <a:schemeClr val="tx2"/>
              </a:buClr>
            </a:pPr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requires </a:t>
            </a:r>
            <a:r>
              <a:rPr lang="en-US" sz="3000" b="1" dirty="0">
                <a:solidFill>
                  <a:srgbClr val="FF0000"/>
                </a:solidFill>
              </a:rPr>
              <a:t>additional refactoring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59269-18CD-44AE-AC38-4C44D57505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57708"/>
              </p:ext>
            </p:extLst>
          </p:nvPr>
        </p:nvGraphicFramePr>
        <p:xfrm>
          <a:off x="342900" y="1812895"/>
          <a:ext cx="11665598" cy="486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46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411131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Testing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Unit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Individiual components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of code, independent from the infrastructure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Component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multiple functionalities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(a single component)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Integration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all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integrated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to verify the combined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System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whole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, once all the components are integrated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Regression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Ensures that a fixed bug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won't happen again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if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meets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’s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. Purely done by QAs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Load / Stress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the application’s limits by attempting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large data processing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br>
                        <a:rPr lang="en-US" sz="2000" b="0" noProof="1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introducting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abnormal circumstances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conditions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(edge cases)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Security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if the application has any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security flaws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vulnerabilities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Other Types of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Manual, automation, UI, performance, black box, end-to-end testing,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Testing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Unit Testing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Mocking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Arrange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Act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Assert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5FB1F-DF4D-4124-8F0D-19A1C6AA4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Why should we bother testing an application on different levels?</a:t>
            </a:r>
          </a:p>
          <a:p>
            <a:pPr lvl="1"/>
            <a:r>
              <a:rPr lang="en-US" sz="2900" dirty="0"/>
              <a:t>Isn’t Unit testing sufficient enough?</a:t>
            </a:r>
          </a:p>
          <a:p>
            <a:r>
              <a:rPr lang="en-US" sz="3100" dirty="0"/>
              <a:t>Unit testing ensures the correctness of a particular unit</a:t>
            </a:r>
          </a:p>
          <a:p>
            <a:pPr lvl="1"/>
            <a:r>
              <a:rPr lang="en-US" sz="2900" dirty="0"/>
              <a:t>Not testing all components, as a whole, may lead to false results</a:t>
            </a:r>
          </a:p>
          <a:p>
            <a:pPr lvl="2"/>
            <a:r>
              <a:rPr lang="en-US" sz="2700" dirty="0"/>
              <a:t>A single unit may function correctly, independent of the infrastructure</a:t>
            </a:r>
          </a:p>
          <a:p>
            <a:pPr lvl="1"/>
            <a:r>
              <a:rPr lang="en-US" sz="2900" dirty="0"/>
              <a:t>Combining components and testing them collectively is necessary</a:t>
            </a:r>
          </a:p>
          <a:p>
            <a:pPr lvl="1"/>
            <a:r>
              <a:rPr lang="en-US" sz="2900" dirty="0"/>
              <a:t>Every level of testing is essential to an application’s lifecycle</a:t>
            </a:r>
          </a:p>
          <a:p>
            <a:r>
              <a:rPr lang="en-US" sz="3100" dirty="0"/>
              <a:t>The questions above are easily answered by </a:t>
            </a:r>
            <a:r>
              <a:rPr lang="en-US" sz="3100" dirty="0">
                <a:hlinkClick r:id="rId2"/>
              </a:rPr>
              <a:t>this image</a:t>
            </a:r>
            <a:r>
              <a:rPr lang="en-US" sz="31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D0AC3-CBB0-4159-8966-61FDD385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9794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0551C-513E-483E-A61B-BF8667B32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Why should we bother with Unit testing?</a:t>
            </a:r>
          </a:p>
          <a:p>
            <a:pPr lvl="1"/>
            <a:r>
              <a:rPr lang="en-US" sz="2900" dirty="0"/>
              <a:t>Can’t we just use Integration testing?..</a:t>
            </a:r>
          </a:p>
          <a:p>
            <a:r>
              <a:rPr lang="en-US" sz="3100" dirty="0"/>
              <a:t>Unit testing is essential!</a:t>
            </a:r>
          </a:p>
          <a:p>
            <a:pPr lvl="1"/>
            <a:r>
              <a:rPr lang="en-US" sz="2900" dirty="0"/>
              <a:t>Helps reduce the scope, when searching for errors</a:t>
            </a:r>
          </a:p>
          <a:p>
            <a:pPr lvl="1"/>
            <a:r>
              <a:rPr lang="en-US" sz="2900" dirty="0"/>
              <a:t>They run faster, they fail faster.</a:t>
            </a:r>
          </a:p>
          <a:p>
            <a:pPr lvl="2"/>
            <a:r>
              <a:rPr lang="en-US" sz="2700" dirty="0"/>
              <a:t>Unit tests are fast – you are more likely to run them frequently</a:t>
            </a:r>
          </a:p>
          <a:p>
            <a:pPr lvl="2"/>
            <a:r>
              <a:rPr lang="en-US" sz="2700" dirty="0"/>
              <a:t>Frequent checks ensure correctness of the functionality</a:t>
            </a:r>
          </a:p>
          <a:p>
            <a:pPr lvl="1"/>
            <a:r>
              <a:rPr lang="en-US" sz="2900" dirty="0"/>
              <a:t>Provide unit documentation (in a way)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8C488-8DE7-4AFC-9BE3-AB8BB1D4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7F54D-593E-4833-9334-7AD3C61A95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61A20-AD1D-4BDF-8699-3429CD003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Testing levels require different time and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B632D-B6F0-4EFF-9F50-9813FAB9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974A1-8C97-4670-B2F4-4B68BF26D7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4A1F0A-6633-4DCA-A652-B9C0EF6CEF2B}"/>
              </a:ext>
            </a:extLst>
          </p:cNvPr>
          <p:cNvGrpSpPr/>
          <p:nvPr/>
        </p:nvGrpSpPr>
        <p:grpSpPr>
          <a:xfrm>
            <a:off x="3646195" y="2175573"/>
            <a:ext cx="4899610" cy="3765994"/>
            <a:chOff x="2357754" y="2075881"/>
            <a:chExt cx="4899610" cy="3765994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C5065A6-20B0-4837-ACB4-005CD13C07AF}"/>
                </a:ext>
              </a:extLst>
            </p:cNvPr>
            <p:cNvSpPr/>
            <p:nvPr/>
          </p:nvSpPr>
          <p:spPr bwMode="auto">
            <a:xfrm>
              <a:off x="3066463" y="2096076"/>
              <a:ext cx="4190901" cy="374579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accent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2F8E1A-9B04-46DB-802C-DA93E9EE2409}"/>
                </a:ext>
              </a:extLst>
            </p:cNvPr>
            <p:cNvSpPr/>
            <p:nvPr/>
          </p:nvSpPr>
          <p:spPr bwMode="auto">
            <a:xfrm>
              <a:off x="2357754" y="4432852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9F0659-3CA0-4842-9AC5-8283B013CD41}"/>
                </a:ext>
              </a:extLst>
            </p:cNvPr>
            <p:cNvSpPr/>
            <p:nvPr/>
          </p:nvSpPr>
          <p:spPr bwMode="auto">
            <a:xfrm>
              <a:off x="2357754" y="3647195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Integration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E8075B-51E2-483F-8CE8-6FA5BA20AAA3}"/>
                </a:ext>
              </a:extLst>
            </p:cNvPr>
            <p:cNvSpPr/>
            <p:nvPr/>
          </p:nvSpPr>
          <p:spPr bwMode="auto">
            <a:xfrm>
              <a:off x="2357754" y="2861538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100FC-62C4-4A9A-889D-80B80DCC0FA1}"/>
                </a:ext>
              </a:extLst>
            </p:cNvPr>
            <p:cNvSpPr/>
            <p:nvPr/>
          </p:nvSpPr>
          <p:spPr bwMode="auto">
            <a:xfrm>
              <a:off x="2357754" y="2075881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 Tests (GUI)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600B0D-70A4-4023-8649-DEA5DB3AAE9E}"/>
                </a:ext>
              </a:extLst>
            </p:cNvPr>
            <p:cNvSpPr/>
            <p:nvPr/>
          </p:nvSpPr>
          <p:spPr bwMode="auto">
            <a:xfrm>
              <a:off x="2357754" y="5218509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Unit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1E7E0-5B6A-499B-9BBF-7AE0213E8687}"/>
              </a:ext>
            </a:extLst>
          </p:cNvPr>
          <p:cNvGrpSpPr/>
          <p:nvPr/>
        </p:nvGrpSpPr>
        <p:grpSpPr>
          <a:xfrm>
            <a:off x="630237" y="2075879"/>
            <a:ext cx="1604646" cy="4309582"/>
            <a:chOff x="630237" y="2309559"/>
            <a:chExt cx="1604646" cy="4309582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C50CD55-378C-4C91-842F-269A3FB39AC8}"/>
                </a:ext>
              </a:extLst>
            </p:cNvPr>
            <p:cNvSpPr/>
            <p:nvPr/>
          </p:nvSpPr>
          <p:spPr bwMode="auto">
            <a:xfrm flipV="1">
              <a:off x="985520" y="2309559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63C872-6A3C-46DF-B02A-B903E0C2DB6B}"/>
                </a:ext>
              </a:extLst>
            </p:cNvPr>
            <p:cNvSpPr/>
            <p:nvPr/>
          </p:nvSpPr>
          <p:spPr bwMode="auto">
            <a:xfrm>
              <a:off x="630237" y="6175247"/>
              <a:ext cx="1604646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Cost / Effort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BD76D3-6544-4276-A70A-799AE99AFA43}"/>
              </a:ext>
            </a:extLst>
          </p:cNvPr>
          <p:cNvGrpSpPr/>
          <p:nvPr/>
        </p:nvGrpSpPr>
        <p:grpSpPr>
          <a:xfrm>
            <a:off x="10312400" y="2075880"/>
            <a:ext cx="894080" cy="4309581"/>
            <a:chOff x="10312400" y="2309560"/>
            <a:chExt cx="894080" cy="4309581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DA0C1823-65BC-4F82-95A0-90B9CFB5C8CC}"/>
                </a:ext>
              </a:extLst>
            </p:cNvPr>
            <p:cNvSpPr/>
            <p:nvPr/>
          </p:nvSpPr>
          <p:spPr bwMode="auto">
            <a:xfrm>
              <a:off x="10312400" y="2309560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8174173-5DBA-429F-8986-D53D8F47B704}"/>
                </a:ext>
              </a:extLst>
            </p:cNvPr>
            <p:cNvSpPr/>
            <p:nvPr/>
          </p:nvSpPr>
          <p:spPr bwMode="auto">
            <a:xfrm>
              <a:off x="10312400" y="6175247"/>
              <a:ext cx="894080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1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9481-DDC6-414B-9326-8B02BE1AD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8C09C9-C4CA-463C-94F6-E5AAA47972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EBE0-7867-433D-8C12-6EB8FF469A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/>
              <a:t>24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Testing</a:t>
            </a:r>
            <a:r>
              <a:rPr lang="en-US" sz="3200" dirty="0"/>
              <a:t> 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New features need to be verified, before delivered to the clients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</a:t>
            </a:r>
            <a:endParaRPr lang="en-US" sz="41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level of software testing where individual components are tested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lowest level of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8100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34465"/>
                </a:solidFill>
                <a:latin typeface="Calibri" panose="020F0502020204030204"/>
                <a:hlinkClick r:id="rId3"/>
              </a:rPr>
              <a:t>https://softuni.bg/courses/spring-mvc</a:t>
            </a: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978D3-63C8-4F67-8C46-E0FD2C5D8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940D9-E329-45C8-A1A4-2BA399EAE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Attention please!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4CA9-B3C4-46BA-9F2D-2C27A82BDF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A59654-D17E-481A-B582-8C3C95627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19" y="1046180"/>
            <a:ext cx="3263269" cy="32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an important part of the application lifecycle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In our ever-changing environment, testing is a necessity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New features need to be verified, before delivered to the clients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 wide area of application development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There are several </a:t>
            </a:r>
            <a:r>
              <a:rPr lang="en-US" sz="3000" b="1" dirty="0">
                <a:solidFill>
                  <a:schemeClr val="bg1"/>
                </a:solidFill>
              </a:rPr>
              <a:t>levels</a:t>
            </a:r>
            <a:r>
              <a:rPr lang="en-US" sz="3000" dirty="0"/>
              <a:t> of testing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It does not affect only programmers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It has many </a:t>
            </a:r>
            <a:r>
              <a:rPr lang="en-US" sz="3000" b="1" dirty="0">
                <a:solidFill>
                  <a:schemeClr val="bg1"/>
                </a:solidFill>
              </a:rPr>
              <a:t>concepts</a:t>
            </a:r>
            <a:r>
              <a:rPr lang="en-US" sz="3000" dirty="0"/>
              <a:t> of development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different types </a:t>
            </a:r>
            <a:r>
              <a:rPr lang="en-US" sz="30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3A6E-F7DA-4E84-B6EE-22E06555D8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BA486-F3AD-4A83-8A8D-6C72FAB3B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63B6E0-1EC2-4741-82DD-9CCE52ABA9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351A-DC06-48F5-B748-5AA5E16DF8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0D280-0FA8-4DD8-AF00-EFECCC705F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Testing</a:t>
            </a:r>
            <a:endParaRPr lang="en-US" sz="3100" dirty="0"/>
          </a:p>
          <a:p>
            <a:pPr lvl="1">
              <a:buClr>
                <a:schemeClr val="tx1"/>
              </a:buClr>
            </a:pPr>
            <a:r>
              <a:rPr lang="en-US" sz="2900" dirty="0"/>
              <a:t>A level of software testing where individual components are tested</a:t>
            </a:r>
          </a:p>
          <a:p>
            <a:pPr lvl="2">
              <a:buClr>
                <a:schemeClr val="tx1"/>
              </a:buClr>
            </a:pPr>
            <a:r>
              <a:rPr lang="en-US" sz="2700" dirty="0"/>
              <a:t>The purpose is to validate that each unit performs as designed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The lowest level of software testing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Normally performed by software developers themselves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Often neglected, but it is in fact, the most important level of testing</a:t>
            </a:r>
          </a:p>
          <a:p>
            <a:pPr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is often isolated in order to ensure individual testing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Testing Frameworks often provide mocking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D67F-2956-4461-830E-C604B1370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5800" b="1" dirty="0">
                <a:solidFill>
                  <a:schemeClr val="bg1"/>
                </a:solidFill>
              </a:rPr>
              <a:t>Mocking</a:t>
            </a:r>
            <a:r>
              <a:rPr lang="en-US" sz="5800" dirty="0"/>
              <a:t> – something made as an imitation</a:t>
            </a:r>
          </a:p>
          <a:p>
            <a:pPr>
              <a:buClr>
                <a:schemeClr val="tx1"/>
              </a:buClr>
            </a:pPr>
            <a:r>
              <a:rPr lang="en-US" sz="5800" b="1" dirty="0">
                <a:solidFill>
                  <a:schemeClr val="bg1"/>
                </a:solidFill>
              </a:rPr>
              <a:t>Mocking</a:t>
            </a:r>
            <a:r>
              <a:rPr lang="en-US" sz="5800" dirty="0"/>
              <a:t> is a software practice, primarily used in </a:t>
            </a:r>
            <a:r>
              <a:rPr lang="en-US" sz="5800" b="1" dirty="0">
                <a:solidFill>
                  <a:schemeClr val="bg1"/>
                </a:solidFill>
              </a:rPr>
              <a:t>Unit Testing</a:t>
            </a:r>
          </a:p>
          <a:p>
            <a:pPr lvl="1">
              <a:buClr>
                <a:schemeClr val="tx1"/>
              </a:buClr>
            </a:pPr>
            <a:r>
              <a:rPr lang="en-US" sz="5100" dirty="0"/>
              <a:t>An object under test may have </a:t>
            </a:r>
            <a:r>
              <a:rPr lang="en-US" sz="5100" b="1" dirty="0">
                <a:solidFill>
                  <a:schemeClr val="bg1"/>
                </a:solidFill>
              </a:rPr>
              <a:t>dependencies</a:t>
            </a:r>
            <a:r>
              <a:rPr lang="en-US" sz="5100" dirty="0"/>
              <a:t> on other objects</a:t>
            </a:r>
          </a:p>
          <a:p>
            <a:pPr lvl="1">
              <a:buClr>
                <a:schemeClr val="tx1"/>
              </a:buClr>
            </a:pPr>
            <a:r>
              <a:rPr lang="en-US" sz="5100" dirty="0"/>
              <a:t>To </a:t>
            </a:r>
            <a:r>
              <a:rPr lang="en-US" sz="5100" b="1" dirty="0">
                <a:solidFill>
                  <a:schemeClr val="bg1"/>
                </a:solidFill>
              </a:rPr>
              <a:t>isolate</a:t>
            </a:r>
            <a:r>
              <a:rPr lang="en-US" sz="5100" dirty="0"/>
              <a:t> the behavior, the other objects are replaced</a:t>
            </a:r>
          </a:p>
          <a:p>
            <a:pPr lvl="2">
              <a:buClr>
                <a:schemeClr val="tx1"/>
              </a:buClr>
            </a:pPr>
            <a:r>
              <a:rPr lang="en-US" sz="5100" dirty="0"/>
              <a:t>The replacements are </a:t>
            </a:r>
            <a:r>
              <a:rPr lang="en-US" sz="5100" b="1" dirty="0">
                <a:solidFill>
                  <a:schemeClr val="bg1"/>
                </a:solidFill>
              </a:rPr>
              <a:t>mocked objects</a:t>
            </a:r>
          </a:p>
          <a:p>
            <a:pPr lvl="2">
              <a:buClr>
                <a:schemeClr val="tx1"/>
              </a:buClr>
            </a:pPr>
            <a:r>
              <a:rPr lang="en-US" sz="5100" dirty="0"/>
              <a:t>The mocked objects </a:t>
            </a:r>
            <a:r>
              <a:rPr lang="en-US" sz="5100" b="1" dirty="0">
                <a:solidFill>
                  <a:schemeClr val="bg1"/>
                </a:solidFill>
              </a:rPr>
              <a:t>simulate</a:t>
            </a:r>
            <a:r>
              <a:rPr lang="en-US" sz="5100" dirty="0"/>
              <a:t> the behavior of the </a:t>
            </a:r>
            <a:r>
              <a:rPr lang="en-US" sz="5100" b="1" dirty="0">
                <a:solidFill>
                  <a:schemeClr val="bg1"/>
                </a:solidFill>
              </a:rPr>
              <a:t>real objects</a:t>
            </a:r>
          </a:p>
          <a:p>
            <a:pPr>
              <a:buClr>
                <a:schemeClr val="tx1"/>
              </a:buClr>
            </a:pPr>
            <a:r>
              <a:rPr lang="en-US" sz="5800" dirty="0"/>
              <a:t>Basically, </a:t>
            </a:r>
            <a:r>
              <a:rPr lang="en-US" sz="5800" b="1" dirty="0">
                <a:solidFill>
                  <a:schemeClr val="bg1"/>
                </a:solidFill>
              </a:rPr>
              <a:t>Mocking</a:t>
            </a:r>
            <a:r>
              <a:rPr lang="en-US" sz="5800" dirty="0"/>
              <a:t> is creating objects that </a:t>
            </a:r>
            <a:r>
              <a:rPr lang="en-US" sz="5800" b="1" dirty="0">
                <a:solidFill>
                  <a:schemeClr val="bg1"/>
                </a:solidFill>
              </a:rPr>
              <a:t>simulate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- Mocking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FC46B-DD45-4907-9ECB-9E65264459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2900" dirty="0"/>
              <a:t>Unit testing increases confidence in changing / maintaining code</a:t>
            </a:r>
          </a:p>
          <a:p>
            <a:r>
              <a:rPr lang="en-US" sz="2900" dirty="0"/>
              <a:t>Development is faster:</a:t>
            </a:r>
          </a:p>
          <a:p>
            <a:pPr lvl="1"/>
            <a:r>
              <a:rPr lang="en-US" sz="2700" dirty="0"/>
              <a:t>Verifying the correctness of new functionality is not manual</a:t>
            </a:r>
          </a:p>
          <a:p>
            <a:pPr lvl="1"/>
            <a:r>
              <a:rPr lang="en-US" sz="2700" dirty="0"/>
              <a:t>Localizing bugs, introduced in development is much faster</a:t>
            </a:r>
          </a:p>
          <a:p>
            <a:r>
              <a:rPr lang="en-US" sz="2900" dirty="0"/>
              <a:t>The cost of fixing a defect detected during Unit Testing is lesser</a:t>
            </a:r>
          </a:p>
          <a:p>
            <a:pPr lvl="1"/>
            <a:r>
              <a:rPr lang="en-US" sz="2700" dirty="0"/>
              <a:t>Compared to the cost of the bug if it reaches the clients</a:t>
            </a:r>
          </a:p>
          <a:p>
            <a:r>
              <a:rPr lang="en-US" sz="2900" dirty="0"/>
              <a:t>Debugging is easy</a:t>
            </a:r>
          </a:p>
          <a:p>
            <a:pPr lvl="1"/>
            <a:r>
              <a:rPr lang="en-US" sz="2700" dirty="0"/>
              <a:t>When a test fails, only the latest changes need to be checked</a:t>
            </a:r>
          </a:p>
          <a:p>
            <a:r>
              <a:rPr lang="en-US" sz="2900" dirty="0"/>
              <a:t>The code is modular and reusable (necessary for Unit testing)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-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D67F-2956-4461-830E-C604B1370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10563</TotalTime>
  <Words>1577</Words>
  <Application>Microsoft Office PowerPoint</Application>
  <PresentationFormat>Widescreen</PresentationFormat>
  <Paragraphs>286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2_SoftUni3_1</vt:lpstr>
      <vt:lpstr>Unit Testing &amp; Isolation</vt:lpstr>
      <vt:lpstr>Table of Contents</vt:lpstr>
      <vt:lpstr>Have a Question?</vt:lpstr>
      <vt:lpstr>PowerPoint Presentation</vt:lpstr>
      <vt:lpstr>Testing</vt:lpstr>
      <vt:lpstr>PowerPoint Presentation</vt:lpstr>
      <vt:lpstr>Unit Testing</vt:lpstr>
      <vt:lpstr>Unit Testing - Mocking</vt:lpstr>
      <vt:lpstr>Unit Testing - Benefits</vt:lpstr>
      <vt:lpstr>PowerPoint Presentation</vt:lpstr>
      <vt:lpstr>Unit Testing</vt:lpstr>
      <vt:lpstr>Unit Testing</vt:lpstr>
      <vt:lpstr>Unit Testing</vt:lpstr>
      <vt:lpstr>Unit Testing (Arrange)</vt:lpstr>
      <vt:lpstr>Unit Testing (Act)</vt:lpstr>
      <vt:lpstr>Unit Testing (Assert)</vt:lpstr>
      <vt:lpstr>Testing</vt:lpstr>
      <vt:lpstr>Testing</vt:lpstr>
      <vt:lpstr>Testing</vt:lpstr>
      <vt:lpstr>Testing</vt:lpstr>
      <vt:lpstr>Testing</vt:lpstr>
      <vt:lpstr>Testing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User</cp:lastModifiedBy>
  <cp:revision>5254</cp:revision>
  <dcterms:created xsi:type="dcterms:W3CDTF">2018-05-23T13:08:44Z</dcterms:created>
  <dcterms:modified xsi:type="dcterms:W3CDTF">2019-11-20T13:09:12Z</dcterms:modified>
</cp:coreProperties>
</file>