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32"/>
  </p:notesMasterIdLst>
  <p:handoutMasterIdLst>
    <p:handoutMasterId r:id="rId33"/>
  </p:handoutMasterIdLst>
  <p:sldIdLst>
    <p:sldId id="274" r:id="rId2"/>
    <p:sldId id="530" r:id="rId3"/>
    <p:sldId id="531" r:id="rId4"/>
    <p:sldId id="465" r:id="rId5"/>
    <p:sldId id="466" r:id="rId6"/>
    <p:sldId id="467" r:id="rId7"/>
    <p:sldId id="468" r:id="rId8"/>
    <p:sldId id="469" r:id="rId9"/>
    <p:sldId id="470" r:id="rId10"/>
    <p:sldId id="471" r:id="rId11"/>
    <p:sldId id="472" r:id="rId12"/>
    <p:sldId id="473" r:id="rId13"/>
    <p:sldId id="474" r:id="rId14"/>
    <p:sldId id="475" r:id="rId15"/>
    <p:sldId id="476" r:id="rId16"/>
    <p:sldId id="477" r:id="rId17"/>
    <p:sldId id="478" r:id="rId18"/>
    <p:sldId id="479" r:id="rId19"/>
    <p:sldId id="480" r:id="rId20"/>
    <p:sldId id="482" r:id="rId21"/>
    <p:sldId id="483" r:id="rId22"/>
    <p:sldId id="484" r:id="rId23"/>
    <p:sldId id="486" r:id="rId24"/>
    <p:sldId id="487" r:id="rId25"/>
    <p:sldId id="349" r:id="rId26"/>
    <p:sldId id="649" r:id="rId27"/>
    <p:sldId id="570" r:id="rId28"/>
    <p:sldId id="579" r:id="rId29"/>
    <p:sldId id="405" r:id="rId30"/>
    <p:sldId id="400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530"/>
            <p14:sldId id="531"/>
          </p14:sldIdLst>
        </p14:section>
        <p14:section name="Advanced Thymeleaf" id="{C0C02304-EEAE-459C-93B0-65892C930305}">
          <p14:sldIdLst>
            <p14:sldId id="465"/>
            <p14:sldId id="466"/>
            <p14:sldId id="467"/>
            <p14:sldId id="468"/>
            <p14:sldId id="469"/>
            <p14:sldId id="470"/>
            <p14:sldId id="471"/>
            <p14:sldId id="472"/>
            <p14:sldId id="473"/>
            <p14:sldId id="474"/>
            <p14:sldId id="475"/>
            <p14:sldId id="476"/>
            <p14:sldId id="477"/>
            <p14:sldId id="478"/>
          </p14:sldIdLst>
        </p14:section>
        <p14:section name="Validations" id="{BE109DFA-0A9A-4D2F-BCB3-94C01816B357}">
          <p14:sldIdLst>
            <p14:sldId id="479"/>
            <p14:sldId id="480"/>
            <p14:sldId id="482"/>
            <p14:sldId id="483"/>
            <p14:sldId id="484"/>
            <p14:sldId id="486"/>
            <p14:sldId id="487"/>
          </p14:sldIdLst>
        </p14:section>
        <p14:section name="Conclusion" id="{10E03AB1-9AA8-4E86-9A64-D741901E50A2}">
          <p14:sldIdLst>
            <p14:sldId id="349"/>
            <p14:sldId id="649"/>
            <p14:sldId id="570"/>
            <p14:sldId id="579"/>
            <p14:sldId id="405"/>
            <p14:sldId id="4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vaylo Jelev" initials="IJ" lastIdx="2" clrIdx="0">
    <p:extLst>
      <p:ext uri="{19B8F6BF-5375-455C-9EA6-DF929625EA0E}">
        <p15:presenceInfo xmlns:p15="http://schemas.microsoft.com/office/powerpoint/2012/main" userId="755e0614cf081e4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D1D5DD"/>
    <a:srgbClr val="E0E3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648" autoAdjust="0"/>
    <p:restoredTop sz="94403" autoAdjust="0"/>
  </p:normalViewPr>
  <p:slideViewPr>
    <p:cSldViewPr snapToGrid="0" showGuides="1">
      <p:cViewPr varScale="1">
        <p:scale>
          <a:sx n="116" d="100"/>
          <a:sy n="116" d="100"/>
        </p:scale>
        <p:origin x="126" y="41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15.11.2019 г.</a:t>
            </a:fld>
            <a:endParaRPr lang="bg-B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11/15/2019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-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-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41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- </a:t>
            </a:r>
            <a:r>
              <a:rPr kumimoji="0" lang="en-US" sz="1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- </a:t>
            </a:r>
            <a:r>
              <a:rPr kumimoji="0" lang="en-US" sz="1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42154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652493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997551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9244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252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" Type="http://schemas.openxmlformats.org/officeDocument/2006/relationships/image" Target="../media/image1.emf"/><Relationship Id="rId16" Type="http://schemas.openxmlformats.org/officeDocument/2006/relationships/image" Target="../media/image2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0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F28270C-AA82-454D-900E-AE7ABF649AE9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9792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809628" y="703244"/>
            <a:ext cx="654514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91F0BE-C845-41D7-980D-08F473447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11/15/2019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D1AECB-B130-49B3-BA09-BE6F94994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059D535-5F61-423F-B295-136EB6A19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3E7EE76B-0994-4E75-94DD-B41F5F7854F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CD375205-2ED9-41D3-88BC-F5ACA11B20F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5D76549B-32E3-4295-B412-4567DFB0515C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693BDADF-954F-473B-9880-F8B936F28205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B6937221-A108-4FE9-AD90-EDAB882A6340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8CB0D1DD-382D-446B-AED0-6E4F72455A83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38145A43-09D2-4807-94A0-696959DC01BD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0CBB0F62-1BFC-49BC-B4FB-5817C8D14706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08BA981-392B-4391-AD8F-AF50ED55EEA2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1ED0912-061D-4D74-8812-8FBCA92AD1B1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C728FAE-3CC0-4854-965A-A2BC14176E0B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80D81C0C-EE11-4517-8AD4-D4F3945CC72C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F4F95809-D3DF-4431-AFF1-DE20683D7E9D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DC8EEC5E-DCFC-4934-A332-F208DA2F0A5A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86411891-80F2-470B-9CF4-0EDF8217A5F9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9192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833419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356043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1888232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0252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11/15/2019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788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11/15/2019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337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 latinLnBrk="0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  <a:lvl2pPr>
              <a:defRPr/>
            </a:lvl2pPr>
          </a:lstStyle>
          <a:p>
            <a:pPr lvl="0"/>
            <a:r>
              <a:rPr lang="en-GB" dirty="0"/>
              <a:t>…</a:t>
            </a:r>
          </a:p>
          <a:p>
            <a:pPr lvl="1"/>
            <a:r>
              <a:rPr lang="en-GB" dirty="0"/>
              <a:t>…</a:t>
            </a:r>
          </a:p>
          <a:p>
            <a:pPr lvl="1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11/15/2019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59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ECF49BE-911D-4AA9-ACBB-00FF28322ABD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11/15/2019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467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11/15/2019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127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1121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880169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11/15/2019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620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79103550-B62A-4EFE-815D-0BE048B6902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0508" y="274677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ADC34D6-9228-4253-9C4C-D8A6DA24AA56}"/>
              </a:ext>
            </a:extLst>
          </p:cNvPr>
          <p:cNvSpPr/>
          <p:nvPr/>
        </p:nvSpPr>
        <p:spPr>
          <a:xfrm>
            <a:off x="-3176" y="9525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298FECF-EFE4-4F1B-B56E-2184F0CA17F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0508" y="284202"/>
            <a:ext cx="2126081" cy="5302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FD2D4F1-AF85-4B10-8FB0-9E23BF5A25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  <a:endParaRPr lang="bg-BG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150CCF-9572-47BC-99D4-752FC5DAD94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11/15/2019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0209300-FF05-499D-B365-957E5FF1290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0A4ACB69-3FFB-4CAD-A98D-4B0BB5C8201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58041CF-D054-48F1-ACA8-A9FBBF8D233B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436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 latinLnBrk="0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11/15/2019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 latinLnBrk="0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 latinLnBrk="0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36290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spring-mvc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59.png"/><Relationship Id="rId26" Type="http://schemas.openxmlformats.org/officeDocument/2006/relationships/image" Target="../media/image63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56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58.png"/><Relationship Id="rId20" Type="http://schemas.openxmlformats.org/officeDocument/2006/relationships/image" Target="../media/image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3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62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55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52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57.png"/><Relationship Id="rId22" Type="http://schemas.openxmlformats.org/officeDocument/2006/relationships/image" Target="../media/image61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64.jpeg"/><Relationship Id="rId7" Type="http://schemas.openxmlformats.org/officeDocument/2006/relationships/image" Target="../media/image6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65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67.gi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7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69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sli.do/" TargetMode="Externa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9176" y="1178878"/>
            <a:ext cx="11453648" cy="882654"/>
          </a:xfrm>
        </p:spPr>
        <p:txBody>
          <a:bodyPr>
            <a:normAutofit/>
          </a:bodyPr>
          <a:lstStyle/>
          <a:p>
            <a:r>
              <a:rPr lang="en-US" noProof="1"/>
              <a:t>Thymeleaf Helpers, Validators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859" y="222323"/>
            <a:ext cx="10965303" cy="882654"/>
          </a:xfrm>
        </p:spPr>
        <p:txBody>
          <a:bodyPr/>
          <a:lstStyle/>
          <a:p>
            <a:r>
              <a:rPr lang="en-US" dirty="0"/>
              <a:t>Thymeleaf &amp; Controllers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142" y="2135433"/>
            <a:ext cx="2346311" cy="2351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- Is Empty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104900" y="1769627"/>
            <a:ext cx="9982200" cy="182408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@GetMapping("/home")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String getHomePage(Model model)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String whiskeyNull = null;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model.addAttribute("</a:t>
            </a:r>
            <a:r>
              <a:rPr lang="en-US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whiskey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", whiskeyNull);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return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whiskey-home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104900" y="1346709"/>
            <a:ext cx="9982200" cy="422918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WhiskeyController.java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104900" y="4665819"/>
            <a:ext cx="10577400" cy="3698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&lt;div th:text="${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strings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isEmpty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whiskey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}"&gt;&lt;/div&gt;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104900" y="4242901"/>
            <a:ext cx="10577400" cy="422918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whiskey-home.html</a:t>
            </a: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1248806" y="3967287"/>
            <a:ext cx="2971800" cy="551227"/>
          </a:xfrm>
          <a:prstGeom prst="wedgeRoundRectCallout">
            <a:avLst>
              <a:gd name="adj1" fmla="val 34069"/>
              <a:gd name="adj2" fmla="val 75077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Null/Empty Check</a:t>
            </a:r>
            <a:endParaRPr lang="bg-BG" sz="2800" dirty="0">
              <a:solidFill>
                <a:srgbClr val="FFFFFF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270" y="5371217"/>
            <a:ext cx="1794861" cy="1350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048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3" grpId="0" animBg="1"/>
      <p:bldP spid="14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- Substring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104900" y="1929296"/>
            <a:ext cx="9982200" cy="182408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@GetMapping("/home")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String getHomePage(Model model)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String whiskey = "Jack Daniels";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model.addAttribute("</a:t>
            </a:r>
            <a:r>
              <a:rPr lang="en-US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whiskey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", whiskey);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return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whiskey-home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104900" y="1506378"/>
            <a:ext cx="9982200" cy="422918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WhiskeyController.java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07300" y="5471105"/>
            <a:ext cx="10577400" cy="3698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&lt;div th:text="${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strings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substring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whiskey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,0,4)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}"&gt;&lt;/div&gt;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807300" y="5039046"/>
            <a:ext cx="10577400" cy="422918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whiskey-home.html</a:t>
            </a: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1524000" y="4699278"/>
            <a:ext cx="2971800" cy="551227"/>
          </a:xfrm>
          <a:prstGeom prst="wedgeRoundRectCallout">
            <a:avLst>
              <a:gd name="adj1" fmla="val 34069"/>
              <a:gd name="adj2" fmla="val 75077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Substring</a:t>
            </a:r>
            <a:endParaRPr lang="bg-BG" sz="2800" dirty="0">
              <a:solidFill>
                <a:srgbClr val="FFFFFF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6903" y="3142689"/>
            <a:ext cx="2773920" cy="1691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525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3" grpId="0" animBg="1"/>
      <p:bldP spid="14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- Join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104900" y="1686184"/>
            <a:ext cx="9982200" cy="182408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@GetMapping("/home")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String getHomePage(Model model)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model.addAttribute("</a:t>
            </a:r>
            <a:r>
              <a:rPr lang="en-US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whiskeys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", whiskeys);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// Jack Daniels, Jameson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return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whiskey-home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104900" y="1263266"/>
            <a:ext cx="9982200" cy="422918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WhiskeyController.java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07300" y="4442325"/>
            <a:ext cx="10577400" cy="3698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&lt;div th:text="${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strings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listJoin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whiskeys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,'-')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}"&gt;&lt;/div&gt;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807300" y="4019407"/>
            <a:ext cx="10577400" cy="422918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whiskey-home.html</a:t>
            </a: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1394691" y="3691281"/>
            <a:ext cx="2971800" cy="551227"/>
          </a:xfrm>
          <a:prstGeom prst="wedgeRoundRectCallout">
            <a:avLst>
              <a:gd name="adj1" fmla="val 34069"/>
              <a:gd name="adj2" fmla="val 75077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Join</a:t>
            </a:r>
            <a:endParaRPr lang="bg-BG" sz="2800" dirty="0">
              <a:solidFill>
                <a:srgbClr val="FFFFFF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7871" y="4991392"/>
            <a:ext cx="4816257" cy="1714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881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3" grpId="0" animBg="1"/>
      <p:bldP spid="14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- Capitalize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104900" y="1918220"/>
            <a:ext cx="9982200" cy="182408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@GetMapping("/home")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String getHomePage(Model model)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String whiskey = "jameson";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model.addAttribute("</a:t>
            </a:r>
            <a:r>
              <a:rPr lang="en-US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whiskey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", whiskey);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return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whiskey-home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104900" y="1495302"/>
            <a:ext cx="9982200" cy="422918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WhiskeyController.java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762000" y="4582101"/>
            <a:ext cx="10577400" cy="3698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&lt;div th:text="${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strings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capitalize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whiskey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}"&gt;&lt;/div&gt;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762000" y="4159183"/>
            <a:ext cx="10577400" cy="422918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whiskey-home.html</a:t>
            </a: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1699491" y="3936642"/>
            <a:ext cx="2971800" cy="551227"/>
          </a:xfrm>
          <a:prstGeom prst="wedgeRoundRectCallout">
            <a:avLst>
              <a:gd name="adj1" fmla="val 34069"/>
              <a:gd name="adj2" fmla="val 75077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Capitalize</a:t>
            </a:r>
            <a:endParaRPr lang="bg-BG" sz="2800" dirty="0">
              <a:solidFill>
                <a:srgbClr val="FFFFFF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3692" y="5082149"/>
            <a:ext cx="2784615" cy="1721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576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3" grpId="0" animBg="1"/>
      <p:bldP spid="14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- Format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104900" y="1728126"/>
            <a:ext cx="9982200" cy="182408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@GetMapping("/home")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public String getHomePage(Model model)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pt-BR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double num = 3.14159;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pt-BR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model.addAttribute("</a:t>
            </a:r>
            <a:r>
              <a:rPr lang="pt-BR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num</a:t>
            </a:r>
            <a:r>
              <a:rPr lang="pt-BR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", num);</a:t>
            </a:r>
            <a:endParaRPr lang="en-US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return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whiskey-home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104900" y="1305208"/>
            <a:ext cx="9982200" cy="422918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WhiskeyController.java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07300" y="4248489"/>
            <a:ext cx="10577400" cy="3698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&lt;div th:text="${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numbers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formatDecimal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num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,1,2)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}"&gt;&lt;/div&gt;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807300" y="3825571"/>
            <a:ext cx="10577400" cy="422918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whiskey-home.html</a:t>
            </a: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1881519" y="3499383"/>
            <a:ext cx="2971800" cy="551227"/>
          </a:xfrm>
          <a:prstGeom prst="wedgeRoundRectCallout">
            <a:avLst>
              <a:gd name="adj1" fmla="val 34069"/>
              <a:gd name="adj2" fmla="val 75077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Format</a:t>
            </a:r>
            <a:endParaRPr lang="bg-BG" sz="2800" dirty="0">
              <a:solidFill>
                <a:srgbClr val="FFFFFF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591" y="4816213"/>
            <a:ext cx="2514818" cy="179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58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3" grpId="0" animBg="1"/>
      <p:bldP spid="14" grpId="0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- Sequence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104900" y="1748724"/>
            <a:ext cx="9982200" cy="124239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@GetMapping("/home")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String getHomePage(Model model) {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return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whiskey-home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104900" y="1337047"/>
            <a:ext cx="9982200" cy="422918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WhiskeyController.java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07300" y="3722443"/>
            <a:ext cx="10577400" cy="9515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&lt;span th:each="</a:t>
            </a:r>
            <a:r>
              <a:rPr lang="en-US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number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: ${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numbers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sequence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(0,2)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}"&gt;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&lt;span th:text="${</a:t>
            </a:r>
            <a:r>
              <a:rPr lang="en-US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number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}"&gt;&lt;/span&gt;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&lt;/span&gt;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807300" y="3299525"/>
            <a:ext cx="9323528" cy="422918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whiskey-home.html</a:t>
            </a: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1971628" y="3039185"/>
            <a:ext cx="2971800" cy="551227"/>
          </a:xfrm>
          <a:prstGeom prst="wedgeRoundRectCallout">
            <a:avLst>
              <a:gd name="adj1" fmla="val 34069"/>
              <a:gd name="adj2" fmla="val 75077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Sequence</a:t>
            </a:r>
            <a:endParaRPr lang="bg-BG" sz="2800" dirty="0">
              <a:solidFill>
                <a:srgbClr val="FFFFFF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764" y="4938048"/>
            <a:ext cx="2682472" cy="176799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51017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3" grpId="0" animBg="1"/>
      <p:bldP spid="14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Aggregates - Sum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104900" y="1720056"/>
            <a:ext cx="9982200" cy="21149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@GetMapping("/home")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String getHomePage(Model model) {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double[] whiskeyPrices </a:t>
            </a:r>
            <a:b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</a:b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= new double[]{29.23, 21.22,33.50};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model.addAttribute("</a:t>
            </a:r>
            <a:r>
              <a:rPr lang="en-US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whiskeyPrices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",whiskeyPrices);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return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whiskey-home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104900" y="1291977"/>
            <a:ext cx="9982200" cy="422918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WhiskeyController.java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104900" y="4484753"/>
            <a:ext cx="9982200" cy="3698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&lt;div th:text="${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aggregates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sum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whiskeyPrices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104901" y="4061835"/>
            <a:ext cx="9982200" cy="422918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whiskey-home.html</a:t>
            </a: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1971628" y="3744303"/>
            <a:ext cx="2971800" cy="551227"/>
          </a:xfrm>
          <a:prstGeom prst="wedgeRoundRectCallout">
            <a:avLst>
              <a:gd name="adj1" fmla="val 34069"/>
              <a:gd name="adj2" fmla="val 75077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Sum</a:t>
            </a:r>
            <a:endParaRPr lang="bg-BG" sz="2800" dirty="0">
              <a:solidFill>
                <a:srgbClr val="FFFFFF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6643" y="4937141"/>
            <a:ext cx="2918713" cy="18442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87343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3" grpId="0" animBg="1"/>
      <p:bldP spid="14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Thymeleaf in JavaScript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27023" y="1705621"/>
            <a:ext cx="11353800" cy="182408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@GetMapping("/js")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String getMapPage(Model model){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String message = "Hi JS!";      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model.addAttribute("</a:t>
            </a:r>
            <a:r>
              <a:rPr lang="en-US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message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", message);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return "page";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19100" y="1252472"/>
            <a:ext cx="11353800" cy="422918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JSController.java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27023" y="4708410"/>
            <a:ext cx="11353800" cy="9515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&lt;script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inline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="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javascript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var 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message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[[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${</a:t>
            </a:r>
            <a:r>
              <a:rPr lang="en-US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message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]]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  <a:b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&lt;script&gt;</a:t>
            </a:r>
            <a:endParaRPr lang="en-US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27023" y="4266952"/>
            <a:ext cx="11353800" cy="422918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script.js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1523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CCD853-8579-4EF3-8D86-1B866AC2446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How to validate?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3BDE865-28CC-49E9-AD49-37B3B4F42C7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Implementing simple Error rendering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3FF463-BD0F-4887-BEA7-476A0B8C149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5106" y="323578"/>
            <a:ext cx="3833040" cy="4447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619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644D1E-D6D5-4941-9E24-62E2518BD1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Making a simple </a:t>
            </a:r>
            <a:r>
              <a:rPr lang="en-US" b="1" dirty="0">
                <a:solidFill>
                  <a:schemeClr val="bg1"/>
                </a:solidFill>
              </a:rPr>
              <a:t>Model validation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Error render</a:t>
            </a:r>
            <a:r>
              <a:rPr lang="en-US" dirty="0"/>
              <a:t>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Validation &amp; Thymeleaf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99480" y="2229969"/>
            <a:ext cx="4437277" cy="21149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class SomeModel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@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NotNull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@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Size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(min =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, max =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,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message = 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Invalid name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private String name;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99480" y="1807051"/>
            <a:ext cx="4437277" cy="422918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SomeModel.java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A26584-A70A-4C82-985D-F93F46E6E1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428" y="2252916"/>
            <a:ext cx="6736197" cy="38600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@Controller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class SomeController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@ModelAttribute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("someModel")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public SomeModel someModel(){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return new SomeModel();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@GetMapping("/add")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public String getPage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     (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@ModelAttribute(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"someModel"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SomeModel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someModel)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return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add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218902-93BA-4A74-8EC2-D8C3CF35CB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6582" y="1807051"/>
            <a:ext cx="6736197" cy="422918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SomeController.java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AutoShape 25">
            <a:extLst>
              <a:ext uri="{FF2B5EF4-FFF2-40B4-BE49-F238E27FC236}">
                <a16:creationId xmlns:a16="http://schemas.microsoft.com/office/drawing/2014/main" id="{E1A79537-C248-4A6F-8E14-78EDF299EE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79748" y="3018057"/>
            <a:ext cx="1827716" cy="1256229"/>
          </a:xfrm>
          <a:prstGeom prst="wedgeRoundRectCallout">
            <a:avLst>
              <a:gd name="adj1" fmla="val 39992"/>
              <a:gd name="adj2" fmla="val 77415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Sending a model to the view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1219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Thymeleaf Helpers</a:t>
            </a:r>
          </a:p>
          <a:p>
            <a:pPr marL="933139" lvl="1" indent="-457200">
              <a:lnSpc>
                <a:spcPts val="4000"/>
              </a:lnSpc>
            </a:pPr>
            <a:r>
              <a:rPr lang="en-US" dirty="0"/>
              <a:t>Dates</a:t>
            </a:r>
          </a:p>
          <a:p>
            <a:pPr marL="933139" lvl="1" indent="-457200">
              <a:lnSpc>
                <a:spcPts val="4000"/>
              </a:lnSpc>
            </a:pPr>
            <a:r>
              <a:rPr lang="en-US" dirty="0"/>
              <a:t>Strings</a:t>
            </a:r>
          </a:p>
          <a:p>
            <a:pPr marL="933139" lvl="1" indent="-457200">
              <a:lnSpc>
                <a:spcPts val="4000"/>
              </a:lnSpc>
            </a:pPr>
            <a:r>
              <a:rPr lang="en-US" dirty="0"/>
              <a:t>Numbers</a:t>
            </a:r>
          </a:p>
          <a:p>
            <a:pPr marL="933139" lvl="1" indent="-457200">
              <a:lnSpc>
                <a:spcPts val="4000"/>
              </a:lnSpc>
            </a:pPr>
            <a:r>
              <a:rPr lang="en-US" dirty="0"/>
              <a:t>Aggregates</a:t>
            </a:r>
          </a:p>
          <a:p>
            <a:pPr marL="457200" indent="-457200">
              <a:lnSpc>
                <a:spcPts val="4000"/>
              </a:lnSpc>
            </a:pPr>
            <a:r>
              <a:rPr lang="en-US" dirty="0"/>
              <a:t>Validations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030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60CBB7-E678-4646-8276-2D5A91540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Making a simple </a:t>
            </a:r>
            <a:r>
              <a:rPr lang="en-US" b="1" dirty="0">
                <a:solidFill>
                  <a:schemeClr val="bg1"/>
                </a:solidFill>
              </a:rPr>
              <a:t>Model validation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Error render</a:t>
            </a:r>
            <a:r>
              <a:rPr lang="en-US" dirty="0"/>
              <a:t>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Validation &amp; Thymeleaf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4800" y="3013365"/>
            <a:ext cx="11582400" cy="327833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@PostMapping("/add")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String add (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@Valid 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@ModelAttribute(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"someModel"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 SomeModel someModel,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BindingResult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bindingResult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if(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bindingResult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hasErrors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()){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    return "add";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this.someService.save(someModel);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return "redirect:/home";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04800" y="2590442"/>
            <a:ext cx="11582400" cy="422918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SomeController.java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5385329" y="4040157"/>
            <a:ext cx="2895600" cy="870660"/>
          </a:xfrm>
          <a:prstGeom prst="wedgeRoundRectCallout">
            <a:avLst>
              <a:gd name="adj1" fmla="val -80264"/>
              <a:gd name="adj2" fmla="val -26549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Validate the model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8" name="AutoShape 25"/>
          <p:cNvSpPr>
            <a:spLocks noChangeArrowheads="1"/>
          </p:cNvSpPr>
          <p:nvPr/>
        </p:nvSpPr>
        <p:spPr bwMode="auto">
          <a:xfrm>
            <a:off x="8338128" y="4040157"/>
            <a:ext cx="2895600" cy="870660"/>
          </a:xfrm>
          <a:prstGeom prst="wedgeRoundRectCallout">
            <a:avLst>
              <a:gd name="adj1" fmla="val -4665"/>
              <a:gd name="adj2" fmla="val -87017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Validation Result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7395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485650-CE0B-47E5-A765-3DD5E962F0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Making a simple </a:t>
            </a:r>
            <a:r>
              <a:rPr lang="en-US" b="1" dirty="0">
                <a:solidFill>
                  <a:schemeClr val="bg1"/>
                </a:solidFill>
              </a:rPr>
              <a:t>Model validation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Error render</a:t>
            </a:r>
            <a:r>
              <a:rPr lang="en-US" dirty="0"/>
              <a:t>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Validation &amp; Thymeleaf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43464" y="2307409"/>
            <a:ext cx="11665034" cy="298748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&lt;form method="post"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th:object="${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someModel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&lt;div class="form-group" th:classappend="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${#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fields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hasErrors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('name')}? '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has-danger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&lt;label for="nameId"&gt;Name&lt;/label&gt;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&lt;input type="text"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th: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field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="*{name}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&lt;small id="nameHelp"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th: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each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="error : ${#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fields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errors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('name')}" th: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text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="${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error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“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Error Message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&lt;/small&gt;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&lt;/div&gt;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&lt;/form&gt;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43464" y="1899823"/>
            <a:ext cx="11665034" cy="422918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add.html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846" y="5420702"/>
            <a:ext cx="9572269" cy="97649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2997501" y="1755250"/>
            <a:ext cx="2240318" cy="435330"/>
          </a:xfrm>
          <a:prstGeom prst="wedgeRoundRectCallout">
            <a:avLst>
              <a:gd name="adj1" fmla="val 39992"/>
              <a:gd name="adj2" fmla="val 77415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Get Object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7467600" y="1981200"/>
            <a:ext cx="2240318" cy="435330"/>
          </a:xfrm>
          <a:prstGeom prst="wedgeRoundRectCallout">
            <a:avLst>
              <a:gd name="adj1" fmla="val 39992"/>
              <a:gd name="adj2" fmla="val 77415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Append Class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1" name="AutoShape 25"/>
          <p:cNvSpPr>
            <a:spLocks noChangeArrowheads="1"/>
          </p:cNvSpPr>
          <p:nvPr/>
        </p:nvSpPr>
        <p:spPr bwMode="auto">
          <a:xfrm>
            <a:off x="7620000" y="3174174"/>
            <a:ext cx="2240318" cy="435330"/>
          </a:xfrm>
          <a:prstGeom prst="wedgeRoundRectCallout">
            <a:avLst>
              <a:gd name="adj1" fmla="val -59406"/>
              <a:gd name="adj2" fmla="val -18960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Access Field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2" name="AutoShape 25"/>
          <p:cNvSpPr>
            <a:spLocks noChangeArrowheads="1"/>
          </p:cNvSpPr>
          <p:nvPr/>
        </p:nvSpPr>
        <p:spPr bwMode="auto">
          <a:xfrm>
            <a:off x="7620000" y="4595943"/>
            <a:ext cx="2240318" cy="435330"/>
          </a:xfrm>
          <a:prstGeom prst="wedgeRoundRectCallout">
            <a:avLst>
              <a:gd name="adj1" fmla="val 27027"/>
              <a:gd name="adj2" fmla="val -70854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Render Error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280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6276E59-33D7-421E-B250-07F41B40AC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4574014"/>
            <a:ext cx="11665034" cy="153324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&lt;ul th:if="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${#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fields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hasErrors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('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${someModel.*}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')}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"&gt;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&lt;li th:each="err : ${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#fields.errors('${someModel.*}')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}" th:text="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${err}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"&gt;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Input is incorrect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&lt;/li&gt;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&lt;/ul&gt;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C07AEE-65E5-47E5-B053-0668A80F3A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4094955"/>
            <a:ext cx="11665034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add.html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All Errors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4800" y="1752405"/>
            <a:ext cx="11665034" cy="153324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&lt;ul th:if="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${#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fields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hasErrors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('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')}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&lt;li th:each="err : ${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fields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errors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('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')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}" th:text="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${err}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Input is incorrect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&lt;/li&gt;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&lt;/ul&gt;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04800" y="1332199"/>
            <a:ext cx="11665034" cy="422918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add.html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4153" y="1889550"/>
            <a:ext cx="3495681" cy="2641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400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399B0C-B7D8-4343-A5F9-C0994C409D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You can also implement </a:t>
            </a:r>
            <a:r>
              <a:rPr lang="en-US" sz="3200" b="1" dirty="0">
                <a:solidFill>
                  <a:schemeClr val="bg1"/>
                </a:solidFill>
              </a:rPr>
              <a:t>custom validation </a:t>
            </a:r>
            <a:r>
              <a:rPr lang="en-US" sz="3200" dirty="0"/>
              <a:t>annotations</a:t>
            </a:r>
          </a:p>
          <a:p>
            <a:pPr lvl="1"/>
            <a:r>
              <a:rPr lang="en-US" sz="3000" dirty="0"/>
              <a:t>Sometimes it is necessary due to complex validation functionality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Annotations (1)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30200" y="2962370"/>
            <a:ext cx="11665034" cy="327833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@Retention(RetentionPolicy.RUNTIME)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@Target(ElementType.FIELD)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@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Constraint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(validatedBy =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PresentOrFutureValidator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.class)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@interface 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PresentOrFuture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String message() default "Invalid Date";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Class&lt;?&gt;[] groups() default {};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Class&lt;? extends Payload&gt;[] payload() default {};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30200" y="2539446"/>
            <a:ext cx="11665034" cy="422918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PresentOrFuture.java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7878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466517-9CE9-4C71-9793-7849D43911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will have to implement a </a:t>
            </a:r>
            <a:r>
              <a:rPr lang="en-US" b="1" dirty="0">
                <a:solidFill>
                  <a:schemeClr val="bg1"/>
                </a:solidFill>
              </a:rPr>
              <a:t>custom validator </a:t>
            </a:r>
            <a:r>
              <a:rPr lang="en-US" dirty="0"/>
              <a:t>too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Annotations (2)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63483" y="3030780"/>
            <a:ext cx="11665034" cy="269663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PresentOrFutureValidator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implements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ConstraintValidator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PresentOrFuture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Date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@Override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public boolean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isValid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(Date date,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                  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ConstraintValidatorContext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constraintValidatorContext)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Date today = new Date();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return date.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after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(today);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63483" y="2607857"/>
            <a:ext cx="11665034" cy="422918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add.html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7865064" y="2474895"/>
            <a:ext cx="2240318" cy="435330"/>
          </a:xfrm>
          <a:prstGeom prst="wedgeRoundRectCallout">
            <a:avLst>
              <a:gd name="adj1" fmla="val 39992"/>
              <a:gd name="adj2" fmla="val 77415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Annotation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8" name="AutoShape 25"/>
          <p:cNvSpPr>
            <a:spLocks noChangeArrowheads="1"/>
          </p:cNvSpPr>
          <p:nvPr/>
        </p:nvSpPr>
        <p:spPr bwMode="auto">
          <a:xfrm>
            <a:off x="9540505" y="3659017"/>
            <a:ext cx="2240318" cy="435330"/>
          </a:xfrm>
          <a:prstGeom prst="wedgeRoundRectCallout">
            <a:avLst>
              <a:gd name="adj1" fmla="val 30509"/>
              <a:gd name="adj2" fmla="val -111415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Field Type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2849419" y="5504664"/>
            <a:ext cx="2819400" cy="892530"/>
          </a:xfrm>
          <a:prstGeom prst="wedgeRoundRectCallout">
            <a:avLst>
              <a:gd name="adj1" fmla="val -14017"/>
              <a:gd name="adj2" fmla="val -92320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True = No Error; False = Error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667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8304" y="1401846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/>
              <a:endParaRPr lang="ko-KR" altLang="en-US" sz="2399" dirty="0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/>
              <a:endParaRPr lang="ko-KR" altLang="en-US" sz="2399" dirty="0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/>
              <a:endParaRPr lang="ko-KR" altLang="en-US" sz="2399">
                <a:solidFill>
                  <a:srgbClr val="234465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defTabSz="1218987"/>
            <a:fld id="{C014DD1E-5D91-48A3-AD6D-45FBA980D106}" type="slidenum">
              <a:rPr lang="en-US">
                <a:solidFill>
                  <a:srgbClr val="234465"/>
                </a:solidFill>
                <a:latin typeface="Calibri" panose="020F0502020204030204"/>
              </a:rPr>
              <a:pPr defTabSz="1218987"/>
              <a:t>25</a:t>
            </a:fld>
            <a:endParaRPr lang="en-US" dirty="0">
              <a:solidFill>
                <a:srgbClr val="234465"/>
              </a:solidFill>
              <a:latin typeface="Calibri" panose="020F0502020204030204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390597" y="3888828"/>
            <a:ext cx="2317016" cy="2507594"/>
          </a:xfrm>
          <a:prstGeom prst="rect">
            <a:avLst/>
          </a:prstGeom>
        </p:spPr>
      </p:pic>
      <p:sp>
        <p:nvSpPr>
          <p:cNvPr id="17" name="Content Placeholder 4">
            <a:extLst>
              <a:ext uri="{FF2B5EF4-FFF2-40B4-BE49-F238E27FC236}">
                <a16:creationId xmlns:a16="http://schemas.microsoft.com/office/drawing/2014/main" id="{E5920B32-27A0-41D9-B0DD-6C1163F56293}"/>
              </a:ext>
            </a:extLst>
          </p:cNvPr>
          <p:cNvSpPr txBox="1">
            <a:spLocks/>
          </p:cNvSpPr>
          <p:nvPr/>
        </p:nvSpPr>
        <p:spPr>
          <a:xfrm>
            <a:off x="553393" y="1755043"/>
            <a:ext cx="8152743" cy="4641379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rgbClr val="FFFFFF"/>
              </a:buClr>
            </a:pPr>
            <a:endParaRPr lang="en-US" sz="3000" dirty="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14" name="Content Placeholder 4">
            <a:extLst>
              <a:ext uri="{FF2B5EF4-FFF2-40B4-BE49-F238E27FC236}">
                <a16:creationId xmlns:a16="http://schemas.microsoft.com/office/drawing/2014/main" id="{EB980BF5-2FB1-4064-B195-D2976DC3C3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9436" y="1755043"/>
            <a:ext cx="8000488" cy="3404299"/>
          </a:xfrm>
        </p:spPr>
        <p:txBody>
          <a:bodyPr>
            <a:normAutofit/>
          </a:bodyPr>
          <a:lstStyle/>
          <a:p>
            <a:pPr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Objects that provide built-in functionalities that helps you enhance your view</a:t>
            </a:r>
          </a:p>
          <a:p>
            <a:pPr>
              <a:buClr>
                <a:schemeClr val="bg2"/>
              </a:buClr>
            </a:pPr>
            <a:r>
              <a:rPr lang="en-US" sz="32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Thymeleaf</a:t>
            </a:r>
            <a:r>
              <a:rPr lang="en-US" sz="3200" dirty="0">
                <a:solidFill>
                  <a:schemeClr val="bg2"/>
                </a:solidFill>
              </a:rPr>
              <a:t> provides helpers and validations</a:t>
            </a:r>
          </a:p>
          <a:p>
            <a:pPr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Making a simple </a:t>
            </a:r>
            <a:r>
              <a:rPr lang="en-US" sz="3200" b="1" dirty="0">
                <a:solidFill>
                  <a:schemeClr val="bg2"/>
                </a:solidFill>
              </a:rPr>
              <a:t>Model validation </a:t>
            </a:r>
            <a:r>
              <a:rPr lang="en-US" sz="3200" dirty="0">
                <a:solidFill>
                  <a:schemeClr val="bg2"/>
                </a:solidFill>
              </a:rPr>
              <a:t>and </a:t>
            </a:r>
            <a:r>
              <a:rPr lang="en-US" sz="3200" b="1" dirty="0">
                <a:solidFill>
                  <a:schemeClr val="bg2"/>
                </a:solidFill>
              </a:rPr>
              <a:t>Error render</a:t>
            </a:r>
            <a:r>
              <a:rPr lang="en-US" sz="3200" dirty="0">
                <a:solidFill>
                  <a:schemeClr val="bg2"/>
                </a:solidFill>
              </a:rPr>
              <a:t>ing</a:t>
            </a: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 txBox="1">
            <a:spLocks/>
          </p:cNvSpPr>
          <p:nvPr/>
        </p:nvSpPr>
        <p:spPr>
          <a:xfrm>
            <a:off x="-381000" y="6400800"/>
            <a:ext cx="12114212" cy="363538"/>
          </a:xfrm>
          <a:prstGeom prst="rect">
            <a:avLst/>
          </a:prstGeom>
        </p:spPr>
        <p:txBody>
          <a:bodyPr vert="horz" lIns="108000" tIns="36000" rIns="108000" bIns="36000" rtlCol="0">
            <a:normAutofit fontScale="62500" lnSpcReduction="20000"/>
          </a:bodyPr>
          <a:lstStyle>
            <a:lvl1pPr marL="456778" indent="-45677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rgbClr val="234465"/>
                </a:solidFill>
                <a:latin typeface="Calibri" panose="020F0502020204030204"/>
                <a:hlinkClick r:id="rId3"/>
              </a:rPr>
              <a:t>https://softuni.bg/courses/spring-mvc</a:t>
            </a:r>
            <a:endParaRPr lang="en-US" dirty="0">
              <a:solidFill>
                <a:srgbClr val="234465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147993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947" y="4535549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8697" y="4535549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975" y="2475025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698" y="2475025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765" y="1444763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8697" y="1444763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8078" y="1444763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7304" y="3505287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8698" y="3505287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4658" y="3505287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1709" y="5565810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4605" y="5654895"/>
            <a:ext cx="6474561" cy="77429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807249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273" y="1710773"/>
            <a:ext cx="8227457" cy="4150197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789068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1" y="2538113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728" y="2057401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4201" y="3654372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6600" b="1" u="sng" dirty="0">
                <a:solidFill>
                  <a:schemeClr val="bg1"/>
                </a:solidFill>
                <a:hlinkClick r:id="rId2"/>
              </a:rPr>
              <a:t>sli.do</a:t>
            </a:r>
            <a:br>
              <a:rPr lang="en-US" sz="5400" b="1" dirty="0"/>
            </a:br>
            <a:r>
              <a:rPr lang="en-US" sz="9600" b="1" dirty="0"/>
              <a:t>#</a:t>
            </a:r>
            <a:r>
              <a:rPr lang="en-US" sz="9600" b="1" noProof="1"/>
              <a:t>java-web</a:t>
            </a:r>
            <a:endParaRPr lang="en-US" sz="5400" b="1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975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48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0C0A35-3A2A-4299-A324-23D461A6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Advanced Thymeleaf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37E96-42FB-4C4D-AF4B-562CF307F78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Helpers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3271" y="1385091"/>
            <a:ext cx="2465457" cy="2470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537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Objects that provide built-in functionalities that helps you         enhance your view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Helpers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1" y="2828764"/>
            <a:ext cx="2589963" cy="259514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18881" y="5549471"/>
            <a:ext cx="175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Thymeleaf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4477276" y="2667000"/>
            <a:ext cx="2342207" cy="65836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4477276" y="3521586"/>
            <a:ext cx="4552007" cy="27656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477276" y="4755926"/>
            <a:ext cx="2812051" cy="66798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682" y="1643560"/>
            <a:ext cx="1385586" cy="138558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7568" y="2655853"/>
            <a:ext cx="854587" cy="853631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>
            <a:off x="4477276" y="4270937"/>
            <a:ext cx="4399607" cy="45594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3994" y="4270937"/>
            <a:ext cx="911896" cy="911896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7695" y="5014788"/>
            <a:ext cx="1074797" cy="1074797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7557694" y="2855820"/>
            <a:ext cx="11045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Dates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463108" y="3413078"/>
            <a:ext cx="12425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Strings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277070" y="5128067"/>
            <a:ext cx="685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List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315845" y="6072691"/>
            <a:ext cx="1558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Numbers</a:t>
            </a:r>
          </a:p>
        </p:txBody>
      </p:sp>
    </p:spTree>
    <p:extLst>
      <p:ext uri="{BB962C8B-B14F-4D97-AF65-F5344CB8AC3E}">
        <p14:creationId xmlns:p14="http://schemas.microsoft.com/office/powerpoint/2010/main" val="1744590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 - Custom Format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104900" y="2183791"/>
            <a:ext cx="9982200" cy="153324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@GetMapping("/home")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String getHomePage(Model model){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model.addAttribute("</a:t>
            </a:r>
            <a:r>
              <a:rPr lang="en-US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myDate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", new Date());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return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whiskey-home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104900" y="1759611"/>
            <a:ext cx="9982200" cy="422918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WhiskeyController.java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104900" y="4512530"/>
            <a:ext cx="9982200" cy="3698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&lt;div th:text="${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dates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format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myDate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,'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yyyy-MMM-dd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')}"&gt;&lt;/div&gt;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104900" y="4078967"/>
            <a:ext cx="9982200" cy="422918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whiskey-home.html</a:t>
            </a: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1253654" y="3803353"/>
            <a:ext cx="2971800" cy="551227"/>
          </a:xfrm>
          <a:prstGeom prst="wedgeRoundRectCallout">
            <a:avLst>
              <a:gd name="adj1" fmla="val 34069"/>
              <a:gd name="adj2" fmla="val 75077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Format Date</a:t>
            </a:r>
            <a:endParaRPr lang="bg-BG" sz="2800" dirty="0">
              <a:solidFill>
                <a:srgbClr val="FFFFFF"/>
              </a:solidFill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0354" y="5040327"/>
            <a:ext cx="2371291" cy="136274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42396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3" grpId="0" animBg="1"/>
      <p:bldP spid="14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 - Week Name of Day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066800" y="1928356"/>
            <a:ext cx="9982200" cy="153324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@GetMapping("/home")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String getHomePage(Model model){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model.addAttribute("</a:t>
            </a:r>
            <a:r>
              <a:rPr lang="en-US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myDate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", new Date());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return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whiskey-home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066800" y="1502025"/>
            <a:ext cx="9982200" cy="422918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WhiskeyController.java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066800" y="4242058"/>
            <a:ext cx="9982200" cy="3698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&lt;div th:text="${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dates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dayOfWeekName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myDate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}"&gt;&lt;/div&gt;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066800" y="3819140"/>
            <a:ext cx="9982200" cy="422918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whiskey-home.html</a:t>
            </a: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1228437" y="3572364"/>
            <a:ext cx="2971800" cy="551227"/>
          </a:xfrm>
          <a:prstGeom prst="wedgeRoundRectCallout">
            <a:avLst>
              <a:gd name="adj1" fmla="val 34069"/>
              <a:gd name="adj2" fmla="val 75077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Day Name</a:t>
            </a:r>
            <a:endParaRPr lang="bg-BG" sz="2800" dirty="0">
              <a:solidFill>
                <a:srgbClr val="FFFFFF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4492" y="5105623"/>
            <a:ext cx="2222171" cy="159509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91101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3" grpId="0" animBg="1"/>
      <p:bldP spid="14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 - List Days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059600" y="1944014"/>
            <a:ext cx="9982200" cy="182408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@GetMapping("/home")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public String getHomePage(Model model){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model.addAttribute("</a:t>
            </a:r>
            <a:r>
              <a:rPr lang="en-US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myDates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", myDates); </a:t>
            </a:r>
            <a:b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</a:b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solidFill>
                  <a:schemeClr val="tx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//2016-12-12, 2017-04-09 -&gt; yyyy-MM-dd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return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whiskey-home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052400" y="1521096"/>
            <a:ext cx="9982200" cy="422918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WhiskeyController.java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052400" y="4598700"/>
            <a:ext cx="9982200" cy="3698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&lt;div th:text="${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#dates.listDay(</a:t>
            </a:r>
            <a:r>
              <a:rPr lang="en-US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myDates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}"&gt;&lt;/div&gt;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052400" y="4177270"/>
            <a:ext cx="9982200" cy="422918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whiskey-home.html</a:t>
            </a: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1535546" y="3888870"/>
            <a:ext cx="2971800" cy="551227"/>
          </a:xfrm>
          <a:prstGeom prst="wedgeRoundRectCallout">
            <a:avLst>
              <a:gd name="adj1" fmla="val 34069"/>
              <a:gd name="adj2" fmla="val 75077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List Days</a:t>
            </a:r>
            <a:endParaRPr lang="bg-BG" sz="2800" dirty="0">
              <a:solidFill>
                <a:srgbClr val="FFFFFF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588" y="5336904"/>
            <a:ext cx="2322224" cy="134312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9249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3" grpId="0" animBg="1"/>
      <p:bldP spid="14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 - Get Current Date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059600" y="2051610"/>
            <a:ext cx="9982200" cy="124239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@GetMapping("/home")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String getHomePage()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return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whiskey-home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059600" y="1638211"/>
            <a:ext cx="9982200" cy="422918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WhiskeyController.java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059600" y="4117477"/>
            <a:ext cx="9982200" cy="3698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&lt;div th:text="${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dates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createNow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}"&gt;&lt;/div&gt;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059600" y="3694559"/>
            <a:ext cx="9982200" cy="422918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whiskey-home.html</a:t>
            </a: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1276493" y="3342491"/>
            <a:ext cx="2971800" cy="551227"/>
          </a:xfrm>
          <a:prstGeom prst="wedgeRoundRectCallout">
            <a:avLst>
              <a:gd name="adj1" fmla="val 34069"/>
              <a:gd name="adj2" fmla="val 75077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Today’s Date</a:t>
            </a:r>
            <a:endParaRPr lang="bg-BG" sz="2800" dirty="0">
              <a:solidFill>
                <a:srgbClr val="FFFFFF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6753" y="4897935"/>
            <a:ext cx="6378493" cy="165368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55545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3" grpId="0" animBg="1"/>
      <p:bldP spid="14" grpId="0" animBg="1"/>
      <p:bldP spid="10" grpId="0" animBg="1"/>
    </p:bldLst>
  </p:timing>
</p:sld>
</file>

<file path=ppt/theme/theme1.xml><?xml version="1.0" encoding="utf-8"?>
<a:theme xmlns:a="http://schemas.openxmlformats.org/drawingml/2006/main" name="2_SoftUni3_1">
  <a:themeElements>
    <a:clrScheme name="Custom 1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10742</TotalTime>
  <Words>1591</Words>
  <Application>Microsoft Office PowerPoint</Application>
  <PresentationFormat>Widescreen</PresentationFormat>
  <Paragraphs>313</Paragraphs>
  <Slides>30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Consolas</vt:lpstr>
      <vt:lpstr>Wingdings</vt:lpstr>
      <vt:lpstr>Wingdings 2</vt:lpstr>
      <vt:lpstr>2_SoftUni3_1</vt:lpstr>
      <vt:lpstr>Thymeleaf &amp; Controllers</vt:lpstr>
      <vt:lpstr>Table of Contents</vt:lpstr>
      <vt:lpstr>Have a Question?</vt:lpstr>
      <vt:lpstr>PowerPoint Presentation</vt:lpstr>
      <vt:lpstr>Helpers</vt:lpstr>
      <vt:lpstr>Date - Custom Format</vt:lpstr>
      <vt:lpstr>Date - Week Name of Day</vt:lpstr>
      <vt:lpstr>Date - List Days</vt:lpstr>
      <vt:lpstr>Date - Get Current Date</vt:lpstr>
      <vt:lpstr>Strings - Is Empty</vt:lpstr>
      <vt:lpstr>Strings - Substring</vt:lpstr>
      <vt:lpstr>Strings - Join</vt:lpstr>
      <vt:lpstr>Strings - Capitalize</vt:lpstr>
      <vt:lpstr>Numbers - Format</vt:lpstr>
      <vt:lpstr>Numbers - Sequence</vt:lpstr>
      <vt:lpstr>Aggregates - Sum</vt:lpstr>
      <vt:lpstr>Thymeleaf in JavaScript</vt:lpstr>
      <vt:lpstr>PowerPoint Presentation</vt:lpstr>
      <vt:lpstr>Spring Validation &amp; Thymeleaf</vt:lpstr>
      <vt:lpstr>Spring Validation &amp; Thymeleaf</vt:lpstr>
      <vt:lpstr>Spring Validation &amp; Thymeleaf</vt:lpstr>
      <vt:lpstr>List All Errors</vt:lpstr>
      <vt:lpstr>Custom Annotations (1)</vt:lpstr>
      <vt:lpstr>Custom Annotations (2)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Alen Paunov</dc:creator>
  <cp:lastModifiedBy>User</cp:lastModifiedBy>
  <cp:revision>5413</cp:revision>
  <dcterms:created xsi:type="dcterms:W3CDTF">2018-05-23T13:08:44Z</dcterms:created>
  <dcterms:modified xsi:type="dcterms:W3CDTF">2019-11-15T15:14:30Z</dcterms:modified>
</cp:coreProperties>
</file>