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76"/>
  </p:notesMasterIdLst>
  <p:handoutMasterIdLst>
    <p:handoutMasterId r:id="rId77"/>
  </p:handoutMasterIdLst>
  <p:sldIdLst>
    <p:sldId id="402" r:id="rId3"/>
    <p:sldId id="471" r:id="rId4"/>
    <p:sldId id="443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91" r:id="rId17"/>
    <p:sldId id="492" r:id="rId18"/>
    <p:sldId id="495" r:id="rId19"/>
    <p:sldId id="498" r:id="rId20"/>
    <p:sldId id="501" r:id="rId21"/>
    <p:sldId id="503" r:id="rId22"/>
    <p:sldId id="505" r:id="rId23"/>
    <p:sldId id="506" r:id="rId24"/>
    <p:sldId id="507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9" r:id="rId33"/>
    <p:sldId id="521" r:id="rId34"/>
    <p:sldId id="522" r:id="rId35"/>
    <p:sldId id="523" r:id="rId36"/>
    <p:sldId id="524" r:id="rId37"/>
    <p:sldId id="525" r:id="rId38"/>
    <p:sldId id="526" r:id="rId39"/>
    <p:sldId id="527" r:id="rId40"/>
    <p:sldId id="528" r:id="rId41"/>
    <p:sldId id="529" r:id="rId42"/>
    <p:sldId id="530" r:id="rId43"/>
    <p:sldId id="531" r:id="rId44"/>
    <p:sldId id="532" r:id="rId45"/>
    <p:sldId id="533" r:id="rId46"/>
    <p:sldId id="534" r:id="rId47"/>
    <p:sldId id="535" r:id="rId48"/>
    <p:sldId id="536" r:id="rId49"/>
    <p:sldId id="537" r:id="rId50"/>
    <p:sldId id="538" r:id="rId51"/>
    <p:sldId id="543" r:id="rId52"/>
    <p:sldId id="544" r:id="rId53"/>
    <p:sldId id="545" r:id="rId54"/>
    <p:sldId id="548" r:id="rId55"/>
    <p:sldId id="549" r:id="rId56"/>
    <p:sldId id="550" r:id="rId57"/>
    <p:sldId id="551" r:id="rId58"/>
    <p:sldId id="552" r:id="rId59"/>
    <p:sldId id="553" r:id="rId60"/>
    <p:sldId id="554" r:id="rId61"/>
    <p:sldId id="555" r:id="rId62"/>
    <p:sldId id="556" r:id="rId63"/>
    <p:sldId id="557" r:id="rId64"/>
    <p:sldId id="559" r:id="rId65"/>
    <p:sldId id="560" r:id="rId66"/>
    <p:sldId id="561" r:id="rId67"/>
    <p:sldId id="562" r:id="rId68"/>
    <p:sldId id="565" r:id="rId69"/>
    <p:sldId id="477" r:id="rId70"/>
    <p:sldId id="566" r:id="rId71"/>
    <p:sldId id="258" r:id="rId72"/>
    <p:sldId id="259" r:id="rId73"/>
    <p:sldId id="405" r:id="rId74"/>
    <p:sldId id="400" r:id="rId7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71"/>
            <p14:sldId id="443"/>
          </p14:sldIdLst>
        </p14:section>
        <p14:section name="HTML Basics" id="{2BC3BB9A-1FE8-4A6D-9C33-83D72EFA1B19}">
          <p14:sldIdLst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Common Tags" id="{3A51485B-89AA-4D8C-B7B9-C580F65E18C9}">
          <p14:sldIdLst>
            <p14:sldId id="491"/>
            <p14:sldId id="492"/>
            <p14:sldId id="495"/>
            <p14:sldId id="498"/>
            <p14:sldId id="501"/>
            <p14:sldId id="503"/>
            <p14:sldId id="505"/>
            <p14:sldId id="506"/>
            <p14:sldId id="507"/>
            <p14:sldId id="509"/>
            <p14:sldId id="510"/>
            <p14:sldId id="511"/>
            <p14:sldId id="512"/>
            <p14:sldId id="513"/>
            <p14:sldId id="514"/>
            <p14:sldId id="515"/>
            <p14:sldId id="519"/>
            <p14:sldId id="521"/>
          </p14:sldIdLst>
        </p14:section>
        <p14:section name="HTML Form Elements" id="{FBEB02E0-87EE-419B-9B5A-785B3CDBC6D3}">
          <p14:sldIdLst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CSS Basics" id="{A938678F-438E-43BD-8450-B6F91A01FAA4}">
          <p14:sldIdLst>
            <p14:sldId id="532"/>
            <p14:sldId id="533"/>
            <p14:sldId id="534"/>
            <p14:sldId id="535"/>
            <p14:sldId id="536"/>
            <p14:sldId id="537"/>
            <p14:sldId id="538"/>
            <p14:sldId id="543"/>
            <p14:sldId id="544"/>
            <p14:sldId id="545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9"/>
            <p14:sldId id="560"/>
            <p14:sldId id="561"/>
            <p14:sldId id="562"/>
            <p14:sldId id="565"/>
          </p14:sldIdLst>
        </p14:section>
        <p14:section name="Conclusion" id="{10E03AB1-9AA8-4E86-9A64-D741901E50A2}">
          <p14:sldIdLst>
            <p14:sldId id="477"/>
            <p14:sldId id="566"/>
            <p14:sldId id="258"/>
            <p14:sldId id="259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234465"/>
    <a:srgbClr val="FFF0D9"/>
    <a:srgbClr val="F0F5FA"/>
    <a:srgbClr val="1A8AFA"/>
    <a:srgbClr val="0097CC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533" autoAdjust="0"/>
  </p:normalViewPr>
  <p:slideViewPr>
    <p:cSldViewPr>
      <p:cViewPr varScale="1">
        <p:scale>
          <a:sx n="107" d="100"/>
          <a:sy n="107" d="100"/>
        </p:scale>
        <p:origin x="162" y="12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32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96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41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46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59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05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68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60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But you can also define them in the “margin” property in the following way:</a:t>
            </a:r>
            <a:br>
              <a:rPr lang="en-GB" baseline="0" dirty="0"/>
            </a:br>
            <a:r>
              <a:rPr lang="en-GB" baseline="0" dirty="0"/>
              <a:t>~ margin: 30px 60px; 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30px 45px 60px; 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15px 30px 45px 60px // The margin on the top should be 15 pixels, the right – 30 pixels, bottom – 45 pixels, left – 60 pixels.</a:t>
            </a:r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56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But you can also define them in the “margin” property in the following way:</a:t>
            </a:r>
            <a:br>
              <a:rPr lang="en-GB" baseline="0" dirty="0"/>
            </a:br>
            <a:r>
              <a:rPr lang="en-GB" baseline="0" dirty="0"/>
              <a:t>~ margin: 30px 60px; 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30px 45px 60px; 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15px 30px 45px 60px // The margin on the top should be 15 pixels, the right – 30 pixels, bottom – 45 pixels, left – 60 pixels.</a:t>
            </a:r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0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But you can also define them in the “margin” property in the following way:</a:t>
            </a:r>
            <a:br>
              <a:rPr lang="en-GB" baseline="0" dirty="0"/>
            </a:br>
            <a:r>
              <a:rPr lang="en-GB" baseline="0" dirty="0"/>
              <a:t>~ margin: 30px 60px; 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30px 45px 60px; 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15px 30px 45px 60px // The margin on the top should be 15 pixels, the right – 30 pixels, bottom – 45 pixels, left – 60 pixels.</a:t>
            </a:r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95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</a:t>
            </a:r>
            <a:r>
              <a:rPr lang="en-GB" i="1" baseline="0" dirty="0"/>
              <a:t> </a:t>
            </a:r>
            <a:r>
              <a:rPr lang="en-GB" i="0" baseline="0" dirty="0"/>
              <a:t>In order </a:t>
            </a:r>
            <a:r>
              <a:rPr lang="en-US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shorten the code, it is possible to specify all the margin properties in one property</a:t>
            </a:r>
            <a:r>
              <a:rPr lang="en-GB" baseline="0" dirty="0"/>
              <a:t>:</a:t>
            </a:r>
            <a:br>
              <a:rPr lang="en-GB" baseline="0" dirty="0"/>
            </a:br>
            <a:r>
              <a:rPr lang="en-GB" baseline="0" dirty="0"/>
              <a:t>~ margin: </a:t>
            </a:r>
            <a:r>
              <a:rPr lang="en-GB" b="1" baseline="0" dirty="0"/>
              <a:t>30px 60px</a:t>
            </a:r>
            <a:r>
              <a:rPr lang="en-GB" baseline="0" dirty="0"/>
              <a:t>; </a:t>
            </a:r>
            <a:r>
              <a:rPr lang="en-GB" b="0" i="1" baseline="0" dirty="0"/>
              <a:t>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30px 45px 60px</a:t>
            </a:r>
            <a:r>
              <a:rPr lang="en-GB" baseline="0" dirty="0"/>
              <a:t>; </a:t>
            </a:r>
            <a:r>
              <a:rPr lang="en-GB" i="1" baseline="0" dirty="0"/>
              <a:t>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15px 30px 45px 60px; </a:t>
            </a:r>
            <a:r>
              <a:rPr lang="en-GB" i="1" baseline="0" dirty="0"/>
              <a:t>// The margin on the top should be 15 pixels, the right – 30 pixels, bottom – 45 pixels, left – 60 pixels.</a:t>
            </a:r>
          </a:p>
          <a:p>
            <a:endParaRPr lang="en-GB" i="1" baseline="0" dirty="0"/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67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</a:t>
            </a:r>
            <a:r>
              <a:rPr lang="en-GB" i="1" baseline="0" dirty="0"/>
              <a:t> </a:t>
            </a:r>
            <a:r>
              <a:rPr lang="en-GB" i="0" baseline="0" dirty="0"/>
              <a:t>In order </a:t>
            </a:r>
            <a:r>
              <a:rPr lang="en-US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shorten the code, it is possible to specify all the margin properties in one property</a:t>
            </a:r>
            <a:r>
              <a:rPr lang="en-GB" baseline="0" dirty="0"/>
              <a:t>:</a:t>
            </a:r>
            <a:br>
              <a:rPr lang="en-GB" baseline="0" dirty="0"/>
            </a:br>
            <a:r>
              <a:rPr lang="en-GB" baseline="0" dirty="0"/>
              <a:t>~ margin: </a:t>
            </a:r>
            <a:r>
              <a:rPr lang="en-GB" b="1" baseline="0" dirty="0"/>
              <a:t>30px 60px</a:t>
            </a:r>
            <a:r>
              <a:rPr lang="en-GB" baseline="0" dirty="0"/>
              <a:t>; </a:t>
            </a:r>
            <a:r>
              <a:rPr lang="en-GB" b="0" i="1" baseline="0" dirty="0"/>
              <a:t>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30px 45px 60px</a:t>
            </a:r>
            <a:r>
              <a:rPr lang="en-GB" baseline="0" dirty="0"/>
              <a:t>; </a:t>
            </a:r>
            <a:r>
              <a:rPr lang="en-GB" i="1" baseline="0" dirty="0"/>
              <a:t>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15px 30px 45px 60px; </a:t>
            </a:r>
            <a:r>
              <a:rPr lang="en-GB" i="1" baseline="0" dirty="0"/>
              <a:t>// The margin on the top should be 15 pixels, the right – 30 pixels, bottom – 45 pixels, left – 60 pixels.</a:t>
            </a:r>
          </a:p>
          <a:p>
            <a:endParaRPr lang="en-GB" i="1" baseline="0" dirty="0"/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49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can see, you can define margins on specific sides with the appropriate properties (e.g. margin-right: 5px). </a:t>
            </a:r>
            <a:r>
              <a:rPr lang="en-GB" i="1" baseline="0" dirty="0"/>
              <a:t> </a:t>
            </a:r>
            <a:r>
              <a:rPr lang="en-GB" i="0" baseline="0" dirty="0"/>
              <a:t>In order </a:t>
            </a:r>
            <a:r>
              <a:rPr lang="en-US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shorten the code, it is possible to specify all the margin properties in one property</a:t>
            </a:r>
            <a:r>
              <a:rPr lang="en-GB" baseline="0" dirty="0"/>
              <a:t>:</a:t>
            </a:r>
            <a:br>
              <a:rPr lang="en-GB" baseline="0" dirty="0"/>
            </a:br>
            <a:r>
              <a:rPr lang="en-GB" baseline="0" dirty="0"/>
              <a:t>~ margin: </a:t>
            </a:r>
            <a:r>
              <a:rPr lang="en-GB" b="1" baseline="0" dirty="0"/>
              <a:t>30px 60px</a:t>
            </a:r>
            <a:r>
              <a:rPr lang="en-GB" baseline="0" dirty="0"/>
              <a:t>; </a:t>
            </a:r>
            <a:r>
              <a:rPr lang="en-GB" b="0" i="1" baseline="0" dirty="0"/>
              <a:t>// This means: The margin on the top and the bottom should be 30 pixels, and on the left and the right –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30px 45px 60px</a:t>
            </a:r>
            <a:r>
              <a:rPr lang="en-GB" baseline="0" dirty="0"/>
              <a:t>; </a:t>
            </a:r>
            <a:r>
              <a:rPr lang="en-GB" i="1" baseline="0" dirty="0"/>
              <a:t>// The margin on the top should be 30 pixels, the left and right should be 45 pixels, and the bottom should be 60 pixels.</a:t>
            </a:r>
          </a:p>
          <a:p>
            <a:r>
              <a:rPr lang="en-GB" baseline="0" dirty="0"/>
              <a:t>~ margin: </a:t>
            </a:r>
            <a:r>
              <a:rPr lang="en-GB" b="1" baseline="0" dirty="0"/>
              <a:t>15px 30px 45px 60px; </a:t>
            </a:r>
            <a:r>
              <a:rPr lang="en-GB" i="1" baseline="0" dirty="0"/>
              <a:t>// The margin on the top should be 15 pixels, the right – 30 pixels, bottom – 45 pixels, left – 60 pixels.</a:t>
            </a:r>
          </a:p>
          <a:p>
            <a:endParaRPr lang="en-GB" i="1" baseline="0" dirty="0"/>
          </a:p>
          <a:p>
            <a:r>
              <a:rPr lang="en-GB" baseline="0" dirty="0"/>
              <a:t>Note that you mustn’t put any other separator than space.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63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553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7868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385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2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06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00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6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05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6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6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55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4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77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8894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19669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40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7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0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6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14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4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7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3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8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8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8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7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84.png"/><Relationship Id="rId22" Type="http://schemas.openxmlformats.org/officeDocument/2006/relationships/image" Target="../media/image8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91.jpeg"/><Relationship Id="rId7" Type="http://schemas.openxmlformats.org/officeDocument/2006/relationships/image" Target="../media/image9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9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94.gi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9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9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56191" y="1173606"/>
            <a:ext cx="9982199" cy="882654"/>
          </a:xfrm>
        </p:spPr>
        <p:txBody>
          <a:bodyPr>
            <a:noAutofit/>
          </a:bodyPr>
          <a:lstStyle/>
          <a:p>
            <a:r>
              <a:rPr lang="en-US" sz="3500" dirty="0"/>
              <a:t>Hypertext Markup Language,</a:t>
            </a:r>
          </a:p>
          <a:p>
            <a:r>
              <a:rPr lang="en-US" sz="3500" dirty="0"/>
              <a:t>Cascading Style Sheets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Fundamentals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53077" y="6201674"/>
            <a:ext cx="2754739" cy="662857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4" descr="Резултат с изображение за htm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21" y="3259285"/>
            <a:ext cx="2116290" cy="211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Резултат с изображени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148" y="3064042"/>
            <a:ext cx="2048668" cy="24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894012" y="2831462"/>
            <a:ext cx="2362200" cy="56064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HTML Page – Example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046413" y="4083186"/>
            <a:ext cx="3657600" cy="1098414"/>
          </a:xfrm>
          <a:prstGeom prst="wedgeRoundRectCallout">
            <a:avLst>
              <a:gd name="adj1" fmla="val -63796"/>
              <a:gd name="adj2" fmla="val -102717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Specifies a title for the document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74350"/>
          <a:stretch/>
        </p:blipFill>
        <p:spPr>
          <a:xfrm>
            <a:off x="7237411" y="1904999"/>
            <a:ext cx="3838575" cy="533401"/>
          </a:xfrm>
          <a:prstGeom prst="roundRect">
            <a:avLst>
              <a:gd name="adj" fmla="val 2728"/>
            </a:avLst>
          </a:prstGeom>
        </p:spPr>
      </p:pic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5256212" y="2209800"/>
            <a:ext cx="1828800" cy="62166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0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HTML Page – Example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134035" y="3962400"/>
            <a:ext cx="3687155" cy="1295118"/>
          </a:xfrm>
          <a:prstGeom prst="wedgeRoundRectCallout">
            <a:avLst>
              <a:gd name="adj1" fmla="val -71872"/>
              <a:gd name="adj2" fmla="val -44558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visible page content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74350"/>
          <a:stretch/>
        </p:blipFill>
        <p:spPr>
          <a:xfrm>
            <a:off x="7237411" y="1904999"/>
            <a:ext cx="3838575" cy="533401"/>
          </a:xfrm>
          <a:prstGeom prst="roundRect">
            <a:avLst>
              <a:gd name="adj" fmla="val 2728"/>
            </a:avLst>
          </a:prstGeom>
        </p:spPr>
      </p:pic>
    </p:spTree>
    <p:extLst>
      <p:ext uri="{BB962C8B-B14F-4D97-AF65-F5344CB8AC3E}">
        <p14:creationId xmlns:p14="http://schemas.microsoft.com/office/powerpoint/2010/main" val="114533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HTML Page – Example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Hello HTML!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884612" y="4977283"/>
            <a:ext cx="3687155" cy="1295118"/>
          </a:xfrm>
          <a:prstGeom prst="wedgeRoundRectCallout">
            <a:avLst>
              <a:gd name="adj1" fmla="val -96785"/>
              <a:gd name="adj2" fmla="val -80451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Defines a large heading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30380"/>
          <a:stretch/>
        </p:blipFill>
        <p:spPr>
          <a:xfrm>
            <a:off x="7238282" y="1905001"/>
            <a:ext cx="3838575" cy="1447800"/>
          </a:xfrm>
          <a:prstGeom prst="roundRect">
            <a:avLst>
              <a:gd name="adj" fmla="val 2728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74350"/>
          <a:stretch/>
        </p:blipFill>
        <p:spPr>
          <a:xfrm>
            <a:off x="7237411" y="1904999"/>
            <a:ext cx="3838575" cy="533401"/>
          </a:xfrm>
          <a:prstGeom prst="roundRect">
            <a:avLst>
              <a:gd name="adj" fmla="val 2728"/>
            </a:avLst>
          </a:prstGeom>
        </p:spPr>
      </p:pic>
    </p:spTree>
    <p:extLst>
      <p:ext uri="{BB962C8B-B14F-4D97-AF65-F5344CB8AC3E}">
        <p14:creationId xmlns:p14="http://schemas.microsoft.com/office/powerpoint/2010/main" val="21468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HTML Page – Example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HTML Example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&lt;/title&gt;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Hello HTML!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HTML describes formatted text using tags.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905000"/>
            <a:ext cx="3838575" cy="2079571"/>
          </a:xfrm>
          <a:prstGeom prst="roundRect">
            <a:avLst>
              <a:gd name="adj" fmla="val 2728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4113212" y="5229884"/>
            <a:ext cx="3687155" cy="1295118"/>
          </a:xfrm>
          <a:prstGeom prst="wedgeRoundRectCallout">
            <a:avLst>
              <a:gd name="adj1" fmla="val -90377"/>
              <a:gd name="adj2" fmla="val -61855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Defines a paragraph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30380"/>
          <a:stretch/>
        </p:blipFill>
        <p:spPr>
          <a:xfrm>
            <a:off x="7238282" y="1905001"/>
            <a:ext cx="3838575" cy="1447800"/>
          </a:xfrm>
          <a:prstGeom prst="roundRect">
            <a:avLst>
              <a:gd name="adj" fmla="val 2728"/>
            </a:avLst>
          </a:prstGeom>
        </p:spPr>
      </p:pic>
    </p:spTree>
    <p:extLst>
      <p:ext uri="{BB962C8B-B14F-4D97-AF65-F5344CB8AC3E}">
        <p14:creationId xmlns:p14="http://schemas.microsoft.com/office/powerpoint/2010/main" val="50484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HTML5 To Create 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In HTML5 there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semantic</a:t>
            </a:r>
            <a:r>
              <a:rPr lang="en-US" dirty="0"/>
              <a:t> tags for layout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&lt;nav&gt;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&lt;aside&gt;</a:t>
            </a:r>
            <a:r>
              <a:rPr lang="en-US" noProof="1">
                <a:solidFill>
                  <a:srgbClr val="EBFFD2"/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856412" y="2514600"/>
            <a:ext cx="4648200" cy="3810000"/>
            <a:chOff x="531812" y="2286000"/>
            <a:chExt cx="4648200" cy="3810000"/>
          </a:xfrm>
        </p:grpSpPr>
        <p:sp>
          <p:nvSpPr>
            <p:cNvPr id="8" name="Rectangle 7"/>
            <p:cNvSpPr/>
            <p:nvPr/>
          </p:nvSpPr>
          <p:spPr>
            <a:xfrm>
              <a:off x="531812" y="2286000"/>
              <a:ext cx="4648200" cy="381000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4212" y="3124200"/>
              <a:ext cx="4343400" cy="5334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Navigation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4212" y="3810000"/>
              <a:ext cx="2743200" cy="14478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Content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4212" y="5415280"/>
              <a:ext cx="4343400" cy="5334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Footer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79812" y="3810000"/>
              <a:ext cx="1447800" cy="14478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Sidebar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4212" y="2438400"/>
              <a:ext cx="4343400" cy="5334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Logo + Header</a:t>
              </a: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812" y="2538948"/>
            <a:ext cx="579119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 … 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1400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Common Tags in HTML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Widely Used Tags in Most Websites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60812" y="1295400"/>
            <a:ext cx="3962400" cy="2741939"/>
            <a:chOff x="3355948" y="1325848"/>
            <a:chExt cx="5066447" cy="2894339"/>
          </a:xfrm>
        </p:grpSpPr>
        <p:sp>
          <p:nvSpPr>
            <p:cNvPr id="8" name="TextBox 7"/>
            <p:cNvSpPr txBox="1"/>
            <p:nvPr/>
          </p:nvSpPr>
          <p:spPr>
            <a:xfrm rot="1008642">
              <a:off x="4055211" y="1858795"/>
              <a:ext cx="9941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&lt;div&gt;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20516259">
              <a:off x="5363366" y="3696967"/>
              <a:ext cx="13694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&lt;script&gt;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699201">
              <a:off x="3816310" y="3287475"/>
              <a:ext cx="15554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&lt;button&gt;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21098724">
              <a:off x="7707135" y="2704192"/>
              <a:ext cx="715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&lt;a&gt;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856118">
              <a:off x="3355948" y="2490187"/>
              <a:ext cx="1249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&lt;span&gt;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630690">
              <a:off x="7355297" y="2158688"/>
              <a:ext cx="7200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&lt;li&gt;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20050254">
              <a:off x="6395820" y="2439426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&lt;ul&gt;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rot="21240044">
              <a:off x="6055547" y="1603556"/>
              <a:ext cx="16161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&lt;section&gt;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21110687">
              <a:off x="4993895" y="1325848"/>
              <a:ext cx="915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&lt;h1&gt;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255400">
              <a:off x="6645181" y="3102425"/>
              <a:ext cx="14859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&lt;strong&gt;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826208">
              <a:off x="4994512" y="2894448"/>
              <a:ext cx="1334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&lt;input&gt;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61718">
              <a:off x="5065345" y="2194557"/>
              <a:ext cx="10935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2"/>
                  </a:solidFill>
                </a:rPr>
                <a:t>&lt;img&gt;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90413" y="1066801"/>
            <a:ext cx="11804822" cy="533400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Headings: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Headings help 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page structure</a:t>
            </a:r>
            <a:r>
              <a:rPr lang="en-US" sz="3200" dirty="0"/>
              <a:t>, as in Microsoft Word</a:t>
            </a:r>
          </a:p>
          <a:p>
            <a:r>
              <a:rPr lang="en-US" sz="3200" dirty="0"/>
              <a:t>Html has six different HTML headings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&lt;h1&gt;</a:t>
            </a:r>
            <a:r>
              <a:rPr lang="en-GB" dirty="0"/>
              <a:t> defines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most important </a:t>
            </a:r>
            <a:r>
              <a:rPr lang="en-GB" dirty="0"/>
              <a:t>heading. 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&lt;h6&gt;</a:t>
            </a:r>
            <a:r>
              <a:rPr lang="en-GB" dirty="0"/>
              <a:t> defines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least important </a:t>
            </a:r>
            <a:r>
              <a:rPr lang="en-GB" dirty="0"/>
              <a:t>heading.</a:t>
            </a:r>
            <a:endParaRPr lang="en-US" sz="30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600200"/>
            <a:ext cx="1074419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First Heading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Biggest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Second Heading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Smaller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Third Heading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 Smaller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&lt;/h3&gt;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&lt;h4&gt;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Fourth Heading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Smallest</a:t>
            </a:r>
            <a:r>
              <a:rPr lang="ru-RU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ru-RU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&lt;/h4&gt;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0630" r="61878" b="52223"/>
          <a:stretch/>
        </p:blipFill>
        <p:spPr>
          <a:xfrm>
            <a:off x="8362951" y="1751206"/>
            <a:ext cx="3554123" cy="1948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0630" r="61878" b="79118"/>
          <a:stretch/>
        </p:blipFill>
        <p:spPr>
          <a:xfrm>
            <a:off x="8373908" y="1751207"/>
            <a:ext cx="3535439" cy="5347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10657" r="61878" b="69170"/>
          <a:stretch/>
        </p:blipFill>
        <p:spPr>
          <a:xfrm>
            <a:off x="8373907" y="1747379"/>
            <a:ext cx="3535439" cy="10523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0631" r="61878" b="60025"/>
          <a:stretch/>
        </p:blipFill>
        <p:spPr>
          <a:xfrm>
            <a:off x="8362951" y="1752170"/>
            <a:ext cx="3554124" cy="15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5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08212" y="3021817"/>
            <a:ext cx="4038600" cy="441078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idx="4294967295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Paragraphs: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&lt;p&gt;</a:t>
            </a:r>
            <a:r>
              <a:rPr lang="en-US" sz="3200" dirty="0"/>
              <a:t> tag defines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paragraph</a:t>
            </a:r>
          </a:p>
          <a:p>
            <a:r>
              <a:rPr lang="en-US" sz="3200" dirty="0"/>
              <a:t>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&lt;br/&gt;</a:t>
            </a:r>
            <a:r>
              <a:rPr lang="en-US" sz="3200" dirty="0"/>
              <a:t> tag defines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line break</a:t>
            </a: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Paragraphs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35025" y="1972851"/>
            <a:ext cx="105155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First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Second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</a:t>
            </a: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ru-RU" sz="30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30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ru-RU" sz="30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empty line</a:t>
            </a:r>
            <a:r>
              <a:rPr lang="ru-RU" sz="30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Third paragraph</a:t>
            </a:r>
            <a:r>
              <a:rPr lang="ru-RU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95" y="1733384"/>
            <a:ext cx="2492828" cy="2543702"/>
          </a:xfrm>
          <a:prstGeom prst="roundRect">
            <a:avLst>
              <a:gd name="adj" fmla="val 1296"/>
            </a:avLst>
          </a:prstGeom>
        </p:spPr>
      </p:pic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76733" y="2401694"/>
            <a:ext cx="1912334" cy="652770"/>
          </a:xfrm>
          <a:prstGeom prst="wedgeRoundRectCallout">
            <a:avLst>
              <a:gd name="adj1" fmla="val -73118"/>
              <a:gd name="adj2" fmla="val 56115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Comment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72284"/>
          <a:stretch/>
        </p:blipFill>
        <p:spPr>
          <a:xfrm>
            <a:off x="8857795" y="1733384"/>
            <a:ext cx="2492828" cy="705016"/>
          </a:xfrm>
          <a:prstGeom prst="roundRect">
            <a:avLst>
              <a:gd name="adj" fmla="val 1296"/>
            </a:avLst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48319"/>
          <a:stretch/>
        </p:blipFill>
        <p:spPr>
          <a:xfrm>
            <a:off x="8857795" y="1733384"/>
            <a:ext cx="2492828" cy="1314616"/>
          </a:xfrm>
          <a:prstGeom prst="roundRect">
            <a:avLst>
              <a:gd name="adj" fmla="val 1296"/>
            </a:avLst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b="21358"/>
          <a:stretch/>
        </p:blipFill>
        <p:spPr>
          <a:xfrm>
            <a:off x="8857795" y="1733384"/>
            <a:ext cx="2492828" cy="2000416"/>
          </a:xfrm>
          <a:prstGeom prst="roundRect">
            <a:avLst>
              <a:gd name="adj" fmla="val 1296"/>
            </a:avLst>
          </a:prstGeom>
        </p:spPr>
      </p:pic>
    </p:spTree>
    <p:extLst>
      <p:ext uri="{BB962C8B-B14F-4D97-AF65-F5344CB8AC3E}">
        <p14:creationId xmlns:p14="http://schemas.microsoft.com/office/powerpoint/2010/main" val="10060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Bullets and Numbered Lists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1279410" y="1208855"/>
            <a:ext cx="5119801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First item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Second item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Third item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279410" y="3952055"/>
            <a:ext cx="5119801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One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Two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Three</a:t>
            </a: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09" y="1208855"/>
            <a:ext cx="4042244" cy="2370223"/>
          </a:xfrm>
          <a:prstGeom prst="roundRect">
            <a:avLst>
              <a:gd name="adj" fmla="val 1545"/>
            </a:avLst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209" y="3952055"/>
            <a:ext cx="4057284" cy="2372545"/>
          </a:xfrm>
          <a:prstGeom prst="roundRect">
            <a:avLst>
              <a:gd name="adj" fmla="val 1545"/>
            </a:avLst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60985"/>
          <a:stretch/>
        </p:blipFill>
        <p:spPr>
          <a:xfrm>
            <a:off x="7141209" y="1208855"/>
            <a:ext cx="4042244" cy="924746"/>
          </a:xfrm>
          <a:prstGeom prst="roundRect">
            <a:avLst>
              <a:gd name="adj" fmla="val 1545"/>
            </a:avLst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37289"/>
          <a:stretch/>
        </p:blipFill>
        <p:spPr>
          <a:xfrm>
            <a:off x="7141209" y="1208855"/>
            <a:ext cx="4042244" cy="1486382"/>
          </a:xfrm>
          <a:prstGeom prst="roundRect">
            <a:avLst>
              <a:gd name="adj" fmla="val 1545"/>
            </a:avLst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b="64235"/>
          <a:stretch/>
        </p:blipFill>
        <p:spPr>
          <a:xfrm>
            <a:off x="7141209" y="3952055"/>
            <a:ext cx="4057284" cy="848545"/>
          </a:xfrm>
          <a:prstGeom prst="roundRect">
            <a:avLst>
              <a:gd name="adj" fmla="val 1545"/>
            </a:avLst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b="38541"/>
          <a:stretch/>
        </p:blipFill>
        <p:spPr>
          <a:xfrm>
            <a:off x="7141209" y="3952055"/>
            <a:ext cx="4057284" cy="1458146"/>
          </a:xfrm>
          <a:prstGeom prst="roundRect">
            <a:avLst>
              <a:gd name="adj" fmla="val 1545"/>
            </a:avLst>
          </a:prstGeom>
        </p:spPr>
      </p:pic>
    </p:spTree>
    <p:extLst>
      <p:ext uri="{BB962C8B-B14F-4D97-AF65-F5344CB8AC3E}">
        <p14:creationId xmlns:p14="http://schemas.microsoft.com/office/powerpoint/2010/main" val="274317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Created by using the &lt;a&gt; tag</a:t>
            </a:r>
          </a:p>
          <a:p>
            <a:endParaRPr lang="en-ZA" dirty="0"/>
          </a:p>
          <a:p>
            <a:r>
              <a:rPr lang="en-ZA" dirty="0"/>
              <a:t>The actual address is specified in the </a:t>
            </a:r>
            <a:r>
              <a:rPr lang="en-ZA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href=""</a:t>
            </a:r>
            <a:r>
              <a:rPr lang="en-ZA" dirty="0"/>
              <a:t> attribute</a:t>
            </a:r>
          </a:p>
          <a:p>
            <a:endParaRPr lang="en-ZA" dirty="0"/>
          </a:p>
          <a:p>
            <a:r>
              <a:rPr lang="en-ZA" dirty="0"/>
              <a:t>External hyperlink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4716005"/>
            <a:ext cx="10867748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="https://softuni.bg"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807" y="4716005"/>
            <a:ext cx="1543215" cy="582707"/>
          </a:xfrm>
          <a:prstGeom prst="roundRect">
            <a:avLst>
              <a:gd name="adj" fmla="val 4541"/>
            </a:avLst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31812" y="1878132"/>
            <a:ext cx="10867748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&lt;a&gt;&lt;/a&gt;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812" y="3267289"/>
            <a:ext cx="10867748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="https://softuni.bg"</a:t>
            </a:r>
          </a:p>
        </p:txBody>
      </p:sp>
    </p:spTree>
    <p:extLst>
      <p:ext uri="{BB962C8B-B14F-4D97-AF65-F5344CB8AC3E}">
        <p14:creationId xmlns:p14="http://schemas.microsoft.com/office/powerpoint/2010/main" val="278305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15" y="1371603"/>
            <a:ext cx="7726497" cy="479593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HTML Basics</a:t>
            </a:r>
          </a:p>
          <a:p>
            <a:pPr lvl="1"/>
            <a:r>
              <a:rPr lang="en-CA" dirty="0"/>
              <a:t>What is HTML? Common tags in HTML</a:t>
            </a:r>
          </a:p>
          <a:p>
            <a:pPr marL="647630" indent="-514350"/>
            <a:r>
              <a:rPr lang="en-CA" dirty="0"/>
              <a:t>Common Tags in HTML</a:t>
            </a:r>
          </a:p>
          <a:p>
            <a:pPr marL="1123569" lvl="1" indent="-514350"/>
            <a:r>
              <a:rPr lang="en-CA" dirty="0"/>
              <a:t>Widely Used Tags in Most Websites</a:t>
            </a:r>
          </a:p>
          <a:p>
            <a:pPr marL="647630" indent="-514350"/>
            <a:r>
              <a:rPr lang="en-CA" dirty="0"/>
              <a:t>HTML Form Elements</a:t>
            </a:r>
          </a:p>
          <a:p>
            <a:pPr marL="1123569" lvl="1" indent="-514350"/>
            <a:r>
              <a:rPr lang="en-CA" dirty="0"/>
              <a:t>Commonly Used Elements When Making Forms</a:t>
            </a:r>
          </a:p>
          <a:p>
            <a:pPr marL="647630" indent="-514350"/>
            <a:r>
              <a:rPr lang="en-CA" dirty="0"/>
              <a:t>CSS (Cascading Style Sheets)</a:t>
            </a:r>
          </a:p>
          <a:p>
            <a:pPr marL="1123569" lvl="1" indent="-514350"/>
            <a:r>
              <a:rPr lang="en-CA" dirty="0"/>
              <a:t>Add Style to Your Website</a:t>
            </a:r>
          </a:p>
          <a:p>
            <a:pPr marL="647630" indent="-51435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Local hyperlink – link to the same web site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1800"/>
              </a:spcBef>
            </a:pPr>
            <a:r>
              <a:rPr lang="en-ZA" dirty="0"/>
              <a:t>Local links can point to the same page</a:t>
            </a:r>
          </a:p>
          <a:p>
            <a:endParaRPr lang="en-ZA" dirty="0"/>
          </a:p>
          <a:p>
            <a:endParaRPr lang="en-ZA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Hyperlinks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884" y="4248925"/>
            <a:ext cx="10867748" cy="1480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 id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Heading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ru-RU" sz="2800" b="1" i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2800" b="1" i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some long text </a:t>
            </a:r>
            <a:r>
              <a:rPr lang="ru-RU" sz="2800" b="1" i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  <a:endParaRPr lang="en-US" sz="2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 to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#top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target="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_self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"&gt;top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55612" y="1823037"/>
            <a:ext cx="10867748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="welcome.html"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Review "welcome.html"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612" y="2589696"/>
            <a:ext cx="4848225" cy="704850"/>
          </a:xfrm>
          <a:prstGeom prst="roundRect">
            <a:avLst>
              <a:gd name="adj" fmla="val 8018"/>
            </a:avLst>
          </a:prstGeom>
        </p:spPr>
      </p:pic>
      <p:sp>
        <p:nvSpPr>
          <p:cNvPr id="25" name="Bent Arrow 9"/>
          <p:cNvSpPr/>
          <p:nvPr/>
        </p:nvSpPr>
        <p:spPr>
          <a:xfrm>
            <a:off x="5457483" y="2772482"/>
            <a:ext cx="864005" cy="33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990012" y="4038600"/>
            <a:ext cx="2815102" cy="2056924"/>
            <a:chOff x="8685212" y="3657600"/>
            <a:chExt cx="3368496" cy="244515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85212" y="3657600"/>
              <a:ext cx="3368496" cy="2445152"/>
            </a:xfrm>
            <a:prstGeom prst="roundRect">
              <a:avLst>
                <a:gd name="adj" fmla="val 3786"/>
              </a:avLst>
            </a:prstGeom>
          </p:spPr>
        </p:pic>
        <p:sp>
          <p:nvSpPr>
            <p:cNvPr id="11" name="Curved Right Arrow 10"/>
            <p:cNvSpPr/>
            <p:nvPr/>
          </p:nvSpPr>
          <p:spPr>
            <a:xfrm flipH="1" flipV="1">
              <a:off x="10514012" y="3898100"/>
              <a:ext cx="387827" cy="196415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94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60612" y="2113290"/>
            <a:ext cx="4495800" cy="441078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Images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200" dirty="0"/>
              <a:t>, inserted through 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&lt;img&gt;</a:t>
            </a:r>
            <a:r>
              <a:rPr lang="en-US" sz="3200" dirty="0"/>
              <a:t> tag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5" y="1573976"/>
            <a:ext cx="105155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images/SoftUni-logo.png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/&gt;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408235" y="2873005"/>
            <a:ext cx="3219577" cy="479795"/>
          </a:xfrm>
          <a:prstGeom prst="wedgeRoundRectCallout">
            <a:avLst>
              <a:gd name="adj1" fmla="val -36211"/>
              <a:gd name="adj2" fmla="val -100427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Image URL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8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60612" y="2557006"/>
            <a:ext cx="3657600" cy="441078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Images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200" dirty="0"/>
              <a:t>, inserted through 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&lt;img&gt;</a:t>
            </a:r>
            <a:r>
              <a:rPr lang="en-US" sz="3200" dirty="0"/>
              <a:t> tag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5" y="1573976"/>
            <a:ext cx="105155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images/SoftUni-logo.png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alt="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 logo (blue)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/&gt;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027612" y="3268660"/>
            <a:ext cx="3791077" cy="1523999"/>
          </a:xfrm>
          <a:prstGeom prst="wedgeRoundRectCallout">
            <a:avLst>
              <a:gd name="adj1" fmla="val -37248"/>
              <a:gd name="adj2" fmla="val -6816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endParaRPr lang="en-US" sz="2800" dirty="0">
              <a:solidFill>
                <a:srgbClr val="FFFFFF"/>
              </a:solidFill>
            </a:endParaRPr>
          </a:p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Alternative text (displayed if the image fails to load)</a:t>
            </a:r>
          </a:p>
          <a:p>
            <a:pPr algn="ctr" defTabSz="1218987"/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5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3812" y="2971800"/>
            <a:ext cx="2438400" cy="8382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9828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Images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200" dirty="0"/>
              <a:t>, inserted through the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&lt;img&gt;</a:t>
            </a:r>
            <a:r>
              <a:rPr lang="en-US" sz="3200" dirty="0"/>
              <a:t> tag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5" y="1573976"/>
            <a:ext cx="105155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images/SoftUni-logo.png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alt="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 logo (blue)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width="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400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height="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313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441" y="1573975"/>
            <a:ext cx="2705182" cy="2372545"/>
          </a:xfrm>
          <a:prstGeom prst="roundRect">
            <a:avLst>
              <a:gd name="adj" fmla="val 586"/>
            </a:avLst>
          </a:prstGeom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589212" y="4099734"/>
            <a:ext cx="3276600" cy="1005666"/>
          </a:xfrm>
          <a:prstGeom prst="wedgeRoundRectCallout">
            <a:avLst>
              <a:gd name="adj1" fmla="val -34110"/>
              <a:gd name="adj2" fmla="val -75985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Image Dimensions (Measured in Pixels)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5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141412" y="2057400"/>
            <a:ext cx="3810000" cy="1295400"/>
          </a:xfrm>
          <a:prstGeom prst="wedgeRoundRectCallout">
            <a:avLst>
              <a:gd name="adj1" fmla="val -34110"/>
              <a:gd name="adj2" fmla="val -759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Tables are defined with the 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tag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812" y="1219200"/>
            <a:ext cx="1447800" cy="474789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245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141412" y="2330791"/>
            <a:ext cx="3276600" cy="717209"/>
          </a:xfrm>
          <a:prstGeom prst="wedgeRoundRectCallout">
            <a:avLst>
              <a:gd name="adj1" fmla="val -34110"/>
              <a:gd name="adj2" fmla="val -759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a table row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2812" y="1661983"/>
            <a:ext cx="838200" cy="474789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96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Firstname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Lastname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800" b="1" dirty="0">
                <a:latin typeface="Consolas" panose="020B0609020204030204" pitchFamily="49" charset="0"/>
              </a:rPr>
              <a:t> 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Age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293812" y="3657600"/>
            <a:ext cx="3429000" cy="838200"/>
          </a:xfrm>
          <a:prstGeom prst="wedgeRoundRectCallout">
            <a:avLst>
              <a:gd name="adj1" fmla="val -32158"/>
              <a:gd name="adj2" fmla="val -81395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a table header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 descr="https://i.gyazo.com/05890eb3beb868415df77cc8874e5a7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5412" y="3124200"/>
            <a:ext cx="4812626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93812" y="2971800"/>
            <a:ext cx="834154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45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Firstname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Lastname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r>
              <a:rPr lang="en-US" sz="2800" b="1" dirty="0">
                <a:latin typeface="Consolas" panose="020B0609020204030204" pitchFamily="49" charset="0"/>
              </a:rPr>
              <a:t> 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sz="2800" b="1" dirty="0">
                <a:latin typeface="Consolas" panose="020B0609020204030204" pitchFamily="49" charset="0"/>
              </a:rPr>
              <a:t>Age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 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800" b="1" dirty="0">
                <a:latin typeface="Consolas" panose="020B0609020204030204" pitchFamily="49" charset="0"/>
              </a:rPr>
              <a:t>Jill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800" b="1" dirty="0">
                <a:latin typeface="Consolas" panose="020B0609020204030204" pitchFamily="49" charset="0"/>
              </a:rPr>
              <a:t>Smith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r>
              <a:rPr lang="en-US" sz="2800" b="1" dirty="0">
                <a:latin typeface="Consolas" panose="020B0609020204030204" pitchFamily="49" charset="0"/>
              </a:rPr>
              <a:t> 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2800" b="1" dirty="0">
                <a:latin typeface="Consolas" panose="020B0609020204030204" pitchFamily="49" charset="0"/>
              </a:rPr>
              <a:t>50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latin typeface="Consolas" panose="020B0609020204030204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370012" y="5686802"/>
            <a:ext cx="3429000" cy="838200"/>
          </a:xfrm>
          <a:prstGeom prst="wedgeRoundRectCallout">
            <a:avLst>
              <a:gd name="adj1" fmla="val -29364"/>
              <a:gd name="adj2" fmla="val -69966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a table cell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074" name="Picture 2" descr="https://i.gyazo.com/05890eb3beb868415df77cc8874e5a7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3124200"/>
            <a:ext cx="481262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.gyazo.com/05890eb3beb868415df77cc8874e5a7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5412" y="3124200"/>
            <a:ext cx="4812626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69866" y="5115666"/>
            <a:ext cx="807833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7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Attributes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5770" y="1138704"/>
            <a:ext cx="11353800" cy="5450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border="1"&gt;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&lt;th&gt;</a:t>
            </a:r>
            <a:r>
              <a:rPr lang="en-US" sz="2400" b="1" dirty="0">
                <a:latin typeface="Consolas" panose="020B0609020204030204" pitchFamily="49" charset="0"/>
              </a:rPr>
              <a:t>Month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&lt;th&gt;</a:t>
            </a:r>
            <a:r>
              <a:rPr lang="en-US" sz="2400" b="1" dirty="0">
                <a:latin typeface="Consolas" panose="020B0609020204030204" pitchFamily="49" charset="0"/>
              </a:rPr>
              <a:t>Savings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January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$100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February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400" b="1" dirty="0">
                <a:latin typeface="Consolas" panose="020B0609020204030204" pitchFamily="49" charset="0"/>
              </a:rPr>
              <a:t>$80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4812" y="1237418"/>
            <a:ext cx="1752600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551112" y="2057400"/>
            <a:ext cx="3924300" cy="1295400"/>
          </a:xfrm>
          <a:prstGeom prst="wedgeRoundRectCallout">
            <a:avLst>
              <a:gd name="adj1" fmla="val -41102"/>
              <a:gd name="adj2" fmla="val -8570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whether the table border should be visible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https://i.gyazo.com/8b830a015ccc424f052f6519071b7a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3581400"/>
            <a:ext cx="5481144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72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55812" y="2989218"/>
            <a:ext cx="2209800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Attributes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800" b="1" dirty="0">
                <a:latin typeface="Consolas" panose="020B0609020204030204" pitchFamily="49" charset="0"/>
              </a:rPr>
              <a:t>Cell that spans two columns: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&lt;/h2&gt;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&lt;th&gt;</a:t>
            </a:r>
            <a:r>
              <a:rPr lang="en-US" sz="2800" b="1" dirty="0">
                <a:latin typeface="Consolas" panose="020B0609020204030204" pitchFamily="49" charset="0"/>
              </a:rPr>
              <a:t>Name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&lt;th colspan="</a:t>
            </a:r>
            <a:r>
              <a:rPr lang="en-US" sz="2800" b="1" dirty="0">
                <a:latin typeface="Consolas" panose="020B0609020204030204" pitchFamily="49" charset="0"/>
              </a:rPr>
              <a:t>2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800" b="1" dirty="0">
                <a:latin typeface="Consolas" panose="020B0609020204030204" pitchFamily="49" charset="0"/>
              </a:rPr>
              <a:t>Telephone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800" b="1" dirty="0">
                <a:latin typeface="Consolas" panose="020B0609020204030204" pitchFamily="49" charset="0"/>
              </a:rPr>
              <a:t>Bill Gates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800" b="1" dirty="0">
                <a:latin typeface="Consolas" panose="020B0609020204030204" pitchFamily="49" charset="0"/>
              </a:rPr>
              <a:t>55577854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  <a:r>
              <a:rPr lang="en-US" sz="2800" b="1" dirty="0">
                <a:latin typeface="Consolas" panose="020B0609020204030204" pitchFamily="49" charset="0"/>
              </a:rPr>
              <a:t>55577855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122612" y="1752600"/>
            <a:ext cx="4243659" cy="838200"/>
          </a:xfrm>
          <a:prstGeom prst="wedgeRoundRectCallout">
            <a:avLst>
              <a:gd name="adj1" fmla="val -29621"/>
              <a:gd name="adj2" fmla="val 95562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how many columns the cell will span 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098" name="Picture 2" descr="https://i.gyazo.com/fbbbe43e50b85188fe38a08ce49c6f4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3886200"/>
            <a:ext cx="513597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4189412" y="3276600"/>
            <a:ext cx="3810000" cy="152400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61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Attributes 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3212" y="901836"/>
            <a:ext cx="11353800" cy="58196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&lt;th&gt;</a:t>
            </a:r>
            <a:r>
              <a:rPr lang="en-US" sz="2800" b="1" dirty="0">
                <a:latin typeface="Consolas" panose="020B0609020204030204" pitchFamily="49" charset="0"/>
              </a:rPr>
              <a:t>Name: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&lt;td&gt;</a:t>
            </a:r>
            <a:r>
              <a:rPr lang="en-US" sz="2800" b="1" dirty="0">
                <a:latin typeface="Consolas" panose="020B0609020204030204" pitchFamily="49" charset="0"/>
              </a:rPr>
              <a:t>Bill Gates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&lt;/tr&gt;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&lt;th rowspan="</a:t>
            </a:r>
            <a:r>
              <a:rPr lang="en-US" sz="2800" b="1" dirty="0">
                <a:latin typeface="Consolas" panose="020B0609020204030204" pitchFamily="49" charset="0"/>
              </a:rPr>
              <a:t>2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800" b="1" dirty="0">
                <a:latin typeface="Consolas" panose="020B0609020204030204" pitchFamily="49" charset="0"/>
              </a:rPr>
              <a:t>Telephone: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&lt;td&gt;</a:t>
            </a:r>
            <a:r>
              <a:rPr lang="en-US" sz="2800" b="1" dirty="0">
                <a:latin typeface="Consolas" panose="020B0609020204030204" pitchFamily="49" charset="0"/>
              </a:rPr>
              <a:t>55577854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&lt;/tr&gt;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  &lt;td&gt;</a:t>
            </a:r>
            <a:r>
              <a:rPr lang="en-US" sz="2800" b="1" dirty="0">
                <a:latin typeface="Consolas" panose="020B0609020204030204" pitchFamily="49" charset="0"/>
              </a:rPr>
              <a:t>55577855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&lt;/td&gt;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&lt;/tr&gt;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858282" y="4444552"/>
            <a:ext cx="4243659" cy="838200"/>
          </a:xfrm>
          <a:prstGeom prst="wedgeRoundRectCallout">
            <a:avLst>
              <a:gd name="adj1" fmla="val -41901"/>
              <a:gd name="adj2" fmla="val -10502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how many rows the cell will span 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79612" y="3621157"/>
            <a:ext cx="2209800" cy="381000"/>
          </a:xfrm>
          <a:prstGeom prst="rect">
            <a:avLst/>
          </a:prstGeom>
          <a:solidFill>
            <a:schemeClr val="tx2">
              <a:alpha val="3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026" name="Picture 2" descr="https://i.gyazo.com/c048e842d7f311efb31e17dcd1c8e3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228945"/>
            <a:ext cx="49911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427412" y="2819400"/>
            <a:ext cx="2743200" cy="801757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72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4294967295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 forms </a:t>
            </a:r>
            <a:r>
              <a:rPr lang="en-US" dirty="0"/>
              <a:t>allow user to fill data</a:t>
            </a:r>
            <a:br>
              <a:rPr lang="en-US" dirty="0"/>
            </a:br>
            <a:r>
              <a:rPr lang="en-US" dirty="0"/>
              <a:t>and send it to the server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 fields </a:t>
            </a:r>
            <a:r>
              <a:rPr lang="en-US" dirty="0"/>
              <a:t>can hold text, number,</a:t>
            </a:r>
            <a:br>
              <a:rPr lang="en-US" dirty="0"/>
            </a:br>
            <a:r>
              <a:rPr lang="en-US" dirty="0"/>
              <a:t>date, radio button, checkbox, …</a:t>
            </a:r>
          </a:p>
          <a:p>
            <a:r>
              <a:rPr lang="en-US" dirty="0"/>
              <a:t>Creating a contact form: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57236" y="4267200"/>
            <a:ext cx="1067117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name: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name="firstname"&gt;&lt;br&gt;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 name: 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name="lastname"&gt;&lt;br&gt;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US" sz="27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value="Submit"&gt;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7926"/>
          <a:stretch/>
        </p:blipFill>
        <p:spPr>
          <a:xfrm>
            <a:off x="8080555" y="1324614"/>
            <a:ext cx="3352800" cy="2819400"/>
          </a:xfrm>
          <a:prstGeom prst="roundRect">
            <a:avLst>
              <a:gd name="adj" fmla="val 2783"/>
            </a:avLst>
          </a:prstGeom>
        </p:spPr>
      </p:pic>
    </p:spTree>
    <p:extLst>
      <p:ext uri="{BB962C8B-B14F-4D97-AF65-F5344CB8AC3E}">
        <p14:creationId xmlns:p14="http://schemas.microsoft.com/office/powerpoint/2010/main" val="329208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Basic HTML Tags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847" y="1369986"/>
            <a:ext cx="4479403" cy="2994950"/>
          </a:xfrm>
          <a:prstGeom prst="roundRect">
            <a:avLst>
              <a:gd name="adj" fmla="val 120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362" y="838200"/>
            <a:ext cx="4036118" cy="2698567"/>
          </a:xfrm>
          <a:prstGeom prst="roundRect">
            <a:avLst>
              <a:gd name="adj" fmla="val 120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528" y="2977959"/>
            <a:ext cx="2570480" cy="1676400"/>
          </a:xfrm>
          <a:prstGeom prst="roundRect">
            <a:avLst>
              <a:gd name="adj" fmla="val 120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660" y="1525788"/>
            <a:ext cx="2971800" cy="3095914"/>
          </a:xfrm>
          <a:prstGeom prst="roundRect">
            <a:avLst>
              <a:gd name="adj" fmla="val 120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83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012" y="6096000"/>
            <a:ext cx="10958928" cy="271219"/>
          </a:xfrm>
        </p:spPr>
        <p:txBody>
          <a:bodyPr/>
          <a:lstStyle/>
          <a:p>
            <a:r>
              <a:rPr lang="en-US" sz="4000" dirty="0"/>
              <a:t>Commonly Used Elements When Making Forms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6412" y="4697816"/>
            <a:ext cx="6324600" cy="820738"/>
          </a:xfrm>
        </p:spPr>
        <p:txBody>
          <a:bodyPr>
            <a:noAutofit/>
          </a:bodyPr>
          <a:lstStyle/>
          <a:p>
            <a:r>
              <a:rPr lang="en-US" sz="5400" dirty="0"/>
              <a:t>HTML Form Elements</a:t>
            </a:r>
          </a:p>
        </p:txBody>
      </p:sp>
      <p:pic>
        <p:nvPicPr>
          <p:cNvPr id="2052" name="Picture 4" descr="Резултат с изображение за html for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617" y="838200"/>
            <a:ext cx="6361718" cy="36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18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3BE665-5113-4002-AC39-F1304DB1B60D}"/>
              </a:ext>
            </a:extLst>
          </p:cNvPr>
          <p:cNvSpPr/>
          <p:nvPr/>
        </p:nvSpPr>
        <p:spPr>
          <a:xfrm>
            <a:off x="2208212" y="2103620"/>
            <a:ext cx="2286000" cy="474789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dirty="0">
                <a:solidFill>
                  <a:srgbClr val="FBEEC9"/>
                </a:solidFill>
              </a:rPr>
              <a:t>. .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A4BA6-A953-4BE0-A514-925D94A63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407"/>
          <a:stretch/>
        </p:blipFill>
        <p:spPr>
          <a:xfrm>
            <a:off x="7004766" y="1447801"/>
            <a:ext cx="3966446" cy="2057400"/>
          </a:xfrm>
          <a:prstGeom prst="rect">
            <a:avLst/>
          </a:prstGeom>
        </p:spPr>
      </p:pic>
      <p:sp>
        <p:nvSpPr>
          <p:cNvPr id="8" name="AutoShape 25">
            <a:extLst>
              <a:ext uri="{FF2B5EF4-FFF2-40B4-BE49-F238E27FC236}">
                <a16:creationId xmlns:a16="http://schemas.microsoft.com/office/drawing/2014/main" id="{55657ECE-D8EB-462E-B646-6FD01F473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2" y="3454253"/>
            <a:ext cx="3810000" cy="734952"/>
          </a:xfrm>
          <a:prstGeom prst="wedgeRoundRectCallout">
            <a:avLst>
              <a:gd name="adj1" fmla="val -48667"/>
              <a:gd name="adj2" fmla="val -169850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a text input field</a:t>
            </a:r>
          </a:p>
        </p:txBody>
      </p:sp>
    </p:spTree>
    <p:extLst>
      <p:ext uri="{BB962C8B-B14F-4D97-AF65-F5344CB8AC3E}">
        <p14:creationId xmlns:p14="http://schemas.microsoft.com/office/powerpoint/2010/main" val="151968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293812" y="2514600"/>
            <a:ext cx="3657600" cy="474789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endParaRPr lang="en-US" sz="2800" noProof="1">
              <a:solidFill>
                <a:srgbClr val="FBEEC9"/>
              </a:solidFill>
            </a:endParaRPr>
          </a:p>
          <a:p>
            <a:endParaRPr lang="en-US" sz="28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noProof="1">
              <a:solidFill>
                <a:srgbClr val="FBEEC9"/>
              </a:solidFill>
            </a:endParaRPr>
          </a:p>
          <a:p>
            <a:endParaRPr lang="en-US" sz="28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noProof="1">
              <a:solidFill>
                <a:srgbClr val="FBEEC9"/>
              </a:solidFill>
            </a:endParaRPr>
          </a:p>
          <a:p>
            <a:endParaRPr lang="en-US" sz="28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>
                <a:solidFill>
                  <a:srgbClr val="FBEEC9"/>
                </a:solidFill>
              </a:rPr>
              <a:t>. . .</a:t>
            </a: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647920" y="3731458"/>
            <a:ext cx="3356846" cy="1744211"/>
          </a:xfrm>
          <a:prstGeom prst="wedgeRoundRectCallout">
            <a:avLst>
              <a:gd name="adj1" fmla="val -90830"/>
              <a:gd name="adj2" fmla="val -89731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Default text displayed in the input field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48407"/>
          <a:stretch/>
        </p:blipFill>
        <p:spPr>
          <a:xfrm>
            <a:off x="7004766" y="1447801"/>
            <a:ext cx="396644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3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217612" y="3810000"/>
            <a:ext cx="4648200" cy="474789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&lt;p&gt;Last name:&lt;/p&gt;</a:t>
            </a:r>
          </a:p>
          <a:p>
            <a:r>
              <a:rPr lang="en-US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placeholder="Last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endParaRPr lang="en-US" sz="2800" dirty="0">
              <a:solidFill>
                <a:srgbClr val="FBEEC9"/>
              </a:solidFill>
            </a:endParaRPr>
          </a:p>
          <a:p>
            <a:endParaRPr lang="en-US" sz="2800" dirty="0">
              <a:solidFill>
                <a:srgbClr val="FBEEC9"/>
              </a:solidFill>
            </a:endParaRPr>
          </a:p>
          <a:p>
            <a:endParaRPr lang="en-US" sz="2800" dirty="0">
              <a:solidFill>
                <a:srgbClr val="FBEEC9"/>
              </a:solidFill>
            </a:endParaRPr>
          </a:p>
          <a:p>
            <a:r>
              <a:rPr lang="bg-BG" sz="2800" dirty="0">
                <a:solidFill>
                  <a:srgbClr val="FBEEC9"/>
                </a:solidFill>
              </a:rPr>
              <a:t>  </a:t>
            </a:r>
            <a:r>
              <a:rPr lang="en-US" sz="2800" dirty="0">
                <a:solidFill>
                  <a:srgbClr val="FBEEC9"/>
                </a:solidFill>
              </a:rPr>
              <a:t>. . .</a:t>
            </a:r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665412" y="4984564"/>
            <a:ext cx="4800600" cy="1219200"/>
          </a:xfrm>
          <a:prstGeom prst="wedgeRoundRectCallout">
            <a:avLst>
              <a:gd name="adj1" fmla="val -56280"/>
              <a:gd name="adj2" fmla="val -10740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Placeholder text which gets removed upon user input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48407"/>
          <a:stretch/>
        </p:blipFill>
        <p:spPr>
          <a:xfrm>
            <a:off x="7004766" y="1447801"/>
            <a:ext cx="3966446" cy="205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23566"/>
          <a:stretch/>
        </p:blipFill>
        <p:spPr>
          <a:xfrm>
            <a:off x="7004766" y="1447801"/>
            <a:ext cx="396644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3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059622" y="4686954"/>
            <a:ext cx="3120390" cy="474789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23566"/>
          <a:stretch/>
        </p:blipFill>
        <p:spPr>
          <a:xfrm>
            <a:off x="7004766" y="1447801"/>
            <a:ext cx="3966446" cy="304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&lt;p&gt;First name:&lt;/p&gt;</a:t>
            </a:r>
          </a:p>
          <a:p>
            <a:r>
              <a:rPr lang="en-US" sz="2800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value="First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&lt;p&gt;Last name:&lt;/p&gt;</a:t>
            </a:r>
          </a:p>
          <a:p>
            <a:r>
              <a:rPr lang="en-US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type="text"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placeholder="Last Name"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&lt;p&gt;Password:&lt;/p&gt;</a:t>
            </a:r>
          </a:p>
          <a:p>
            <a:r>
              <a:rPr lang="en-US" b="0" dirty="0">
                <a:effectLst/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&lt;input type="password"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  placeholder="Password" /&gt;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  <a:cs typeface="+mn-cs"/>
              </a:rPr>
              <a:t>  </a:t>
            </a:r>
            <a:r>
              <a:rPr lang="ru-RU" sz="2800" i="1" dirty="0">
                <a:solidFill>
                  <a:schemeClr val="bg1"/>
                </a:solidFill>
                <a:effectLst/>
              </a:rPr>
              <a:t>&lt;!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–</a:t>
            </a:r>
            <a:r>
              <a:rPr lang="ru-RU" sz="2800" i="1" dirty="0">
                <a:solidFill>
                  <a:schemeClr val="bg1"/>
                </a:solidFill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Code continues on next slide </a:t>
            </a:r>
            <a:r>
              <a:rPr lang="ru-RU" sz="2800" i="1" dirty="0">
                <a:solidFill>
                  <a:schemeClr val="bg1"/>
                </a:solidFill>
                <a:effectLst/>
              </a:rPr>
              <a:t>--&gt;</a:t>
            </a:r>
            <a:endParaRPr lang="en-US" sz="2800" i="1" dirty="0">
              <a:solidFill>
                <a:schemeClr val="bg1"/>
              </a:solidFill>
              <a:effectLst/>
            </a:endParaRPr>
          </a:p>
          <a:p>
            <a:r>
              <a:rPr lang="en-US" sz="2800" i="1" dirty="0">
                <a:solidFill>
                  <a:schemeClr val="bg1"/>
                </a:solidFill>
                <a:effectLst/>
                <a:cs typeface="+mn-cs"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. . .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055812" y="2971800"/>
            <a:ext cx="3810000" cy="1385558"/>
          </a:xfrm>
          <a:prstGeom prst="wedgeRoundRectCallout">
            <a:avLst>
              <a:gd name="adj1" fmla="val -8561"/>
              <a:gd name="adj2" fmla="val 78910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Defines a password input field (input text gets masked with </a:t>
            </a:r>
            <a:r>
              <a:rPr lang="en-US" dirty="0"/>
              <a:t>● or *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23566"/>
          <a:stretch/>
        </p:blipFill>
        <p:spPr>
          <a:xfrm>
            <a:off x="7004766" y="1443012"/>
            <a:ext cx="3966446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754" y="1443011"/>
            <a:ext cx="3964457" cy="398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9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6FFA2F-35DC-407B-A623-A18C3089A05D}"/>
              </a:ext>
            </a:extLst>
          </p:cNvPr>
          <p:cNvSpPr/>
          <p:nvPr/>
        </p:nvSpPr>
        <p:spPr>
          <a:xfrm>
            <a:off x="4799012" y="2145539"/>
            <a:ext cx="2590800" cy="369062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D30A0C-E5D0-4670-951A-43E8C5BEAB3D}"/>
              </a:ext>
            </a:extLst>
          </p:cNvPr>
          <p:cNvSpPr/>
          <p:nvPr/>
        </p:nvSpPr>
        <p:spPr>
          <a:xfrm>
            <a:off x="2208212" y="2133601"/>
            <a:ext cx="2438400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. . .</a:t>
            </a:r>
          </a:p>
          <a:p>
            <a:r>
              <a:rPr lang="en-US" sz="2800" b="1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&lt;p&gt;Gender:&lt;/p&gt;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Female&lt;br/&gt;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Other&lt;br/&gt;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endParaRPr lang="en-US" sz="2800" dirty="0">
              <a:solidFill>
                <a:srgbClr val="FBEEC9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40BD0-8814-4A3E-AC8C-6B2D9E614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200"/>
          <a:stretch/>
        </p:blipFill>
        <p:spPr>
          <a:xfrm>
            <a:off x="8505185" y="3730629"/>
            <a:ext cx="2952750" cy="1908171"/>
          </a:xfrm>
          <a:prstGeom prst="rect">
            <a:avLst/>
          </a:prstGeom>
        </p:spPr>
      </p:pic>
      <p:sp>
        <p:nvSpPr>
          <p:cNvPr id="8" name="AutoShape 25">
            <a:extLst>
              <a:ext uri="{FF2B5EF4-FFF2-40B4-BE49-F238E27FC236}">
                <a16:creationId xmlns:a16="http://schemas.microsoft.com/office/drawing/2014/main" id="{DA3D9213-1343-4FBB-A331-773E02E4B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2" y="2890329"/>
            <a:ext cx="3352800" cy="840300"/>
          </a:xfrm>
          <a:prstGeom prst="wedgeRoundRectCallout">
            <a:avLst>
              <a:gd name="adj1" fmla="val -37352"/>
              <a:gd name="adj2" fmla="val -93205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a radio button</a:t>
            </a: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BF55DDF8-4EC6-48A3-920F-49954B1A9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2" y="929937"/>
            <a:ext cx="5791200" cy="840300"/>
          </a:xfrm>
          <a:prstGeom prst="wedgeRoundRectCallout">
            <a:avLst>
              <a:gd name="adj1" fmla="val -32948"/>
              <a:gd name="adj2" fmla="val 95179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NOTE: All radio buttons of a group MUST share the same name</a:t>
            </a:r>
          </a:p>
        </p:txBody>
      </p:sp>
    </p:spTree>
    <p:extLst>
      <p:ext uri="{BB962C8B-B14F-4D97-AF65-F5344CB8AC3E}">
        <p14:creationId xmlns:p14="http://schemas.microsoft.com/office/powerpoint/2010/main" val="391381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4412" y="3886200"/>
            <a:ext cx="2971800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 . .</a:t>
            </a:r>
          </a:p>
          <a:p>
            <a:r>
              <a:rPr lang="en-US" sz="2800" b="1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&lt;p&gt;Gender:&lt;/p&gt;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type="radio" name="gender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type="radio" name="gender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Female&lt;br/&gt;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type="radio" name="gender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Other&lt;br/&gt;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&lt;p&gt;What transport do you use:&lt;/p&gt;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type="checkbox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/&gt; </a:t>
            </a:r>
            <a:r>
              <a:rPr lang="en-US" sz="2800" dirty="0">
                <a:solidFill>
                  <a:schemeClr val="bg1"/>
                </a:solidFill>
                <a:effectLst/>
              </a:rPr>
              <a:t>I have a bike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 &lt;input type="checkbox"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&gt; </a:t>
            </a:r>
            <a:r>
              <a:rPr lang="en-US" sz="2800" dirty="0">
                <a:solidFill>
                  <a:schemeClr val="bg1"/>
                </a:solidFill>
                <a:effectLst/>
              </a:rPr>
              <a:t>I have a car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36200"/>
          <a:stretch/>
        </p:blipFill>
        <p:spPr>
          <a:xfrm>
            <a:off x="8505185" y="3730629"/>
            <a:ext cx="2952750" cy="1908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0722"/>
          <a:stretch/>
        </p:blipFill>
        <p:spPr>
          <a:xfrm>
            <a:off x="8505185" y="3730629"/>
            <a:ext cx="2952750" cy="2670171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674812" y="2667000"/>
            <a:ext cx="4086225" cy="840300"/>
          </a:xfrm>
          <a:prstGeom prst="wedgeRoundRectCallout">
            <a:avLst>
              <a:gd name="adj1" fmla="val 4076"/>
              <a:gd name="adj2" fmla="val 97519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a checkbox</a:t>
            </a:r>
          </a:p>
        </p:txBody>
      </p:sp>
    </p:spTree>
    <p:extLst>
      <p:ext uri="{BB962C8B-B14F-4D97-AF65-F5344CB8AC3E}">
        <p14:creationId xmlns:p14="http://schemas.microsoft.com/office/powerpoint/2010/main" val="184175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Basics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84212" y="5670550"/>
            <a:ext cx="10958928" cy="854075"/>
          </a:xfrm>
        </p:spPr>
        <p:txBody>
          <a:bodyPr/>
          <a:lstStyle/>
          <a:p>
            <a:r>
              <a:rPr lang="en-US" dirty="0"/>
              <a:t>What is HTML? Common tags in HTML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14" descr="Резултат с изображение за ht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81" y="976467"/>
            <a:ext cx="3509663" cy="350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5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25066" y="5562600"/>
            <a:ext cx="2745746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05770" y="1138704"/>
            <a:ext cx="113538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. . .</a:t>
            </a:r>
          </a:p>
          <a:p>
            <a:r>
              <a:rPr lang="en-US" sz="2800" b="1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&lt;p&gt;Gender:&lt;/p&gt;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Female&lt;br/&gt;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type="radio" name="gender"/&gt;</a:t>
            </a:r>
            <a:r>
              <a:rPr lang="en-US" sz="2800" dirty="0">
                <a:solidFill>
                  <a:schemeClr val="bg1"/>
                </a:solidFill>
                <a:effectLst/>
              </a:rPr>
              <a:t>Other&lt;br/&gt;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&lt;p&gt;What transport do you use:&lt;/p&gt;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type="checkbox"/&gt; </a:t>
            </a:r>
            <a:r>
              <a:rPr lang="en-US" sz="2800" dirty="0">
                <a:solidFill>
                  <a:schemeClr val="bg1"/>
                </a:solidFill>
                <a:effectLst/>
              </a:rPr>
              <a:t>I have a bike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 type="checkbox"/&gt; </a:t>
            </a:r>
            <a:r>
              <a:rPr lang="en-US" sz="2800" dirty="0">
                <a:solidFill>
                  <a:srgbClr val="FBEEC9"/>
                </a:solidFill>
              </a:rPr>
              <a:t>I have a car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&lt;br/&gt;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&lt;input type="submit" value="Submit"/&gt;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185" y="3730629"/>
            <a:ext cx="2952750" cy="29908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08212" y="5562600"/>
            <a:ext cx="2667000" cy="381000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88183" y="4356257"/>
            <a:ext cx="3667125" cy="840300"/>
          </a:xfrm>
          <a:prstGeom prst="wedgeRoundRectCallout">
            <a:avLst>
              <a:gd name="adj1" fmla="val 35755"/>
              <a:gd name="adj2" fmla="val 101029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Defines a submit button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4137134" y="4356257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Text displayed inside the button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10722"/>
          <a:stretch/>
        </p:blipFill>
        <p:spPr>
          <a:xfrm>
            <a:off x="8505185" y="3730629"/>
            <a:ext cx="2952750" cy="26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2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44479"/>
          </a:xfrm>
        </p:spPr>
        <p:txBody>
          <a:bodyPr/>
          <a:lstStyle/>
          <a:p>
            <a:r>
              <a:rPr lang="en-US" dirty="0"/>
              <a:t>Dropdown lists are defined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&lt;select&gt; </a:t>
            </a:r>
            <a:r>
              <a:rPr lang="en-US" dirty="0"/>
              <a:t>tag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 </a:t>
            </a:r>
            <a:r>
              <a:rPr lang="en-US" dirty="0"/>
              <a:t>elements define options that can be selected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Dropdown Lists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3212" y="2895600"/>
            <a:ext cx="113538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&lt;select&gt;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Volvo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  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Saab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  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Fiat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  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&lt;option&gt;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Audi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&lt;/option&gt;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&lt;/select&gt;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2918613"/>
            <a:ext cx="4114800" cy="361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4447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Text areas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multi-line</a:t>
            </a:r>
            <a:r>
              <a:rPr lang="en-US" dirty="0"/>
              <a:t> input fields</a:t>
            </a:r>
            <a:r>
              <a:rPr lang="bg-BG" dirty="0"/>
              <a:t>)</a:t>
            </a:r>
            <a:r>
              <a:rPr lang="en-US" dirty="0"/>
              <a:t> are defined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&lt;textarea&gt;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dirty="0"/>
              <a:t>tag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row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col</a:t>
            </a:r>
            <a:r>
              <a:rPr lang="en-US" dirty="0"/>
              <a:t> attributes define how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rows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columns</a:t>
            </a:r>
            <a:r>
              <a:rPr lang="en-US" dirty="0"/>
              <a:t> the text area will span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Areas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03212" y="2895600"/>
            <a:ext cx="78486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&lt;textarea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rows="10" cols="30"&gt;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 cat was playing in the garden.</a:t>
            </a:r>
            <a:br>
              <a:rPr lang="en-US" sz="2800" b="1" dirty="0">
                <a:solidFill>
                  <a:schemeClr val="bg1"/>
                </a:solidFill>
                <a:latin typeface="Consolas" pitchFamily="49" charset="0"/>
              </a:rPr>
            </a:b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&lt;/textarea&gt;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487" y="2586447"/>
            <a:ext cx="3400425" cy="2990850"/>
          </a:xfrm>
          <a:prstGeom prst="rect">
            <a:avLst/>
          </a:prstGeom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884612" y="5081671"/>
            <a:ext cx="4886325" cy="1342876"/>
          </a:xfrm>
          <a:prstGeom prst="wedgeRoundRectCallout">
            <a:avLst>
              <a:gd name="adj1" fmla="val 100076"/>
              <a:gd name="adj2" fmla="val -3226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The user can drag the bottom-right corner to resize the text area</a:t>
            </a:r>
          </a:p>
        </p:txBody>
      </p:sp>
    </p:spTree>
    <p:extLst>
      <p:ext uri="{BB962C8B-B14F-4D97-AF65-F5344CB8AC3E}">
        <p14:creationId xmlns:p14="http://schemas.microsoft.com/office/powerpoint/2010/main" val="134821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Style to Your Website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CSS (Cascading Style Sheets)</a:t>
            </a:r>
          </a:p>
        </p:txBody>
      </p:sp>
      <p:pic>
        <p:nvPicPr>
          <p:cNvPr id="1026" name="Picture 2" descr="Резултат с изображение за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94" y="777237"/>
            <a:ext cx="3826414" cy="372501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7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dirty="0"/>
              <a:t>defines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styling </a:t>
            </a:r>
            <a:r>
              <a:rPr lang="en-US" dirty="0"/>
              <a:t>of the HTML elements</a:t>
            </a:r>
          </a:p>
          <a:p>
            <a:pPr lvl="1"/>
            <a:r>
              <a:rPr lang="en-US" dirty="0"/>
              <a:t>CSS specifies fonts, colors, margins, sizes, positioning, floating, …</a:t>
            </a:r>
          </a:p>
          <a:p>
            <a:pPr lvl="1"/>
            <a:r>
              <a:rPr lang="en-US" dirty="0"/>
              <a:t>Uses CSS declarations in format: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property:value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Inline CSS </a:t>
            </a:r>
            <a:r>
              <a:rPr lang="en-US" dirty="0"/>
              <a:t>defines formatting rules for certain HTML element: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652" y="4264152"/>
            <a:ext cx="10867748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red;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a RED text paragraph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1055"/>
          <a:stretch/>
        </p:blipFill>
        <p:spPr>
          <a:xfrm>
            <a:off x="3275012" y="4830461"/>
            <a:ext cx="6286500" cy="165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3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/>
              <a:t>: specifies the color of the letters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Fonts – Font Family, Size and Colors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896" y="3912287"/>
            <a:ext cx="10797856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#AA77FF;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3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"&gt;Purple 24pt&lt;/p&gt;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258" y="3873297"/>
            <a:ext cx="2914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/>
              <a:t>: specifies the color of the letters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font-family</a:t>
            </a:r>
            <a:r>
              <a:rPr lang="en-US" dirty="0"/>
              <a:t>: should hold several fonts. If the browser does not support the first one, it tries the next, and so 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Fonts – Font Family, Size and Colors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896" y="3912287"/>
            <a:ext cx="10797856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#AA77FF;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Consolas, monospace;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"&gt;Purple 24pt&lt;/p&gt;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762" y="3873294"/>
            <a:ext cx="2914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4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/>
              <a:t>: specifies the color of the letters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font-family</a:t>
            </a:r>
            <a:r>
              <a:rPr lang="en-US" dirty="0"/>
              <a:t>: should hold several fonts. If the browser does not support the first one, it tries the next, and so on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font-size</a:t>
            </a:r>
            <a:r>
              <a:rPr lang="en-US" dirty="0"/>
              <a:t>: sets the size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Fonts – Font Family, Size and Colors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896" y="3912287"/>
            <a:ext cx="10797856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#AA77FF;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"Consolas", monospace;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24pt;"&gt;Purple 24pt&lt;/p&gt;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258" y="3873297"/>
            <a:ext cx="2914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Block-level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(&lt;div&gt;;&lt;h1&gt;;&lt;p&gt;)</a:t>
            </a:r>
            <a:r>
              <a:rPr lang="en-US" dirty="0"/>
              <a:t> elements:</a:t>
            </a:r>
          </a:p>
          <a:p>
            <a:pPr lvl="1"/>
            <a:r>
              <a:rPr lang="en-US" dirty="0"/>
              <a:t>Always start on a new line</a:t>
            </a:r>
          </a:p>
          <a:p>
            <a:pPr lvl="1"/>
            <a:r>
              <a:rPr lang="en-US" dirty="0"/>
              <a:t>Take up the whole width available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element:</a:t>
            </a:r>
          </a:p>
          <a:p>
            <a:pPr lvl="1"/>
            <a:r>
              <a:rPr lang="en-US" dirty="0"/>
              <a:t>is often used as a container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HTML elements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Block-level Elements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&lt;div&gt; Element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447800"/>
            <a:ext cx="5692456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 style="background-color:#AA77FF;color:white;"&gt;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&lt;h2&gt;London&lt;/h2&gt;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 style="background-color:red;color:white;"&gt;</a:t>
            </a:r>
            <a:b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  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&lt;p&gt;London is the capital        city of England.&lt;p&gt;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br>
              <a:rPr lang="en-US" sz="28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5CD59-3ABB-468D-AB14-8DE798DC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2209800"/>
            <a:ext cx="4296512" cy="262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1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HTML?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dirty="0"/>
              <a:t>HTML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/>
              <a:t>yper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/>
              <a:t>anguage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ts val="3600"/>
              </a:lnSpc>
            </a:pPr>
            <a:r>
              <a:rPr lang="en-US" dirty="0"/>
              <a:t>A notation for describing</a:t>
            </a:r>
          </a:p>
          <a:p>
            <a:pPr lvl="2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document structure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(semantic markup)</a:t>
            </a:r>
          </a:p>
          <a:p>
            <a:pPr lvl="2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formatting </a:t>
            </a:r>
            <a:r>
              <a:rPr lang="en-US" dirty="0"/>
              <a:t>(presentation markup)</a:t>
            </a:r>
          </a:p>
          <a:p>
            <a:pPr>
              <a:defRPr/>
            </a:pPr>
            <a:r>
              <a:rPr lang="en-US" dirty="0"/>
              <a:t>The markup tags provide meta-information about the page       content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define its structure</a:t>
            </a:r>
          </a:p>
          <a:p>
            <a:pPr>
              <a:defRPr/>
            </a:pPr>
            <a:r>
              <a:rPr lang="en-US" dirty="0"/>
              <a:t>A HTML document consists of many tags (with nesting)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http://www.iconhot.com/icon/png/coded/512/page-htm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42412" y="1524000"/>
            <a:ext cx="1573415" cy="185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35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: specifies the type, thickness, color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Borders, Backgrounds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84" y="3849874"/>
            <a:ext cx="10797856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2px solid red</a:t>
            </a: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text-align: center;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3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"&gt;Red Border&lt;/p&gt;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714" y="3555789"/>
            <a:ext cx="3059396" cy="15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2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: specifies the type, thickness, color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border-radius</a:t>
            </a:r>
            <a:r>
              <a:rPr lang="en-US" dirty="0"/>
              <a:t>: rounds border edges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Borders, Backgrounds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84" y="3849874"/>
            <a:ext cx="10797856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2px solid red;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text-align: center;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border-radius: 10px;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"&gt;Red Border&lt;/p&gt;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714" y="3555786"/>
            <a:ext cx="3059399" cy="15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6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: specifies the type, thickness, color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border-radius</a:t>
            </a:r>
            <a:r>
              <a:rPr lang="en-US" dirty="0"/>
              <a:t>: rounds border edges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background</a:t>
            </a:r>
            <a:r>
              <a:rPr lang="en-US" dirty="0"/>
              <a:t>: sets the background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Borders, Backgrounds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84" y="3849874"/>
            <a:ext cx="10797856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2px solid red;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text-align: center;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border-radius: 10px;</a:t>
            </a: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lightgray;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"&gt;Red Border&lt;/p&gt;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713" y="3553331"/>
            <a:ext cx="3059399" cy="15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5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 Tools / Styles Inspector / [F12]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4" y="1151121"/>
            <a:ext cx="9568966" cy="5312082"/>
          </a:xfrm>
          <a:prstGeom prst="roundRect">
            <a:avLst>
              <a:gd name="adj" fmla="val 1006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732212" y="1448450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1314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 Tools / Styles Inspector / [F12]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4" y="1151121"/>
            <a:ext cx="9568966" cy="5312082"/>
          </a:xfrm>
          <a:prstGeom prst="roundRect">
            <a:avLst>
              <a:gd name="adj" fmla="val 1006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817812" y="1066800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405735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 Tools / Styles Inspector / [F12]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4" y="1151121"/>
            <a:ext cx="9568966" cy="5312082"/>
          </a:xfrm>
          <a:prstGeom prst="roundRect">
            <a:avLst>
              <a:gd name="adj" fmla="val 1006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60412" y="838200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161873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 Tools / Styles Inspector / [F12]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59988" b="59988"/>
          <a:stretch/>
        </p:blipFill>
        <p:spPr>
          <a:xfrm>
            <a:off x="1262514" y="1151121"/>
            <a:ext cx="9568966" cy="5312083"/>
          </a:xfrm>
          <a:prstGeom prst="roundRect">
            <a:avLst>
              <a:gd name="adj" fmla="val 1006"/>
            </a:avLst>
          </a:prstGeom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284412" y="2438400"/>
            <a:ext cx="4086225" cy="813451"/>
          </a:xfrm>
          <a:prstGeom prst="wedgeRoundRectCallout">
            <a:avLst>
              <a:gd name="adj1" fmla="val -7275"/>
              <a:gd name="adj2" fmla="val 10303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Border</a:t>
            </a:r>
          </a:p>
        </p:txBody>
      </p:sp>
    </p:spTree>
    <p:extLst>
      <p:ext uri="{BB962C8B-B14F-4D97-AF65-F5344CB8AC3E}">
        <p14:creationId xmlns:p14="http://schemas.microsoft.com/office/powerpoint/2010/main" val="292106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Margins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Used to generate space around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/>
              <a:t> properties set the size of the white space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outside</a:t>
            </a:r>
            <a:r>
              <a:rPr lang="en-US" dirty="0"/>
              <a:t> of the border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7824" y="3047997"/>
            <a:ext cx="5868988" cy="3477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style="border: 5px solid black;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30px;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page demonstrates margins.&lt;/p&gt;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85" y="3205461"/>
            <a:ext cx="5171414" cy="31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4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Margins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Used to generate space around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/>
              <a:t> properties set the size of the white space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outside</a:t>
            </a:r>
            <a:r>
              <a:rPr lang="en-US" dirty="0"/>
              <a:t> of the border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824" y="3048000"/>
            <a:ext cx="5868988" cy="3477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style="border: 5px solid black;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30px; margin-left: 55px; 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page demonstrates margins.&lt;/p&gt;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84" y="3205460"/>
            <a:ext cx="5171414" cy="31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2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Margins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Used to generate space around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/>
              <a:t> properties set the size of the white space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outside</a:t>
            </a:r>
            <a:r>
              <a:rPr lang="en-US" dirty="0"/>
              <a:t> of the border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824" y="3048000"/>
            <a:ext cx="5868988" cy="3477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style="border: 5px solid black;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30px; margin-left: 55px; margin-bottom: 10px;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page demonstrates margins.&lt;/p&gt;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83" y="3203001"/>
            <a:ext cx="5175429" cy="316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6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66116" y="5159979"/>
            <a:ext cx="3581400" cy="523742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314851" y="4216550"/>
            <a:ext cx="2603990" cy="523742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11681" y="4149209"/>
            <a:ext cx="898129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&lt;a href="/home"&gt;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Navigate to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latin typeface="Consolas" panose="020B0609020204030204" pitchFamily="49" charset="0"/>
              </a:rPr>
              <a:t>&lt;b&gt;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home page</a:t>
            </a:r>
            <a:r>
              <a:rPr lang="en-US" sz="3000" b="1" noProof="1">
                <a:latin typeface="Consolas" panose="020B0609020204030204" pitchFamily="49" charset="0"/>
              </a:rPr>
              <a:t>&lt;/b&gt;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&lt;/a&gt;</a:t>
            </a:r>
            <a:endParaRPr lang="en-US" sz="30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3592" y="1143000"/>
            <a:ext cx="11801642" cy="2061501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800" dirty="0">
                <a:solidFill>
                  <a:schemeClr val="bg1"/>
                </a:solidFill>
              </a:rPr>
              <a:t>Tags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the smallest piece in HTML</a:t>
            </a:r>
          </a:p>
          <a:p>
            <a:pPr>
              <a:buClr>
                <a:schemeClr val="tx1"/>
              </a:buClr>
            </a:pPr>
            <a:r>
              <a:rPr lang="en-US" sz="3800" dirty="0">
                <a:solidFill>
                  <a:schemeClr val="bg1"/>
                </a:solidFill>
              </a:rPr>
              <a:t>Attributes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–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properties of the tag, e.g. size, color, etc… </a:t>
            </a:r>
          </a:p>
          <a:p>
            <a:pPr>
              <a:buClr>
                <a:schemeClr val="tx1"/>
              </a:buClr>
            </a:pPr>
            <a:r>
              <a:rPr lang="en-US" sz="3800" dirty="0">
                <a:solidFill>
                  <a:schemeClr val="bg1"/>
                </a:solidFill>
              </a:rPr>
              <a:t>Elements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–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combination of opening, closing tag and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450151" y="3429000"/>
            <a:ext cx="2317529" cy="500370"/>
          </a:xfrm>
          <a:prstGeom prst="wedgeRoundRectCallout">
            <a:avLst>
              <a:gd name="adj1" fmla="val 14742"/>
              <a:gd name="adj2" fmla="val 110863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Opening tag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3275011" y="3429000"/>
            <a:ext cx="4038601" cy="500370"/>
          </a:xfrm>
          <a:prstGeom prst="wedgeRoundRectCallout">
            <a:avLst>
              <a:gd name="adj1" fmla="val -38689"/>
              <a:gd name="adj2" fmla="val 104421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Attribute: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"value"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250086" y="4876799"/>
            <a:ext cx="1520726" cy="461581"/>
          </a:xfrm>
          <a:prstGeom prst="wedgeRoundRectCallout">
            <a:avLst>
              <a:gd name="adj1" fmla="val -74835"/>
              <a:gd name="adj2" fmla="val 38404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3363909" y="5943599"/>
            <a:ext cx="1892303" cy="527691"/>
          </a:xfrm>
          <a:prstGeom prst="wedgeRoundRectCallout">
            <a:avLst>
              <a:gd name="adj1" fmla="val -74925"/>
              <a:gd name="adj2" fmla="val -3727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Closing tag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126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generate space around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content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/>
              <a:t> properties set the size of the white space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inside</a:t>
            </a:r>
            <a:r>
              <a:rPr lang="en-US" dirty="0"/>
              <a:t> of the border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Padding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7824" y="3048000"/>
            <a:ext cx="5868988" cy="3477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style="border: 5px solid black;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padding: 20px;</a:t>
            </a:r>
          </a:p>
          <a:p>
            <a:endParaRPr lang="en-US" sz="32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page demonstrates padding.&lt;/p&gt;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53" y="3205461"/>
            <a:ext cx="5174559" cy="316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6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generate space around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content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/>
              <a:t> properties set the size of the white space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inside</a:t>
            </a:r>
            <a:r>
              <a:rPr lang="en-US" dirty="0"/>
              <a:t> of the border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Padding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7824" y="3048000"/>
            <a:ext cx="5868988" cy="3477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style="border: 5px solid black;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padding: 20px; padding-left: 65px; </a:t>
            </a:r>
          </a:p>
          <a:p>
            <a:endParaRPr lang="en-US" sz="3200" b="1" dirty="0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200" b="1" dirty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"&gt;This page demonstrates padding.&lt;/p&gt;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53" y="3203003"/>
            <a:ext cx="5175429" cy="316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9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generate space around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content</a:t>
            </a:r>
          </a:p>
          <a:p>
            <a:r>
              <a:rPr lang="en-US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/>
              <a:t> properties set the size of the white space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inside</a:t>
            </a:r>
            <a:r>
              <a:rPr lang="en-US"/>
              <a:t>   of </a:t>
            </a:r>
            <a:r>
              <a:rPr lang="en-US" dirty="0"/>
              <a:t>the border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Padding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7824" y="3048000"/>
            <a:ext cx="5868988" cy="3477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style="border: 5px solid black;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padding: 20px; padding-left: 65px; padding-bottom: 15px"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&gt;This page demonstrates padding.&lt;/p&gt;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53" y="3203002"/>
            <a:ext cx="5175429" cy="316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1141412" y="2268508"/>
            <a:ext cx="2895600" cy="3647152"/>
          </a:xfrm>
          <a:prstGeom prst="rect">
            <a:avLst/>
          </a:prstGeom>
          <a:solidFill>
            <a:schemeClr val="accent5">
              <a:alpha val="3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CSS: Philosophy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8328927" y="2214536"/>
            <a:ext cx="2819401" cy="3647152"/>
          </a:xfrm>
          <a:prstGeom prst="rect">
            <a:avLst/>
          </a:prstGeom>
          <a:solidFill>
            <a:schemeClr val="accent5">
              <a:alpha val="3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8474442" y="3583313"/>
            <a:ext cx="2231180" cy="380281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8474442" y="4130301"/>
            <a:ext cx="2231180" cy="38028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8461968" y="4686811"/>
            <a:ext cx="2231180" cy="3802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8494655" y="2354277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8488713" y="2693067"/>
            <a:ext cx="7370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8499769" y="2992671"/>
            <a:ext cx="8093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1141412" y="1276161"/>
            <a:ext cx="268547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8494655" y="1284172"/>
            <a:ext cx="239854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4143804" y="2479261"/>
            <a:ext cx="3987117" cy="76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4494211" y="2886235"/>
            <a:ext cx="3630445" cy="1197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3906636" y="2910709"/>
            <a:ext cx="4587605" cy="672604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 flipV="1">
            <a:off x="4418011" y="4326536"/>
            <a:ext cx="3809999" cy="5397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>
            <a:off x="4235017" y="4725836"/>
            <a:ext cx="4093909" cy="189631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4196798" y="2537998"/>
            <a:ext cx="3886200" cy="114633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3413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1" grpId="0" animBg="1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Resulting Page</a:t>
            </a:r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3656014" y="1196976"/>
            <a:ext cx="4648198" cy="5203824"/>
          </a:xfrm>
          <a:prstGeom prst="rect">
            <a:avLst/>
          </a:prstGeom>
          <a:solidFill>
            <a:schemeClr val="accent5">
              <a:alpha val="3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3862386" y="1196976"/>
            <a:ext cx="4441825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800" b="1" noProof="1">
                <a:solidFill>
                  <a:schemeClr val="tx2"/>
                </a:solidFill>
              </a:rPr>
              <a:t>Title</a:t>
            </a:r>
            <a:endParaRPr lang="en-US" sz="2000" b="1" noProof="1">
              <a:solidFill>
                <a:schemeClr val="tx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000" b="1" noProof="1">
                <a:solidFill>
                  <a:schemeClr val="tx2"/>
                </a:solidFill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noProof="1">
                <a:solidFill>
                  <a:schemeClr val="bg1"/>
                </a:solidFill>
              </a:rPr>
              <a:t> </a:t>
            </a:r>
            <a:r>
              <a:rPr lang="en-US" sz="2000" b="1" i="1" noProof="1">
                <a:solidFill>
                  <a:schemeClr val="bg1"/>
                </a:solidFill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i="1" noProof="1">
                <a:solidFill>
                  <a:schemeClr val="bg1"/>
                </a:solidFill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lang="en-US" sz="2000" b="1" i="1" noProof="1">
                <a:solidFill>
                  <a:schemeClr val="bg1"/>
                </a:solidFill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lang="en-US" sz="2000" b="1" noProof="1">
                <a:solidFill>
                  <a:schemeClr val="tx2"/>
                </a:solidFill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  <p:extLst>
      <p:ext uri="{BB962C8B-B14F-4D97-AF65-F5344CB8AC3E}">
        <p14:creationId xmlns:p14="http://schemas.microsoft.com/office/powerpoint/2010/main" val="32708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5376" y="5159383"/>
            <a:ext cx="1596635" cy="43820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2062" y="4773875"/>
            <a:ext cx="1228150" cy="43820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074170" y="4456992"/>
            <a:ext cx="2629842" cy="286871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115180" y="3286671"/>
            <a:ext cx="2055432" cy="326906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8662" y="1665896"/>
            <a:ext cx="6705600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 href="styles.css"&gt;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id="content"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&lt;span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class="special"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special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beer&lt;/span&gt; for &lt;span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 "special"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&gt;special drinkers&lt;/span&gt;.&lt;/p&gt;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95262" y="1665896"/>
            <a:ext cx="4038600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#content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24pt;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.special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659411" y="1711974"/>
            <a:ext cx="1483001" cy="406193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646627" y="4540706"/>
            <a:ext cx="1483001" cy="406193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72000" tIns="36000" rIns="72000" bIns="36000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32220"/>
            <a:ext cx="9577597" cy="1110780"/>
          </a:xfrm>
        </p:spPr>
        <p:txBody>
          <a:bodyPr/>
          <a:lstStyle/>
          <a:p>
            <a:r>
              <a:rPr lang="en-US" dirty="0"/>
              <a:t>Combining HTML and CSS Files – body id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8662" y="1132691"/>
            <a:ext cx="6705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using-css.html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595262" y="1132691"/>
            <a:ext cx="4038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styles.css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Bent Arrow 9"/>
          <p:cNvSpPr/>
          <p:nvPr/>
        </p:nvSpPr>
        <p:spPr>
          <a:xfrm>
            <a:off x="5103813" y="1143000"/>
            <a:ext cx="2430296" cy="2003781"/>
          </a:xfrm>
          <a:prstGeom prst="bentArrow">
            <a:avLst>
              <a:gd name="adj1" fmla="val 10682"/>
              <a:gd name="adj2" fmla="val 10659"/>
              <a:gd name="adj3" fmla="val 19129"/>
              <a:gd name="adj4" fmla="val 64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698" y="4952649"/>
            <a:ext cx="2827164" cy="1675629"/>
          </a:xfrm>
          <a:prstGeom prst="roundRect">
            <a:avLst>
              <a:gd name="adj" fmla="val 2500"/>
            </a:avLst>
          </a:prstGeom>
        </p:spPr>
      </p:pic>
    </p:spTree>
    <p:extLst>
      <p:ext uri="{BB962C8B-B14F-4D97-AF65-F5344CB8AC3E}">
        <p14:creationId xmlns:p14="http://schemas.microsoft.com/office/powerpoint/2010/main" val="203108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  <p:bldP spid="20" grpId="0" animBg="1"/>
      <p:bldP spid="17" grpId="0" animBg="1"/>
      <p:bldP spid="8" grpId="0" animBg="1"/>
      <p:bldP spid="22" grpId="0" animBg="1"/>
      <p:bldP spid="23" grpId="0" animBg="1"/>
      <p:bldP spid="12" grpId="0" animBg="1"/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.class</a:t>
            </a:r>
            <a:r>
              <a:rPr lang="en-US" dirty="0"/>
              <a:t> – selects a group of elements</a:t>
            </a:r>
            <a:br>
              <a:rPr lang="en-US" dirty="0"/>
            </a:br>
            <a:r>
              <a:rPr lang="en-US" dirty="0"/>
              <a:t>with the specified class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#id</a:t>
            </a:r>
            <a:r>
              <a:rPr lang="en-US" dirty="0"/>
              <a:t> – selects a unique element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en-US" dirty="0"/>
              <a:t> – selects all specified tags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- selects everything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95262" y="1665896"/>
            <a:ext cx="4038600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.special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font-style: italic;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bold;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blue;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#content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#EEE;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24pt;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95262" y="1132691"/>
            <a:ext cx="4038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styles.css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10572"/>
          <a:stretch/>
        </p:blipFill>
        <p:spPr>
          <a:xfrm>
            <a:off x="2238918" y="4495800"/>
            <a:ext cx="3581400" cy="1898250"/>
          </a:xfrm>
          <a:prstGeom prst="roundRect">
            <a:avLst>
              <a:gd name="adj" fmla="val 2500"/>
            </a:avLst>
          </a:prstGeom>
        </p:spPr>
      </p:pic>
    </p:spTree>
    <p:extLst>
      <p:ext uri="{BB962C8B-B14F-4D97-AF65-F5344CB8AC3E}">
        <p14:creationId xmlns:p14="http://schemas.microsoft.com/office/powerpoint/2010/main" val="421299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838200"/>
            <a:ext cx="3709776" cy="2769136"/>
          </a:xfrm>
          <a:prstGeom prst="roundRect">
            <a:avLst>
              <a:gd name="adj" fmla="val 1745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Problems in Class (Lab)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Styling with CSS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3060774"/>
            <a:ext cx="4696234" cy="1451833"/>
          </a:xfrm>
          <a:prstGeom prst="roundRect">
            <a:avLst>
              <a:gd name="adj" fmla="val 2095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012" y="2743200"/>
            <a:ext cx="2894405" cy="1782270"/>
          </a:xfrm>
          <a:prstGeom prst="roundRect">
            <a:avLst>
              <a:gd name="adj" fmla="val 250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918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295400"/>
            <a:ext cx="8953705" cy="542468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44058" y="3204819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</a:rPr>
              <a:t>HTML</a:t>
            </a:r>
            <a:r>
              <a:rPr lang="en-US" sz="3200" dirty="0">
                <a:solidFill>
                  <a:schemeClr val="bg2"/>
                </a:solidFill>
              </a:rPr>
              <a:t> describes text with formatting,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images, tables, forms, etc.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Uses tags like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&lt;img&gt;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&lt;a</a:t>
            </a:r>
            <a:r>
              <a:rPr lang="en-US" sz="3000" b="1" noProof="1">
                <a:solidFill>
                  <a:schemeClr val="bg1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href="…"&gt;</a:t>
            </a:r>
            <a:endParaRPr lang="en-US" sz="3000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chemeClr val="bg1"/>
                </a:solidFill>
              </a:rPr>
              <a:t>CSS</a:t>
            </a:r>
            <a:r>
              <a:rPr lang="en-US" sz="3200" dirty="0">
                <a:solidFill>
                  <a:schemeClr val="bg2"/>
                </a:solidFill>
              </a:rPr>
              <a:t> adds styling to the HTML documents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Font, color, background, alignment, …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Layout, position, size, margins, paddings, …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>
                <a:solidFill>
                  <a:schemeClr val="bg1"/>
                </a:solidFill>
              </a:rPr>
              <a:t>Web sites</a:t>
            </a:r>
            <a:r>
              <a:rPr lang="en-US" sz="3200" dirty="0">
                <a:solidFill>
                  <a:schemeClr val="bg2"/>
                </a:solidFill>
              </a:rPr>
              <a:t> consist of HTML + CSS + images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May hold JavaScript code and other assets</a:t>
            </a:r>
          </a:p>
          <a:p>
            <a:pPr>
              <a:lnSpc>
                <a:spcPct val="100000"/>
              </a:lnSpc>
            </a:pPr>
            <a:endParaRPr lang="en-US" sz="3000" dirty="0">
              <a:solidFill>
                <a:schemeClr val="bg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219" y="1723767"/>
            <a:ext cx="2202536" cy="123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5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HTML Page – Example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4418012" y="1600200"/>
            <a:ext cx="3124200" cy="1301087"/>
          </a:xfrm>
          <a:prstGeom prst="wedgeRoundRectCallout">
            <a:avLst>
              <a:gd name="adj1" fmla="val -72836"/>
              <a:gd name="adj2" fmla="val -36795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987"/>
            <a:r>
              <a:rPr lang="en-US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Defines this document to be HTML5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52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08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304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HTML Page – Example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649446" y="2077893"/>
            <a:ext cx="3429000" cy="843888"/>
          </a:xfrm>
          <a:prstGeom prst="wedgeRoundRectCallout">
            <a:avLst>
              <a:gd name="adj1" fmla="val -69915"/>
              <a:gd name="adj2" fmla="val -24839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root element of an HTML page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649446" y="4571999"/>
            <a:ext cx="4054566" cy="1049857"/>
          </a:xfrm>
          <a:prstGeom prst="wedgeRoundRectCallout">
            <a:avLst>
              <a:gd name="adj1" fmla="val -67334"/>
              <a:gd name="adj2" fmla="val 38077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Almost every HTML tag must be closed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4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HTML Page – Example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2410" y="1492819"/>
            <a:ext cx="10944002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134035" y="2209800"/>
            <a:ext cx="3687155" cy="1295118"/>
          </a:xfrm>
          <a:prstGeom prst="wedgeRoundRectCallout">
            <a:avLst>
              <a:gd name="adj1" fmla="val -71138"/>
              <a:gd name="adj2" fmla="val -18430"/>
              <a:gd name="adj3" fmla="val 16667"/>
            </a:avLst>
          </a:prstGeom>
          <a:solidFill>
            <a:schemeClr val="tx2">
              <a:alpha val="94902"/>
            </a:schemeClr>
          </a:solidFill>
          <a:ln w="19050">
            <a:solidFill>
              <a:schemeClr val="accent5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BEED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meta information about the document</a:t>
            </a:r>
            <a:endParaRPr lang="bg-BG" sz="2800" dirty="0">
              <a:solidFill>
                <a:srgbClr val="FBEED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93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1061</TotalTime>
  <Words>4047</Words>
  <Application>Microsoft Office PowerPoint</Application>
  <PresentationFormat>Custom</PresentationFormat>
  <Paragraphs>793</Paragraphs>
  <Slides>73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Consolas</vt:lpstr>
      <vt:lpstr>Wingdings</vt:lpstr>
      <vt:lpstr>Wingdings 2</vt:lpstr>
      <vt:lpstr>SoftUni3_1</vt:lpstr>
      <vt:lpstr>Web Fundamentals Introduction</vt:lpstr>
      <vt:lpstr>Table of Content</vt:lpstr>
      <vt:lpstr>Questions</vt:lpstr>
      <vt:lpstr>PowerPoint Presentation</vt:lpstr>
      <vt:lpstr>What is HTML?</vt:lpstr>
      <vt:lpstr>HTML Terminology</vt:lpstr>
      <vt:lpstr>Your First HTML Page – Example</vt:lpstr>
      <vt:lpstr>Your First HTML Page – Example</vt:lpstr>
      <vt:lpstr>Your First HTML Page – Example</vt:lpstr>
      <vt:lpstr>Your First HTML Page – Example</vt:lpstr>
      <vt:lpstr>Your First HTML Page – Example</vt:lpstr>
      <vt:lpstr>Your First HTML Page – Example</vt:lpstr>
      <vt:lpstr>Your First HTML Page – Example</vt:lpstr>
      <vt:lpstr>Using HTML5 To Create a Structure</vt:lpstr>
      <vt:lpstr>PowerPoint Presentation</vt:lpstr>
      <vt:lpstr>Headings</vt:lpstr>
      <vt:lpstr>Paragraphs</vt:lpstr>
      <vt:lpstr>Bullets and Numbered Lists</vt:lpstr>
      <vt:lpstr>Hyperlinks</vt:lpstr>
      <vt:lpstr>Local Hyperlinks</vt:lpstr>
      <vt:lpstr>Images</vt:lpstr>
      <vt:lpstr>Images</vt:lpstr>
      <vt:lpstr>Images</vt:lpstr>
      <vt:lpstr>Tables</vt:lpstr>
      <vt:lpstr>Tables</vt:lpstr>
      <vt:lpstr>Tables</vt:lpstr>
      <vt:lpstr>Tables</vt:lpstr>
      <vt:lpstr>Table Attributes</vt:lpstr>
      <vt:lpstr>Table Attributes (2)</vt:lpstr>
      <vt:lpstr>Table Attributes (3)</vt:lpstr>
      <vt:lpstr>HTML Forms</vt:lpstr>
      <vt:lpstr>PowerPoint Presentation</vt:lpstr>
      <vt:lpstr>HTML Form Elements</vt:lpstr>
      <vt:lpstr>HTML Input Types (1)</vt:lpstr>
      <vt:lpstr>HTML Input Types (1)</vt:lpstr>
      <vt:lpstr>HTML Input Types (1)</vt:lpstr>
      <vt:lpstr>HTML Input Types (1)</vt:lpstr>
      <vt:lpstr>HTML Input Types (2)</vt:lpstr>
      <vt:lpstr>HTML Input Types (2)</vt:lpstr>
      <vt:lpstr>HTML Input Types (2)</vt:lpstr>
      <vt:lpstr>Dropdown Lists</vt:lpstr>
      <vt:lpstr>Text Areas</vt:lpstr>
      <vt:lpstr>PowerPoint Presentation</vt:lpstr>
      <vt:lpstr>What is CSS?</vt:lpstr>
      <vt:lpstr>Fonts – Font Family, Size and Colors</vt:lpstr>
      <vt:lpstr>Fonts – Font Family, Size and Colors</vt:lpstr>
      <vt:lpstr>Fonts – Font Family, Size and Colors</vt:lpstr>
      <vt:lpstr>Block-level Elements</vt:lpstr>
      <vt:lpstr>The &lt;div&gt; Element - Example</vt:lpstr>
      <vt:lpstr>Borders, Backgrounds</vt:lpstr>
      <vt:lpstr>Borders, Backgrounds</vt:lpstr>
      <vt:lpstr>Borders, Backgrounds</vt:lpstr>
      <vt:lpstr>The Dev Tools / Styles Inspector / [F12]</vt:lpstr>
      <vt:lpstr>The Dev Tools / Styles Inspector / [F12]</vt:lpstr>
      <vt:lpstr>The Dev Tools / Styles Inspector / [F12]</vt:lpstr>
      <vt:lpstr>The Dev Tools / Styles Inspector / [F12]</vt:lpstr>
      <vt:lpstr>Margins</vt:lpstr>
      <vt:lpstr>Margins</vt:lpstr>
      <vt:lpstr>Margins</vt:lpstr>
      <vt:lpstr>Padding</vt:lpstr>
      <vt:lpstr>Padding</vt:lpstr>
      <vt:lpstr>Padding</vt:lpstr>
      <vt:lpstr>CSS: Philosophy</vt:lpstr>
      <vt:lpstr>The Resulting Page</vt:lpstr>
      <vt:lpstr>Combining HTML and CSS Files – body id</vt:lpstr>
      <vt:lpstr>CSS Selectors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User</cp:lastModifiedBy>
  <cp:revision>464</cp:revision>
  <dcterms:created xsi:type="dcterms:W3CDTF">2014-01-02T17:00:34Z</dcterms:created>
  <dcterms:modified xsi:type="dcterms:W3CDTF">2019-09-17T13:12:32Z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