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530" r:id="rId3"/>
    <p:sldId id="531" r:id="rId4"/>
    <p:sldId id="586" r:id="rId5"/>
    <p:sldId id="583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52" r:id="rId15"/>
    <p:sldId id="521" r:id="rId16"/>
    <p:sldId id="560" r:id="rId17"/>
    <p:sldId id="553" r:id="rId18"/>
    <p:sldId id="554" r:id="rId19"/>
    <p:sldId id="518" r:id="rId20"/>
    <p:sldId id="555" r:id="rId21"/>
    <p:sldId id="592" r:id="rId22"/>
    <p:sldId id="519" r:id="rId23"/>
    <p:sldId id="520" r:id="rId24"/>
    <p:sldId id="619" r:id="rId25"/>
    <p:sldId id="614" r:id="rId26"/>
    <p:sldId id="620" r:id="rId27"/>
    <p:sldId id="523" r:id="rId28"/>
    <p:sldId id="621" r:id="rId29"/>
    <p:sldId id="632" r:id="rId30"/>
    <p:sldId id="633" r:id="rId31"/>
    <p:sldId id="615" r:id="rId32"/>
    <p:sldId id="603" r:id="rId33"/>
    <p:sldId id="634" r:id="rId34"/>
    <p:sldId id="642" r:id="rId35"/>
    <p:sldId id="605" r:id="rId36"/>
    <p:sldId id="646" r:id="rId37"/>
    <p:sldId id="584" r:id="rId38"/>
    <p:sldId id="532" r:id="rId39"/>
    <p:sldId id="528" r:id="rId40"/>
    <p:sldId id="258" r:id="rId41"/>
    <p:sldId id="259" r:id="rId42"/>
    <p:sldId id="405" r:id="rId43"/>
    <p:sldId id="4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JavaScript" id="{C0C02304-EEAE-459C-93B0-65892C930305}">
          <p14:sldIdLst>
            <p14:sldId id="586"/>
            <p14:sldId id="583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jQuery" id="{BE109DFA-0A9A-4D2F-BCB3-94C01816B357}">
          <p14:sldIdLst>
            <p14:sldId id="552"/>
            <p14:sldId id="521"/>
            <p14:sldId id="560"/>
            <p14:sldId id="553"/>
            <p14:sldId id="554"/>
            <p14:sldId id="518"/>
            <p14:sldId id="555"/>
          </p14:sldIdLst>
        </p14:section>
        <p14:section name="Bootstrap" id="{1F5F4C3E-B92C-430C-B68F-74CE328A4F02}">
          <p14:sldIdLst>
            <p14:sldId id="592"/>
            <p14:sldId id="519"/>
            <p14:sldId id="520"/>
            <p14:sldId id="619"/>
          </p14:sldIdLst>
        </p14:section>
        <p14:section name="Grid System" id="{CCF3BC1E-E911-455C-8968-5DB5A7A98411}">
          <p14:sldIdLst>
            <p14:sldId id="614"/>
            <p14:sldId id="620"/>
            <p14:sldId id="523"/>
            <p14:sldId id="621"/>
            <p14:sldId id="632"/>
            <p14:sldId id="633"/>
          </p14:sldIdLst>
        </p14:section>
        <p14:section name="Bootstrap Components" id="{0BAD0C9D-BCF1-49FA-8D9B-E9AA0A6F6973}">
          <p14:sldIdLst>
            <p14:sldId id="615"/>
            <p14:sldId id="603"/>
            <p14:sldId id="634"/>
            <p14:sldId id="642"/>
            <p14:sldId id="605"/>
            <p14:sldId id="646"/>
            <p14:sldId id="584"/>
          </p14:sldIdLst>
        </p14:section>
        <p14:section name="Conclusion" id="{10E03AB1-9AA8-4E86-9A64-D741901E50A2}">
          <p14:sldIdLst>
            <p14:sldId id="532"/>
            <p14:sldId id="528"/>
            <p14:sldId id="258"/>
            <p14:sldId id="25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403" autoAdjust="0"/>
  </p:normalViewPr>
  <p:slideViewPr>
    <p:cSldViewPr snapToGrid="0" showGuides="1">
      <p:cViewPr varScale="1">
        <p:scale>
          <a:sx n="86" d="100"/>
          <a:sy n="86" d="100"/>
        </p:scale>
        <p:origin x="55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1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2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8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0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7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9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6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58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6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marL="456915" indent="-45691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/>
              <a:t>Второ ниво</a:t>
            </a:r>
          </a:p>
          <a:p>
            <a:pPr lvl="2"/>
            <a:r>
              <a:rPr lang="bg-BG" dirty="0"/>
              <a:t>Трето ниво</a:t>
            </a:r>
          </a:p>
          <a:p>
            <a:pPr lvl="3"/>
            <a:r>
              <a:rPr lang="bg-BG" dirty="0"/>
              <a:t>Четвърто ниво</a:t>
            </a:r>
          </a:p>
          <a:p>
            <a:pPr lvl="4"/>
            <a:r>
              <a:rPr lang="bg-BG" dirty="0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7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2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57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36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800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84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65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20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3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306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8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308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6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72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5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05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90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50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2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  <p:sldLayoutId id="2147483727" r:id="rId52"/>
    <p:sldLayoutId id="2147483728" r:id="rId53"/>
    <p:sldLayoutId id="2147483729" r:id="rId54"/>
    <p:sldLayoutId id="2147483730" r:id="rId55"/>
    <p:sldLayoutId id="2147483731" r:id="rId56"/>
    <p:sldLayoutId id="2147483732" r:id="rId57"/>
    <p:sldLayoutId id="2147483733" r:id="rId58"/>
    <p:sldLayoutId id="2147483734" r:id="rId5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tether/1.4.0/js/tether.min.js" TargetMode="External"/><Relationship Id="rId2" Type="http://schemas.openxmlformats.org/officeDocument/2006/relationships/hyperlink" Target="https://code.jquery.com/jquery-3.3.1.slim.min.j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ackpath.bootstrapcdn.com/bootstrap/4.1.2/js/bootstrap.min.j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jumbotron/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2.jpeg"/><Relationship Id="rId7" Type="http://schemas.openxmlformats.org/officeDocument/2006/relationships/image" Target="../media/image8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5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Front End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70" y="1463135"/>
            <a:ext cx="3167695" cy="3167695"/>
          </a:xfrm>
          <a:prstGeom prst="rect">
            <a:avLst/>
          </a:prstGeom>
        </p:spPr>
      </p:pic>
      <p:pic>
        <p:nvPicPr>
          <p:cNvPr id="2058" name="Picture 10" descr="Image result for bootstrap">
            <a:extLst>
              <a:ext uri="{FF2B5EF4-FFF2-40B4-BE49-F238E27FC236}">
                <a16:creationId xmlns:a16="http://schemas.microsoft.com/office/drawing/2014/main" id="{9F5F57E3-868A-4D9D-9B80-5D8D4C6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28" y="1779590"/>
            <a:ext cx="2860769" cy="27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78054" y="1318933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800737" y="1333267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0167492" y="1971358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78054" y="3664438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let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function() { console.log(++x);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800737" y="3723876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167491" y="4361967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7095542" y="3121143"/>
            <a:ext cx="3557459" cy="1078940"/>
          </a:xfrm>
          <a:prstGeom prst="wedgeRoundRectCallout">
            <a:avLst>
              <a:gd name="adj1" fmla="val -70003"/>
              <a:gd name="adj2" fmla="val 569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This is called "</a:t>
            </a:r>
            <a:r>
              <a:rPr lang="en-US" sz="2600" b="1" dirty="0">
                <a:solidFill>
                  <a:schemeClr val="bg1"/>
                </a:solidFill>
              </a:rPr>
              <a:t>closure</a:t>
            </a:r>
            <a:r>
              <a:rPr lang="en-US" sz="2600" dirty="0">
                <a:solidFill>
                  <a:srgbClr val="FFFFFF"/>
                </a:solidFill>
              </a:rPr>
              <a:t>" (a state is closed inside)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7270036" y="804624"/>
            <a:ext cx="3382965" cy="962235"/>
          </a:xfrm>
          <a:prstGeom prst="wedgeRoundRectCallout">
            <a:avLst>
              <a:gd name="adj1" fmla="val -91415"/>
              <a:gd name="adj2" fmla="val 4250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Anonymous</a:t>
            </a:r>
            <a:r>
              <a:rPr lang="en-US" sz="2600" b="1" noProof="1">
                <a:solidFill>
                  <a:schemeClr val="bg1"/>
                </a:solidFill>
              </a:rPr>
              <a:t> self-invoking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762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882604"/>
            <a:ext cx="9929724" cy="5276048"/>
          </a:xfrm>
        </p:spPr>
        <p:txBody>
          <a:bodyPr>
            <a:normAutofit/>
          </a:bodyPr>
          <a:lstStyle/>
          <a:p>
            <a:r>
              <a:rPr lang="en-US" sz="3200" dirty="0"/>
              <a:t>Return statement </a:t>
            </a:r>
            <a:r>
              <a:rPr lang="en-US" sz="3200" b="1" dirty="0">
                <a:solidFill>
                  <a:schemeClr val="bg1"/>
                </a:solidFill>
              </a:rPr>
              <a:t>ends</a:t>
            </a:r>
            <a:r>
              <a:rPr lang="en-US" sz="3200" dirty="0"/>
              <a:t> function execution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6196" y="1478973"/>
            <a:ext cx="766169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getRectArea(width, height)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(width &gt; 0 &amp;&amp; height &gt;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width * height;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console.log(getRectArea(-3,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56195" y="4857134"/>
            <a:ext cx="766169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function 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console.log(result(10, 3));	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8965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JS variables can hold functions as their values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753" y="1903481"/>
            <a:ext cx="9655443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17998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38813" y="1147408"/>
            <a:ext cx="7283663" cy="5050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function repeatIt(count,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console.log('**'.repeat(i))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console.log(2 * x); 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52689" y="3353309"/>
            <a:ext cx="133319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452689" y="4775459"/>
            <a:ext cx="79565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8" name="Arrow: Up 8"/>
          <p:cNvSpPr/>
          <p:nvPr/>
        </p:nvSpPr>
        <p:spPr>
          <a:xfrm rot="5400000">
            <a:off x="7361444" y="5041896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Arrow: Up 8"/>
          <p:cNvSpPr/>
          <p:nvPr/>
        </p:nvSpPr>
        <p:spPr>
          <a:xfrm rot="5400000">
            <a:off x="7364009" y="3999338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2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55AD1135-51A3-4812-9B13-79189EFD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049671"/>
            <a:ext cx="3022600" cy="13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0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Cross-browser JavaScript library</a:t>
            </a:r>
          </a:p>
          <a:p>
            <a:pPr lvl="1"/>
            <a:r>
              <a:rPr lang="en-US" sz="3000" dirty="0"/>
              <a:t>Dramatically simplifies </a:t>
            </a:r>
            <a:r>
              <a:rPr lang="en-US" sz="3000" b="1" dirty="0">
                <a:solidFill>
                  <a:srgbClr val="FFA000"/>
                </a:solidFill>
              </a:rPr>
              <a:t>DOM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manipulation</a:t>
            </a:r>
          </a:p>
          <a:p>
            <a:pPr lvl="1"/>
            <a:r>
              <a:rPr lang="en-US" sz="3000" dirty="0"/>
              <a:t>Simplifies </a:t>
            </a:r>
            <a:r>
              <a:rPr lang="en-US" sz="3000" b="1" dirty="0">
                <a:solidFill>
                  <a:schemeClr val="bg1"/>
                </a:solidFill>
              </a:rPr>
              <a:t>AJAX calls </a:t>
            </a:r>
            <a:r>
              <a:rPr lang="en-US" sz="3000" dirty="0"/>
              <a:t>and working with RESTful services</a:t>
            </a:r>
          </a:p>
          <a:p>
            <a:pPr lvl="1"/>
            <a:r>
              <a:rPr lang="en-US" sz="3000" dirty="0"/>
              <a:t>Free, open-source software: </a:t>
            </a:r>
            <a:r>
              <a:rPr lang="en-US" sz="3000" b="1" dirty="0">
                <a:solidFill>
                  <a:schemeClr val="bg1"/>
                </a:solidFill>
                <a:hlinkClick r:id="rId2"/>
              </a:rPr>
              <a:t>https://jquery.com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2" y="3962400"/>
            <a:ext cx="7696198" cy="1030640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src="https://code.jquery.com/jquery-3.1.1.min.js"&gt;&lt;/script&gt;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890" y="5574277"/>
            <a:ext cx="6171511" cy="6243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$('li').css('background', '#DDD');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4754506"/>
            <a:ext cx="4644946" cy="543419"/>
          </a:xfrm>
          <a:prstGeom prst="wedgeRoundRectCallout">
            <a:avLst>
              <a:gd name="adj1" fmla="val -62865"/>
              <a:gd name="adj2" fmla="val -5050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Load </a:t>
            </a:r>
            <a:r>
              <a:rPr lang="en-US" b="1" noProof="1">
                <a:solidFill>
                  <a:schemeClr val="bg1"/>
                </a:solidFill>
              </a:rPr>
              <a:t>jQuery</a:t>
            </a:r>
            <a:r>
              <a:rPr lang="en-US" b="1" noProof="1">
                <a:solidFill>
                  <a:srgbClr val="FFFFFF"/>
                </a:solidFill>
              </a:rPr>
              <a:t> from its official </a:t>
            </a:r>
            <a:r>
              <a:rPr lang="en-US" b="1" noProof="1">
                <a:solidFill>
                  <a:schemeClr val="bg2"/>
                </a:solidFill>
              </a:rPr>
              <a:t>CDN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10401" y="5825243"/>
            <a:ext cx="4644946" cy="571949"/>
          </a:xfrm>
          <a:prstGeom prst="wedgeRoundRectCallout">
            <a:avLst>
              <a:gd name="adj1" fmla="val -55637"/>
              <a:gd name="adj2" fmla="val -4717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Change the CSS for all </a:t>
            </a:r>
            <a:r>
              <a:rPr lang="en-US" b="1" noProof="1">
                <a:solidFill>
                  <a:schemeClr val="bg1"/>
                </a:solidFill>
              </a:rPr>
              <a:t>&lt;li&gt; </a:t>
            </a:r>
            <a:r>
              <a:rPr lang="en-US" b="1" noProof="1">
                <a:solidFill>
                  <a:srgbClr val="FFFFFF"/>
                </a:solidFill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09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232170" y="1371600"/>
            <a:ext cx="7727660" cy="1764000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3.1.1.min.js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integrity="sha256-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hVVnYaiADRTO2PzUGmuLJr8BLUSjGIZsDYGmIJLv2b8=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"crossorigin="anonymous"&gt;&lt;/script&gt;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CDN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84670" y="3429001"/>
            <a:ext cx="5822660" cy="3096000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(event) =&gt;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preventDefault()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71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5" y="1295407"/>
            <a:ext cx="11815015" cy="51017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jQuery selection is the same as the </a:t>
            </a:r>
            <a:r>
              <a:rPr lang="en-US" sz="3200" b="1" dirty="0">
                <a:solidFill>
                  <a:schemeClr val="bg1"/>
                </a:solidFill>
              </a:rPr>
              <a:t>querySelector</a:t>
            </a:r>
            <a:r>
              <a:rPr lang="en-US" sz="3200" dirty="0"/>
              <a:t> in Vanilla JS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Multi-selector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2738" y="2056296"/>
            <a:ext cx="5372101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('*')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all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2738" y="2879064"/>
            <a:ext cx="63627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class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1507" y="3702280"/>
            <a:ext cx="61341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tag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1506" y="4526105"/>
            <a:ext cx="7192294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('#id')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2737" y="5461427"/>
            <a:ext cx="66678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('selector1, selector2')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Combined</a:t>
            </a:r>
            <a:endParaRPr lang="bg-BG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+mj-lt"/>
                <a:cs typeface="Helvetica" charset="0"/>
                <a:sym typeface="Helvetica" charset="0"/>
              </a:rPr>
              <a:t>Select the parent element, then use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append() 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bg1"/>
              </a:solidFill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with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18</a:t>
            </a:fld>
            <a:endParaRPr lang="en-US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89" y="1285185"/>
            <a:ext cx="4148925" cy="3368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892921" y="3163156"/>
            <a:ext cx="5456140" cy="205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&lt;div id="</a:t>
            </a:r>
            <a:r>
              <a:rPr lang="en-US" noProof="1">
                <a:solidFill>
                  <a:schemeClr val="bg1"/>
                </a:solidFill>
              </a:rPr>
              <a:t>wrapper</a:t>
            </a:r>
            <a:r>
              <a:rPr lang="en-US" noProof="1"/>
              <a:t>"&gt;</a:t>
            </a:r>
          </a:p>
          <a:p>
            <a:r>
              <a:rPr lang="en-US" noProof="1"/>
              <a:t>  &lt;div&gt;Hello, student!&lt;/div&gt;</a:t>
            </a:r>
          </a:p>
          <a:p>
            <a:r>
              <a:rPr lang="en-US" noProof="1"/>
              <a:t>  &lt;div&gt;Goodbye, student!&lt;/div&gt;</a:t>
            </a:r>
          </a:p>
          <a:p>
            <a:r>
              <a:rPr lang="en-US" noProof="1"/>
              <a:t>&lt;/div&gt;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79E3594-2211-4D5D-99C9-BA5A128737E5}"/>
              </a:ext>
            </a:extLst>
          </p:cNvPr>
          <p:cNvSpPr txBox="1">
            <a:spLocks/>
          </p:cNvSpPr>
          <p:nvPr/>
        </p:nvSpPr>
        <p:spPr>
          <a:xfrm>
            <a:off x="892921" y="5427876"/>
            <a:ext cx="93423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('#wrapper div').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("&lt;p&gt;It's party time :)&lt;/p&gt;");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892921" y="6069864"/>
            <a:ext cx="73611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('&lt;h1&gt;Greetings&lt;/h1&gt;').</a:t>
            </a:r>
            <a:r>
              <a:rPr lang="en-US" noProof="1">
                <a:solidFill>
                  <a:schemeClr val="bg1"/>
                </a:solidFill>
              </a:rPr>
              <a:t>prependTo</a:t>
            </a:r>
            <a:r>
              <a:rPr lang="en-US" noProof="1"/>
              <a:t>('body');</a:t>
            </a:r>
          </a:p>
        </p:txBody>
      </p:sp>
    </p:spTree>
    <p:extLst>
      <p:ext uri="{BB962C8B-B14F-4D97-AF65-F5344CB8AC3E}">
        <p14:creationId xmlns:p14="http://schemas.microsoft.com/office/powerpoint/2010/main" val="375621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431994" y="1278456"/>
            <a:ext cx="5328000" cy="273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no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div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('&lt;div&gt;');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('I am a new div.');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('background', 'blue');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('color', 'white');</a:t>
            </a:r>
          </a:p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(document.body).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(div);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774784" y="4309509"/>
            <a:ext cx="6642421" cy="10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no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paragraph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('&lt;p&gt;Some text&lt;/p&gt;');</a:t>
            </a:r>
          </a:p>
          <a:p>
            <a:r>
              <a:rPr lang="en-US" noProof="1"/>
              <a:t>paragraph</a:t>
            </a:r>
            <a:r>
              <a:rPr lang="bg-BG" noProof="1"/>
              <a:t>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(div);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386259" y="5733759"/>
            <a:ext cx="3419472" cy="68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no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6483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JavaScript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What’s JavaScript?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Functions</a:t>
            </a:r>
          </a:p>
          <a:p>
            <a:pPr>
              <a:lnSpc>
                <a:spcPts val="4000"/>
              </a:lnSpc>
            </a:pPr>
            <a:r>
              <a:rPr lang="en-US" dirty="0"/>
              <a:t>jQuery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Bootstrap</a:t>
            </a:r>
          </a:p>
          <a:p>
            <a:pPr lvl="1">
              <a:lnSpc>
                <a:spcPts val="4000"/>
              </a:lnSpc>
            </a:pPr>
            <a:r>
              <a:rPr lang="en-US" dirty="0"/>
              <a:t>Grid system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Bootstrap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ym typeface="Lucida Grande" charset="0"/>
              </a:rPr>
              <a:t>Attaching events on certain elements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8824" y="1937466"/>
            <a:ext cx="9604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 buttonClicked);</a:t>
            </a:r>
          </a:p>
          <a:p>
            <a:r>
              <a:rPr lang="en-US" noProof="1">
                <a:solidFill>
                  <a:schemeClr val="tx1"/>
                </a:solidFill>
              </a:rPr>
              <a:t>function buttonClicked() {</a:t>
            </a:r>
          </a:p>
          <a:p>
            <a:r>
              <a:rPr lang="en-US" noProof="1"/>
              <a:t>  $</a:t>
            </a:r>
            <a:r>
              <a:rPr lang="en-US" noProof="1">
                <a:solidFill>
                  <a:schemeClr val="tx1"/>
                </a:solidFill>
              </a:rPr>
              <a:t>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>
                <a:solidFill>
                  <a:schemeClr val="tx1"/>
                </a:solidFill>
              </a:rPr>
              <a:t>('selected');</a:t>
            </a:r>
          </a:p>
          <a:p>
            <a:r>
              <a:rPr lang="en-US" noProof="1">
                <a:solidFill>
                  <a:schemeClr val="tx1"/>
                </a:solidFill>
              </a:rPr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>
                <a:solidFill>
                  <a:schemeClr val="tx1"/>
                </a:solidFill>
              </a:rPr>
              <a:t>('selected'); </a:t>
            </a:r>
          </a:p>
          <a:p>
            <a:r>
              <a:rPr lang="en-US" noProof="1"/>
              <a:t>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8824" y="5847945"/>
            <a:ext cx="7394576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off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buttonClicked);</a:t>
            </a:r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Lucida Grande" charset="0"/>
              </a:rPr>
              <a:t>Removing event handler from certain elements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76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30" name="Picture 6" descr="Image result for bootstrap">
            <a:extLst>
              <a:ext uri="{FF2B5EF4-FFF2-40B4-BE49-F238E27FC236}">
                <a16:creationId xmlns:a16="http://schemas.microsoft.com/office/drawing/2014/main" id="{25A0086A-CF9B-4C04-8D8B-41A21E18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9" y="1286552"/>
            <a:ext cx="3262821" cy="27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 layers </a:t>
            </a:r>
            <a:r>
              <a:rPr lang="en-US" dirty="0"/>
              <a:t>that adjust according to the screen size of the different devices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Responsive Design?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1"/>
            <a:ext cx="8960140" cy="418139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14401" y="2514600"/>
            <a:ext cx="2362199" cy="838200"/>
          </a:xfrm>
          <a:prstGeom prst="wedgeRoundRectCallout">
            <a:avLst>
              <a:gd name="adj1" fmla="val 60490"/>
              <a:gd name="adj2" fmla="val 429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Desktop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420213" y="2819400"/>
            <a:ext cx="2362199" cy="609600"/>
          </a:xfrm>
          <a:prstGeom prst="wedgeRoundRectCallout">
            <a:avLst>
              <a:gd name="adj1" fmla="val -57985"/>
              <a:gd name="adj2" fmla="val 4735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Tablet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1001" y="4732338"/>
            <a:ext cx="2438399" cy="609600"/>
          </a:xfrm>
          <a:prstGeom prst="wedgeRoundRectCallout">
            <a:avLst>
              <a:gd name="adj1" fmla="val 56580"/>
              <a:gd name="adj2" fmla="val 382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Mobile layouts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World's most popular front-end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component library</a:t>
            </a:r>
          </a:p>
          <a:p>
            <a:r>
              <a:rPr lang="en-US" sz="3500" dirty="0"/>
              <a:t>Open source toolkit for developing with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500" dirty="0"/>
              <a:t>, and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JS</a:t>
            </a:r>
          </a:p>
          <a:p>
            <a:r>
              <a:rPr lang="en-US" sz="3500" dirty="0"/>
              <a:t>Works with </a:t>
            </a:r>
          </a:p>
          <a:p>
            <a:pPr lvl="1"/>
            <a:r>
              <a:rPr lang="en-US" sz="3500" dirty="0"/>
              <a:t> Responsive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grid system</a:t>
            </a:r>
            <a:endParaRPr lang="en-US" sz="3500" dirty="0"/>
          </a:p>
          <a:p>
            <a:pPr lvl="1"/>
            <a:r>
              <a:rPr lang="en-US" sz="3500" dirty="0"/>
              <a:t> Extensive prebuilt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components</a:t>
            </a:r>
          </a:p>
          <a:p>
            <a:pPr lvl="1"/>
            <a:r>
              <a:rPr lang="en-US" sz="3500" dirty="0"/>
              <a:t> Powerful plugins built on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1"/>
            <a:ext cx="2826600" cy="282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E68B-9376-4027-8DA5-44083CC35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sure to place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Tether</a:t>
            </a:r>
            <a:r>
              <a:rPr lang="en-US" dirty="0"/>
              <a:t> first, as the Bootstrap code depends on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BootstrapCDN – 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71624"/>
            <a:ext cx="2971800" cy="901986"/>
          </a:xfrm>
          <a:prstGeom prst="wedgeRoundRectCallout">
            <a:avLst>
              <a:gd name="adj1" fmla="val -17590"/>
              <a:gd name="adj2" fmla="val 599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Popper.js </a:t>
            </a:r>
            <a:r>
              <a:rPr lang="en-US" dirty="0">
                <a:solidFill>
                  <a:schemeClr val="bg2"/>
                </a:solidFill>
              </a:rPr>
              <a:t>and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jQuery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2995" y="3124200"/>
            <a:ext cx="1168453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src="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https://code.jquery.com/jquery-3.3.1.slim.min.js</a:t>
            </a:r>
            <a:r>
              <a:rPr lang="en-US" sz="2400" b="1" dirty="0">
                <a:latin typeface="Consolas" panose="020B0609020204030204" pitchFamily="49" charset="0"/>
              </a:rPr>
              <a:t>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noProof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latin typeface="Consolas" panose="020B0609020204030204" pitchFamily="49" charset="0"/>
                <a:hlinkClick r:id="rId3"/>
              </a:rPr>
              <a:t>https://cdnjs.cloudflare.com/ajax/libs/tether/1.4.0/</a:t>
            </a:r>
            <a:r>
              <a:rPr lang="en-US" sz="2400" b="1" dirty="0" err="1">
                <a:latin typeface="Consolas" panose="020B0609020204030204" pitchFamily="49" charset="0"/>
                <a:hlinkClick r:id="rId3"/>
              </a:rPr>
              <a:t>js</a:t>
            </a:r>
            <a:r>
              <a:rPr lang="en-US" sz="2400" b="1" dirty="0">
                <a:latin typeface="Consolas" panose="020B0609020204030204" pitchFamily="49" charset="0"/>
                <a:hlinkClick r:id="rId3"/>
              </a:rPr>
              <a:t>/tether.min.js</a:t>
            </a:r>
            <a:r>
              <a:rPr lang="en-US" sz="2400" b="1" dirty="0">
                <a:latin typeface="Consolas" panose="020B0609020204030204" pitchFamily="49" charset="0"/>
              </a:rPr>
              <a:t>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src="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https://stackpath.bootstrapcdn.com/bootstrap/4.1.2/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js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/bootstrap.min.js</a:t>
            </a:r>
            <a:r>
              <a:rPr lang="en-US" sz="2400" b="1" dirty="0">
                <a:latin typeface="Consolas" panose="020B0609020204030204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1743" y="4506646"/>
            <a:ext cx="10961783" cy="768084"/>
          </a:xfrm>
        </p:spPr>
        <p:txBody>
          <a:bodyPr/>
          <a:lstStyle/>
          <a:p>
            <a:r>
              <a:rPr lang="en-US" dirty="0"/>
              <a:t>Bootstrap Grid System</a:t>
            </a:r>
            <a:endParaRPr lang="en-US" spc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C9BCF-7C5C-4B00-A5F9-ACFECB2A2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1743" y="5968898"/>
            <a:ext cx="10961783" cy="499819"/>
          </a:xfrm>
        </p:spPr>
        <p:txBody>
          <a:bodyPr/>
          <a:lstStyle/>
          <a:p>
            <a:r>
              <a:rPr lang="en-US" dirty="0"/>
              <a:t> Build layouts with grid - twelve column system</a:t>
            </a:r>
          </a:p>
          <a:p>
            <a:endParaRPr lang="bg-BG" dirty="0"/>
          </a:p>
        </p:txBody>
      </p:sp>
      <p:pic>
        <p:nvPicPr>
          <p:cNvPr id="5124" name="Picture 4" descr="Image result for bootstrap gr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98" y="1831837"/>
            <a:ext cx="2839402" cy="159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45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717578"/>
            <a:ext cx="85344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three&lt;/div&gt;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151122"/>
            <a:ext cx="85344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9200" y="1828855"/>
            <a:ext cx="1905000" cy="467064"/>
          </a:xfrm>
          <a:prstGeom prst="wedgeRoundRectCallout">
            <a:avLst>
              <a:gd name="adj1" fmla="val -60481"/>
              <a:gd name="adj2" fmla="val 3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191001" y="2558252"/>
            <a:ext cx="1033009" cy="380382"/>
          </a:xfrm>
          <a:prstGeom prst="wedgeRoundRectCallout">
            <a:avLst>
              <a:gd name="adj1" fmla="val -72247"/>
              <a:gd name="adj2" fmla="val -65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667000" y="4572000"/>
            <a:ext cx="1524000" cy="533400"/>
          </a:xfrm>
          <a:prstGeom prst="wedgeRoundRectCallout">
            <a:avLst>
              <a:gd name="adj1" fmla="val 28644"/>
              <a:gd name="adj2" fmla="val -976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54050"/>
            <a:ext cx="2086996" cy="2086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8505"/>
          <a:stretch/>
        </p:blipFill>
        <p:spPr>
          <a:xfrm>
            <a:off x="4449868" y="4785061"/>
            <a:ext cx="7334250" cy="130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7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Rows must be placed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containers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.container</a:t>
            </a:r>
            <a:r>
              <a:rPr lang="en-US" dirty="0"/>
              <a:t> has one fixed width for each screen size in bootstrap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xs,sm,md,lg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.container-fluid </a:t>
            </a:r>
            <a:r>
              <a:rPr lang="en-US" dirty="0"/>
              <a:t>expands to fill the available 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448800" y="2743200"/>
            <a:ext cx="2209800" cy="914400"/>
          </a:xfrm>
          <a:prstGeom prst="wedgeRoundRectCallout">
            <a:avLst>
              <a:gd name="adj1" fmla="val -65291"/>
              <a:gd name="adj2" fmla="val -558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52796" y="4253102"/>
            <a:ext cx="1906587" cy="838199"/>
          </a:xfrm>
          <a:prstGeom prst="wedgeRoundRectCallout">
            <a:avLst>
              <a:gd name="adj1" fmla="val -33993"/>
              <a:gd name="adj2" fmla="val -872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672717" y="4478732"/>
            <a:ext cx="7562850" cy="134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7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Determines </a:t>
            </a:r>
            <a:r>
              <a:rPr lang="en-US" dirty="0">
                <a:solidFill>
                  <a:schemeClr val="bg1"/>
                </a:solidFill>
              </a:rPr>
              <a:t>how many columns </a:t>
            </a:r>
            <a:r>
              <a:rPr lang="en-US" dirty="0"/>
              <a:t>to use on </a:t>
            </a:r>
            <a:r>
              <a:rPr lang="en-US" dirty="0">
                <a:solidFill>
                  <a:schemeClr val="bg1"/>
                </a:solidFill>
              </a:rPr>
              <a:t>different screen sizes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col-xs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width </a:t>
            </a:r>
            <a:r>
              <a:rPr lang="en-US" dirty="0"/>
              <a:t>less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768px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col-sm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width </a:t>
            </a:r>
            <a:r>
              <a:rPr lang="en-US" dirty="0"/>
              <a:t>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768px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992px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col-md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width </a:t>
            </a:r>
            <a:r>
              <a:rPr lang="en-US" dirty="0"/>
              <a:t>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992px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1200px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col-lg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width </a:t>
            </a:r>
            <a:r>
              <a:rPr lang="en-US" dirty="0"/>
              <a:t>over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1200px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362009"/>
            <a:ext cx="8703232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col-sm-8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three&lt;/div&gt;   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1828800"/>
            <a:ext cx="8703232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96" y="3164757"/>
            <a:ext cx="2542252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Handful of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1215" y="2337093"/>
            <a:ext cx="7862095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"&gt;.text-primary&lt;/p&gt;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"&gt;.text-secondary&lt;/p&gt;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"&gt;.text-success&lt;/p&gt;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"&gt;.text-danger&lt;/p&gt;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text-warning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"&gt;.text-warning&lt;/p&gt;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"&gt;.text-info&lt;/p&gt;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text-light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bg-dark"&gt;.text-light&lt;/p&gt;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text-dark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"&gt;.text-dark&lt;/p&gt;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text-muted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"&gt;.text-muted&lt;/p&gt;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bg-dark"&gt;.text-white&lt;/p&gt;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1216" y="1798824"/>
            <a:ext cx="786209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49"/>
          <a:stretch/>
        </p:blipFill>
        <p:spPr>
          <a:xfrm>
            <a:off x="8831189" y="1893200"/>
            <a:ext cx="253287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97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Easily set the </a:t>
            </a:r>
            <a:r>
              <a:rPr lang="en-US" dirty="0">
                <a:solidFill>
                  <a:schemeClr val="bg1"/>
                </a:solidFill>
              </a:rPr>
              <a:t>background</a:t>
            </a:r>
            <a:r>
              <a:rPr lang="en-US" dirty="0"/>
              <a:t> of an element to any contextual </a:t>
            </a:r>
            <a:r>
              <a:rPr lang="en-US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5873" y="2633587"/>
            <a:ext cx="9200685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bg-primary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text-white"&gt;.bg-primary&lt;/div&gt;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bg-secondary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text-white"&gt;.bg-secondary&lt;/div&gt;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text-white"&gt;.bg-success&lt;/div&gt;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bg-danger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text-white"&gt;.bg-danger&lt;/div&gt;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bg-warning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text-dark"&gt;.bg-warning&lt;/div&gt;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bg-info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text-white"&gt;.bg-info&lt;/div&gt;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bg-light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text-dark"&gt;.bg-light&lt;/div&gt;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bg-dark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text-white"&gt;.bg-dark&lt;/div&gt;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bg-white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text-dark"&gt;.bg-white&lt;/div&gt;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057"/>
          <a:stretch/>
        </p:blipFill>
        <p:spPr>
          <a:xfrm>
            <a:off x="9728440" y="1752600"/>
            <a:ext cx="2174672" cy="4620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5873" y="2100381"/>
            <a:ext cx="920068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433" y="5543318"/>
            <a:ext cx="10961783" cy="768084"/>
          </a:xfrm>
        </p:spPr>
        <p:txBody>
          <a:bodyPr/>
          <a:lstStyle/>
          <a:p>
            <a:r>
              <a:rPr lang="en-US" sz="4000" spc="0" dirty="0"/>
              <a:t>Over a dozen reusable 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67163" y="4640030"/>
            <a:ext cx="10366375" cy="903288"/>
          </a:xfrm>
        </p:spPr>
        <p:txBody>
          <a:bodyPr>
            <a:normAutofit/>
          </a:bodyPr>
          <a:lstStyle/>
          <a:p>
            <a:r>
              <a:rPr lang="en-US" sz="5400" dirty="0"/>
              <a:t>Bootstrap Components</a:t>
            </a:r>
          </a:p>
        </p:txBody>
      </p:sp>
      <p:pic>
        <p:nvPicPr>
          <p:cNvPr id="2050" name="Picture 2" descr="Image result for bootstrap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56" y="1764639"/>
            <a:ext cx="2799488" cy="184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29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500" dirty="0"/>
              <a:t> Custom </a:t>
            </a:r>
            <a:r>
              <a:rPr lang="en-US" sz="3500" dirty="0">
                <a:solidFill>
                  <a:schemeClr val="bg1"/>
                </a:solidFill>
              </a:rPr>
              <a:t>button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styles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with support for multiple sizes, states, and more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739" y="3543118"/>
            <a:ext cx="11426327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"&gt;Primary&lt;/button&gt;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"&gt;Secondary&lt;/button&gt;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"&gt;Success&lt;/button&gt;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"&gt;Danger&lt;/button&gt;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6740" y="3009913"/>
            <a:ext cx="11426326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1" y="6226888"/>
            <a:ext cx="9829801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Documentation: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https://getbootstrap.com/docs/4.0/components/buttons/</a:t>
            </a:r>
            <a:endParaRPr lang="en-US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879889"/>
            <a:ext cx="8588865" cy="8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 contextual feedback messages for typical user actions with the handful of flexible </a:t>
            </a:r>
            <a:r>
              <a:rPr lang="en-US" dirty="0">
                <a:solidFill>
                  <a:schemeClr val="bg1"/>
                </a:solidFill>
              </a:rPr>
              <a:t>alert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07" y="2516955"/>
            <a:ext cx="11426327" cy="2016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alert-success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alert-dismissable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&lt;a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data-dismiss="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aria-label="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"&gt;×&lt;/a&gt;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&lt;strong&gt;Success!&lt;/strong&gt;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  This alert box could indicate a successful or positive action.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18" y="4223530"/>
            <a:ext cx="8875790" cy="2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7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Require a wrapping </a:t>
            </a:r>
            <a:r>
              <a:rPr lang="en-US" sz="3300" dirty="0">
                <a:solidFill>
                  <a:schemeClr val="bg1"/>
                </a:solidFill>
              </a:rPr>
              <a:t>.navbar</a:t>
            </a:r>
            <a:endParaRPr lang="bg-BG" sz="33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bg1"/>
                </a:solidFill>
              </a:rPr>
              <a:t>Responsive</a:t>
            </a:r>
            <a:r>
              <a:rPr lang="en-US" sz="3300" dirty="0"/>
              <a:t> by default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Come with built-in support for a handful of </a:t>
            </a:r>
            <a:r>
              <a:rPr lang="en-US" sz="3300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solidFill>
                  <a:schemeClr val="bg1"/>
                </a:solidFill>
              </a:rPr>
              <a:t>.navbar-brand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your company, product, or project name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solidFill>
                  <a:schemeClr val="bg1"/>
                </a:solidFill>
              </a:rPr>
              <a:t>.navbar-</a:t>
            </a:r>
            <a:r>
              <a:rPr lang="en-US" sz="3300" dirty="0" err="1">
                <a:solidFill>
                  <a:schemeClr val="bg1"/>
                </a:solidFill>
              </a:rPr>
              <a:t>nav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a full-height and lightweight navigation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solidFill>
                  <a:schemeClr val="bg1"/>
                </a:solidFill>
              </a:rPr>
              <a:t>.nav-item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every item in navigation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and Navbar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https://getbootstrap.com/docs/4.0/components/navbar/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76400"/>
            <a:ext cx="6510422" cy="6525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07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Form </a:t>
            </a:r>
            <a:r>
              <a:rPr lang="en-US" sz="3500" dirty="0">
                <a:solidFill>
                  <a:schemeClr val="bg1"/>
                </a:solidFill>
              </a:rPr>
              <a:t>control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styles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bg1"/>
                </a:solidFill>
              </a:rPr>
              <a:t>layout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options</a:t>
            </a:r>
            <a:r>
              <a:rPr lang="en-US" sz="3500" dirty="0"/>
              <a:t> and custom </a:t>
            </a:r>
            <a:r>
              <a:rPr lang="en-US" sz="3500" dirty="0">
                <a:solidFill>
                  <a:schemeClr val="bg1"/>
                </a:solidFill>
              </a:rPr>
              <a:t>components</a:t>
            </a:r>
            <a:r>
              <a:rPr lang="en-US" sz="3500" dirty="0"/>
              <a:t>   for creating a wide variety of forms</a:t>
            </a:r>
          </a:p>
          <a:p>
            <a:r>
              <a:rPr lang="en-US" sz="3500" dirty="0"/>
              <a:t>Use </a:t>
            </a:r>
            <a:r>
              <a:rPr lang="en-US" sz="3500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attribute on all inputs to take advantage of newer input controls </a:t>
            </a:r>
          </a:p>
          <a:p>
            <a:pPr lvl="1"/>
            <a:r>
              <a:rPr lang="en-US" sz="3500" dirty="0"/>
              <a:t>Email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verification</a:t>
            </a:r>
          </a:p>
          <a:p>
            <a:pPr lvl="1"/>
            <a:r>
              <a:rPr lang="en-US" sz="3500" dirty="0"/>
              <a:t>Number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7159841" y="3243399"/>
            <a:ext cx="42672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6" name="Picture 4" descr="Image result for bootstr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47">
            <a:off x="4756347" y="4477153"/>
            <a:ext cx="2414107" cy="20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090487"/>
            <a:ext cx="8001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"&gt;#&lt;/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"&gt;First&lt;/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"&gt;Last&lt;/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"&gt;Handle&lt;/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"&gt;1&lt;/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&gt;Mark&lt;/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&gt;Otto&lt;/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&gt;@mdo&lt;/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8" t="4728" r="2476" b="5436"/>
          <a:stretch/>
        </p:blipFill>
        <p:spPr>
          <a:xfrm>
            <a:off x="5715001" y="4320111"/>
            <a:ext cx="5953885" cy="2196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308988"/>
            <a:ext cx="2319312" cy="28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flexible</a:t>
            </a:r>
            <a:r>
              <a:rPr lang="en-US" dirty="0"/>
              <a:t> component for showcasing hero unit style content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597" y="2438401"/>
            <a:ext cx="605948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jumbotron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"&gt;Hello, world!&lt;/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"&gt;This is a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&gt;It uses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 btn-lg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Learn more&lt;/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20185"/>
            <a:ext cx="5268508" cy="2514305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https://getbootstrap.com/docs/4.0/components/jumbotron/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JavaScript supports conditional statements and loops</a:t>
            </a:r>
          </a:p>
          <a:p>
            <a:r>
              <a:rPr lang="en-US" sz="3200" dirty="0"/>
              <a:t>JavaScript objects hold </a:t>
            </a:r>
            <a:r>
              <a:rPr lang="en-US" sz="3200" b="1" dirty="0">
                <a:solidFill>
                  <a:schemeClr val="bg1"/>
                </a:solidFill>
              </a:rPr>
              <a:t>key-value pairs</a:t>
            </a:r>
            <a:endParaRPr lang="en-US" sz="3200" dirty="0"/>
          </a:p>
          <a:p>
            <a:r>
              <a:rPr lang="en-US" sz="3200" dirty="0"/>
              <a:t>jQuery is a fast, small, and feature-rich JavaScript library that can   easily manipulate HTML documents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1041401"/>
            <a:ext cx="2152650" cy="137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67291" y="4269419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7" y="6083670"/>
            <a:ext cx="10961783" cy="499819"/>
          </a:xfrm>
        </p:spPr>
        <p:txBody>
          <a:bodyPr/>
          <a:lstStyle/>
          <a:p>
            <a:r>
              <a:rPr lang="en-US" dirty="0"/>
              <a:t>Functions - Syntax, Invocation, Return, Functions   as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</a:t>
            </a:r>
            <a:r>
              <a:rPr lang="en-US"/>
              <a:t>and 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5;</a:t>
            </a:r>
          </a:p>
          <a:p>
            <a:r>
              <a:rPr lang="en-US" dirty="0">
                <a:solidFill>
                  <a:schemeClr val="tx1"/>
                </a:solidFill>
              </a:rPr>
              <a:t>let b = 10;</a:t>
            </a: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5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Why Functions?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reuse</a:t>
            </a:r>
            <a:r>
              <a:rPr lang="en-US" sz="3200" dirty="0"/>
              <a:t> code, define </a:t>
            </a:r>
            <a:r>
              <a:rPr lang="en-US" sz="3200" b="1" dirty="0">
                <a:solidFill>
                  <a:schemeClr val="bg1"/>
                </a:solidFill>
              </a:rPr>
              <a:t>once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</a:rPr>
              <a:t>many times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= block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382" y="4566913"/>
            <a:ext cx="5911554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printStars(count)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9382" y="6003818"/>
            <a:ext cx="591155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4" name="Закръглено правоъгълно изнесено означение 7"/>
          <p:cNvSpPr/>
          <p:nvPr/>
        </p:nvSpPr>
        <p:spPr bwMode="auto">
          <a:xfrm>
            <a:off x="2953784" y="3652147"/>
            <a:ext cx="2542920" cy="732943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dirty="0">
                <a:solidFill>
                  <a:schemeClr val="bg2"/>
                </a:solidFill>
              </a:rPr>
              <a:t>name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944664" y="3614589"/>
            <a:ext cx="3278849" cy="814584"/>
          </a:xfrm>
          <a:prstGeom prst="wedgeRoundRectCallout">
            <a:avLst>
              <a:gd name="adj1" fmla="val -50206"/>
              <a:gd name="adj2" fmla="val 8888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b="1" dirty="0">
                <a:solidFill>
                  <a:schemeClr val="bg1"/>
                </a:solidFill>
              </a:rPr>
              <a:t>parameters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80935" y="4748168"/>
            <a:ext cx="2604231" cy="892573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b="1" dirty="0">
                <a:solidFill>
                  <a:schemeClr val="bg1"/>
                </a:solidFill>
              </a:rPr>
              <a:t>{</a:t>
            </a:r>
            <a:r>
              <a:rPr lang="en-US" sz="2600" dirty="0">
                <a:solidFill>
                  <a:srgbClr val="FFFFFF"/>
                </a:solidFill>
              </a:rPr>
              <a:t> stays at the same line</a:t>
            </a:r>
            <a:endParaRPr lang="en-US" sz="26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145093" y="5838713"/>
            <a:ext cx="3386992" cy="576022"/>
          </a:xfrm>
          <a:prstGeom prst="wedgeRoundRectCallout">
            <a:avLst>
              <a:gd name="adj1" fmla="val -65287"/>
              <a:gd name="adj2" fmla="val 333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Invoke</a:t>
            </a:r>
            <a:r>
              <a:rPr lang="en-US" sz="2600" dirty="0">
                <a:solidFill>
                  <a:srgbClr val="FFFFFF"/>
                </a:solidFill>
              </a:rPr>
              <a:t> the function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 (2)</a:t>
            </a:r>
            <a:endParaRPr lang="bg-BG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1358802" y="1229700"/>
            <a:ext cx="5041998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 (a, b)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console.log(a + b);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 (5, 6);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477" y="2957526"/>
            <a:ext cx="5041999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 = 3)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console.log(a + b);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sum (11);		</a:t>
            </a:r>
            <a:r>
              <a:rPr lang="en-US" i="1" noProof="1">
                <a:solidFill>
                  <a:schemeClr val="accent2"/>
                </a:solidFill>
              </a:rPr>
              <a:t>// 14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8801" y="4658101"/>
            <a:ext cx="5042000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return</a:t>
            </a:r>
            <a:r>
              <a:rPr lang="en-US" noProof="1"/>
              <a:t> a + b;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let c = sum (5.8, 3);</a:t>
            </a:r>
          </a:p>
          <a:p>
            <a:pPr lvl="1"/>
            <a:r>
              <a:rPr lang="en-US" noProof="1"/>
              <a:t>console.log (c);	</a:t>
            </a:r>
            <a:r>
              <a:rPr lang="en-US" i="1" noProof="1">
                <a:solidFill>
                  <a:schemeClr val="accent2"/>
                </a:solidFill>
              </a:rPr>
              <a:t>// 8.8</a:t>
            </a:r>
            <a:endParaRPr lang="en-US" noProof="1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6582574" y="4902143"/>
            <a:ext cx="3488184" cy="806680"/>
          </a:xfrm>
          <a:prstGeom prst="wedgeRoundRectCallout">
            <a:avLst>
              <a:gd name="adj1" fmla="val -90923"/>
              <a:gd name="adj2" fmla="val -1023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Return</a:t>
            </a:r>
            <a:r>
              <a:rPr lang="en-US" sz="2600" dirty="0">
                <a:solidFill>
                  <a:srgbClr val="FFFFFF"/>
                </a:solidFill>
              </a:rPr>
              <a:t> ends function execution 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7620190" y="3439358"/>
            <a:ext cx="3216685" cy="823724"/>
          </a:xfrm>
          <a:prstGeom prst="wedgeRoundRectCallout">
            <a:avLst>
              <a:gd name="adj1" fmla="val -84319"/>
              <a:gd name="adj2" fmla="val -5650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Default</a:t>
            </a:r>
            <a:r>
              <a:rPr lang="en-US" sz="2600" dirty="0">
                <a:solidFill>
                  <a:srgbClr val="FFFFFF"/>
                </a:solidFill>
              </a:rPr>
              <a:t> function parameters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5635343" y="1330394"/>
            <a:ext cx="4061109" cy="770255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with different parameters value</a:t>
            </a:r>
          </a:p>
        </p:txBody>
      </p:sp>
    </p:spTree>
    <p:extLst>
      <p:ext uri="{BB962C8B-B14F-4D97-AF65-F5344CB8AC3E}">
        <p14:creationId xmlns:p14="http://schemas.microsoft.com/office/powerpoint/2010/main" val="6786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Declaration, Expression, Arrow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80518" y="1327803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walk()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walk();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134277" y="1303585"/>
            <a:ext cx="3124344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Declaration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0519" y="3109664"/>
            <a:ext cx="5220034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solve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 walk()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34276" y="3109664"/>
            <a:ext cx="3124345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Expression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0518" y="5031659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solve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028258" y="5031659"/>
            <a:ext cx="3230363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Arrow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  <a:endParaRPr lang="en-US" sz="26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code inside a function is executed when the</a:t>
            </a:r>
            <a:br>
              <a:rPr lang="en-US" sz="3200" dirty="0"/>
            </a:br>
            <a:r>
              <a:rPr lang="en-US" sz="3200" dirty="0"/>
              <a:t>function is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/>
              <a:t> operator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5813" y="2304140"/>
            <a:ext cx="643933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05813" y="4437333"/>
            <a:ext cx="643933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8780739" y="2082608"/>
            <a:ext cx="3232356" cy="796610"/>
          </a:xfrm>
          <a:prstGeom prst="wedgeRoundRectCallout">
            <a:avLst>
              <a:gd name="adj1" fmla="val -48368"/>
              <a:gd name="adj2" fmla="val 9530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after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8911984" y="4382622"/>
            <a:ext cx="3101111" cy="799951"/>
          </a:xfrm>
          <a:prstGeom prst="wedgeRoundRectCallout">
            <a:avLst>
              <a:gd name="adj1" fmla="val -52934"/>
              <a:gd name="adj2" fmla="val 9025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before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17268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11060</TotalTime>
  <Words>2454</Words>
  <Application>Microsoft Office PowerPoint</Application>
  <PresentationFormat>Widescreen</PresentationFormat>
  <Paragraphs>422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1_SoftUni3_1</vt:lpstr>
      <vt:lpstr>Front End Basics</vt:lpstr>
      <vt:lpstr>Table of Contents</vt:lpstr>
      <vt:lpstr>Have a Question?</vt:lpstr>
      <vt:lpstr>PowerPoint Presentation</vt:lpstr>
      <vt:lpstr>JavaScript Syntax</vt:lpstr>
      <vt:lpstr>Functions in JS</vt:lpstr>
      <vt:lpstr>Functions in JS (2)</vt:lpstr>
      <vt:lpstr>Function Declaration, Expression, Arrow</vt:lpstr>
      <vt:lpstr>Function Invocation</vt:lpstr>
      <vt:lpstr>Function Invocation (2)</vt:lpstr>
      <vt:lpstr>Function Return</vt:lpstr>
      <vt:lpstr>Variables Holding Functions</vt:lpstr>
      <vt:lpstr>Functions as Parameters</vt:lpstr>
      <vt:lpstr>PowerPoint Presentation</vt:lpstr>
      <vt:lpstr>What is jQuery?</vt:lpstr>
      <vt:lpstr>Using jQuery from CDN</vt:lpstr>
      <vt:lpstr>jQuery Selectors</vt:lpstr>
      <vt:lpstr>Adding Elements with jQuery</vt:lpstr>
      <vt:lpstr>Creating / Removing Elements</vt:lpstr>
      <vt:lpstr>jQuery Events: Attach / Remove</vt:lpstr>
      <vt:lpstr>PowerPoint Presentation</vt:lpstr>
      <vt:lpstr>What is a Responsive Design?</vt:lpstr>
      <vt:lpstr>Bootstrap</vt:lpstr>
      <vt:lpstr>Include from a BootstrapCDN – JS</vt:lpstr>
      <vt:lpstr>PowerPoint Presentation</vt:lpstr>
      <vt:lpstr>Bootstrap Grid System Demo</vt:lpstr>
      <vt:lpstr>Bootstrap Containers</vt:lpstr>
      <vt:lpstr>Column Classes</vt:lpstr>
      <vt:lpstr>Color</vt:lpstr>
      <vt:lpstr>Background Color</vt:lpstr>
      <vt:lpstr>Bootstrap Components</vt:lpstr>
      <vt:lpstr>Button Groups</vt:lpstr>
      <vt:lpstr>Alerts</vt:lpstr>
      <vt:lpstr>Nav and Navbar</vt:lpstr>
      <vt:lpstr>Forms</vt:lpstr>
      <vt:lpstr>Tables</vt:lpstr>
      <vt:lpstr>Jumbotron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User</cp:lastModifiedBy>
  <cp:revision>5512</cp:revision>
  <dcterms:created xsi:type="dcterms:W3CDTF">2018-05-23T13:08:44Z</dcterms:created>
  <dcterms:modified xsi:type="dcterms:W3CDTF">2019-09-18T13:21:02Z</dcterms:modified>
</cp:coreProperties>
</file>