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293" r:id="rId13"/>
    <p:sldId id="294" r:id="rId14"/>
    <p:sldId id="295" r:id="rId15"/>
    <p:sldId id="297" r:id="rId16"/>
    <p:sldId id="298" r:id="rId17"/>
    <p:sldId id="299" r:id="rId18"/>
    <p:sldId id="262" r:id="rId19"/>
    <p:sldId id="268" r:id="rId20"/>
    <p:sldId id="269" r:id="rId21"/>
    <p:sldId id="270" r:id="rId22"/>
    <p:sldId id="271" r:id="rId23"/>
    <p:sldId id="317" r:id="rId24"/>
    <p:sldId id="318" r:id="rId25"/>
    <p:sldId id="319" r:id="rId26"/>
    <p:sldId id="320" r:id="rId27"/>
    <p:sldId id="321" r:id="rId28"/>
    <p:sldId id="322" r:id="rId29"/>
    <p:sldId id="535" r:id="rId30"/>
    <p:sldId id="516" r:id="rId31"/>
    <p:sldId id="561" r:id="rId32"/>
    <p:sldId id="541" r:id="rId33"/>
    <p:sldId id="543" r:id="rId34"/>
    <p:sldId id="517" r:id="rId35"/>
    <p:sldId id="518" r:id="rId36"/>
    <p:sldId id="292" r:id="rId37"/>
    <p:sldId id="528" r:id="rId38"/>
    <p:sldId id="562" r:id="rId39"/>
    <p:sldId id="563" r:id="rId40"/>
    <p:sldId id="405" r:id="rId41"/>
    <p:sldId id="400" r:id="rId4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3637AF-04B0-412F-B99B-42321DBEA9EF}">
          <p14:sldIdLst>
            <p14:sldId id="256"/>
            <p14:sldId id="257"/>
            <p14:sldId id="258"/>
          </p14:sldIdLst>
        </p14:section>
        <p14:section name="Java Servlets" id="{C3A34C8A-7643-4D76-B982-80DE64663447}">
          <p14:sldIdLst>
            <p14:sldId id="259"/>
            <p14:sldId id="260"/>
            <p14:sldId id="261"/>
            <p14:sldId id="300"/>
            <p14:sldId id="301"/>
            <p14:sldId id="302"/>
            <p14:sldId id="303"/>
            <p14:sldId id="304"/>
            <p14:sldId id="293"/>
            <p14:sldId id="294"/>
            <p14:sldId id="295"/>
            <p14:sldId id="297"/>
            <p14:sldId id="298"/>
            <p14:sldId id="299"/>
            <p14:sldId id="262"/>
            <p14:sldId id="268"/>
            <p14:sldId id="269"/>
            <p14:sldId id="270"/>
            <p14:sldId id="271"/>
          </p14:sldIdLst>
        </p14:section>
        <p14:section name="Hibernate" id="{BD8F8170-80D4-4632-BD27-4B6B0DD2E506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Session" id="{76F7E505-4D06-407E-B7E7-17930369C153}">
          <p14:sldIdLst>
            <p14:sldId id="535"/>
            <p14:sldId id="516"/>
            <p14:sldId id="561"/>
            <p14:sldId id="541"/>
            <p14:sldId id="543"/>
            <p14:sldId id="517"/>
            <p14:sldId id="518"/>
          </p14:sldIdLst>
        </p14:section>
        <p14:section name="Summary" id="{871ACDC2-5283-410A-A432-B80DBF9DFFF3}">
          <p14:sldIdLst>
            <p14:sldId id="292"/>
            <p14:sldId id="528"/>
            <p14:sldId id="562"/>
            <p14:sldId id="56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8D4B9-C5B7-4340-8E67-C1367098E560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BFE6-B1B5-4AAA-AA32-D748EB9DEC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447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87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781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459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2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174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27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238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79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0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entral.maven.org/maven2/org/hibernate/hibernate-core/5.4.4.Final/hibernate-core-5.4.4.Final.jar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xmlns.jcp.org/xml/ns/persistence%20http:/xmlns.jcp.org/xml/ns/persistence/persistence_2_1.xsd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8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3.png"/><Relationship Id="rId22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0.jpeg"/><Relationship Id="rId7" Type="http://schemas.openxmlformats.org/officeDocument/2006/relationships/image" Target="../media/image9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Servlets API 4.0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EE: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>
            <a:fillRect/>
          </a:stretch>
        </p:blipFill>
        <p:spPr>
          <a:xfrm>
            <a:off x="3029126" y="2082787"/>
            <a:ext cx="5439372" cy="2325990"/>
          </a:xfrm>
        </p:spPr>
      </p:pic>
    </p:spTree>
    <p:extLst>
      <p:ext uri="{BB962C8B-B14F-4D97-AF65-F5344CB8AC3E}">
        <p14:creationId xmlns:p14="http://schemas.microsoft.com/office/powerpoint/2010/main" val="305540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explicit data to the clients (browsers):</a:t>
            </a:r>
          </a:p>
          <a:p>
            <a:pPr lvl="1"/>
            <a:r>
              <a:rPr lang="en-US" dirty="0"/>
              <a:t>Text (HTML or XML)</a:t>
            </a:r>
          </a:p>
          <a:p>
            <a:pPr lvl="1"/>
            <a:r>
              <a:rPr lang="en-US" dirty="0"/>
              <a:t>Binary (GIF images)</a:t>
            </a:r>
          </a:p>
          <a:p>
            <a:pPr lvl="1"/>
            <a:r>
              <a:rPr lang="en-US" dirty="0"/>
              <a:t>Excel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Tasks(4)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87" y="2510783"/>
            <a:ext cx="4238625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38" y="3958711"/>
            <a:ext cx="4012998" cy="22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65" y="4525240"/>
            <a:ext cx="2233054" cy="21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Send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response</a:t>
            </a:r>
            <a:r>
              <a:rPr lang="en-US" dirty="0"/>
              <a:t> to the clients (browsers):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Telling the browsers or other clients what type of document is </a:t>
            </a:r>
          </a:p>
          <a:p>
            <a:pPr marL="533066" lvl="1" indent="0">
              <a:buNone/>
            </a:pPr>
            <a:r>
              <a:rPr lang="en-US" dirty="0"/>
              <a:t>     being returned (e.g., HTML)</a:t>
            </a:r>
          </a:p>
          <a:p>
            <a:pPr marL="990266" lvl="1" indent="-457200"/>
            <a:r>
              <a:rPr lang="en-US" dirty="0"/>
              <a:t>Setting cookies</a:t>
            </a:r>
          </a:p>
          <a:p>
            <a:pPr marL="990266" lvl="1" indent="-457200"/>
            <a:r>
              <a:rPr lang="en-US" dirty="0"/>
              <a:t>Caching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Tasks(5)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2644587"/>
            <a:ext cx="3200190" cy="37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servlet </a:t>
            </a:r>
            <a:r>
              <a:rPr lang="en-US" dirty="0">
                <a:solidFill>
                  <a:schemeClr val="bg1"/>
                </a:solidFill>
              </a:rPr>
              <a:t>life cycle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init()</a:t>
            </a:r>
            <a:r>
              <a:rPr lang="en-US" dirty="0"/>
              <a:t> method – </a:t>
            </a:r>
            <a:r>
              <a:rPr lang="en-US" dirty="0">
                <a:solidFill>
                  <a:schemeClr val="bg1"/>
                </a:solidFill>
              </a:rPr>
              <a:t>initialize </a:t>
            </a:r>
            <a:r>
              <a:rPr lang="en-US" dirty="0"/>
              <a:t>servlet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service()</a:t>
            </a:r>
            <a:r>
              <a:rPr lang="en-US" dirty="0"/>
              <a:t> method - process client's </a:t>
            </a:r>
            <a:r>
              <a:rPr lang="en-US" dirty="0">
                <a:solidFill>
                  <a:schemeClr val="bg1"/>
                </a:solidFill>
              </a:rPr>
              <a:t>request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destroy()</a:t>
            </a:r>
            <a:r>
              <a:rPr lang="en-US" dirty="0"/>
              <a:t> method - servlet is </a:t>
            </a:r>
            <a:r>
              <a:rPr lang="en-US" dirty="0">
                <a:solidFill>
                  <a:schemeClr val="bg1"/>
                </a:solidFill>
              </a:rPr>
              <a:t>terminated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init() </a:t>
            </a:r>
            <a:r>
              <a:rPr lang="en-US" dirty="0"/>
              <a:t>method: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once when the servlet is </a:t>
            </a:r>
            <a:r>
              <a:rPr lang="en-US" dirty="0">
                <a:solidFill>
                  <a:schemeClr val="bg1"/>
                </a:solidFill>
              </a:rPr>
              <a:t>created</a:t>
            </a:r>
            <a:endParaRPr lang="en-US" dirty="0"/>
          </a:p>
          <a:p>
            <a:r>
              <a:rPr lang="en-US" dirty="0"/>
              <a:t>Servlet is created when a user first invokes a </a:t>
            </a:r>
            <a:r>
              <a:rPr lang="en-US" dirty="0">
                <a:solidFill>
                  <a:schemeClr val="bg1"/>
                </a:solidFill>
              </a:rPr>
              <a:t>URL</a:t>
            </a:r>
            <a:r>
              <a:rPr lang="en-US" dirty="0"/>
              <a:t> corresponding to the servlet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init()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68" y="3413424"/>
            <a:ext cx="2880669" cy="29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service()</a:t>
            </a:r>
            <a:r>
              <a:rPr lang="en-US" dirty="0"/>
              <a:t> method: </a:t>
            </a:r>
          </a:p>
          <a:p>
            <a:pPr lvl="1"/>
            <a:r>
              <a:rPr lang="en-US" dirty="0"/>
              <a:t>The main method to perform the actual task</a:t>
            </a:r>
          </a:p>
          <a:p>
            <a:pPr lvl="1"/>
            <a:r>
              <a:rPr lang="en-US" dirty="0"/>
              <a:t>Called by the servlet container to:</a:t>
            </a:r>
          </a:p>
          <a:p>
            <a:pPr lvl="2"/>
            <a:r>
              <a:rPr lang="en-US" dirty="0"/>
              <a:t>Handle requests coming from the client</a:t>
            </a:r>
          </a:p>
          <a:p>
            <a:pPr lvl="2"/>
            <a:r>
              <a:rPr lang="en-US" dirty="0"/>
              <a:t>Write response back to the client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Checks</a:t>
            </a:r>
            <a:r>
              <a:rPr lang="en-US" dirty="0"/>
              <a:t> the HTTP request </a:t>
            </a: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 (GET, POST, PUT, DELETE, etc.)      and calls the appropriate method – doGet(), doPost(), etc.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service()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GET</a:t>
            </a:r>
            <a:r>
              <a:rPr lang="en-US" dirty="0"/>
              <a:t> request:</a:t>
            </a:r>
          </a:p>
          <a:p>
            <a:pPr lvl="1"/>
            <a:r>
              <a:rPr lang="en-US" dirty="0"/>
              <a:t>Results from:</a:t>
            </a:r>
          </a:p>
          <a:p>
            <a:pPr lvl="2"/>
            <a:r>
              <a:rPr lang="en-US" dirty="0"/>
              <a:t>Normal request for a URL</a:t>
            </a:r>
          </a:p>
          <a:p>
            <a:pPr lvl="2"/>
            <a:r>
              <a:rPr lang="en-US" dirty="0"/>
              <a:t>HTML form that has no METHOD specified</a:t>
            </a:r>
          </a:p>
          <a:p>
            <a:pPr lvl="1"/>
            <a:r>
              <a:rPr lang="en-US" dirty="0"/>
              <a:t>Should be handled by </a:t>
            </a:r>
            <a:r>
              <a:rPr lang="en-US" dirty="0">
                <a:solidFill>
                  <a:schemeClr val="bg1"/>
                </a:solidFill>
              </a:rPr>
              <a:t>doGet() </a:t>
            </a:r>
            <a:r>
              <a:rPr lang="en-US" dirty="0"/>
              <a:t>method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doGet()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1" y="4422257"/>
            <a:ext cx="11479205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0" y="4862456"/>
            <a:ext cx="11479206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</a:rPr>
              <a:t>POST</a:t>
            </a:r>
            <a:r>
              <a:rPr lang="en-US" dirty="0"/>
              <a:t> request:</a:t>
            </a:r>
          </a:p>
          <a:p>
            <a:pPr lvl="1"/>
            <a:r>
              <a:rPr lang="en-US" dirty="0"/>
              <a:t>Results from an HTML form</a:t>
            </a:r>
          </a:p>
          <a:p>
            <a:pPr lvl="1"/>
            <a:r>
              <a:rPr lang="en-US" dirty="0"/>
              <a:t>Should be handled by </a:t>
            </a:r>
            <a:r>
              <a:rPr lang="en-US" dirty="0">
                <a:solidFill>
                  <a:schemeClr val="bg1"/>
                </a:solidFill>
              </a:rPr>
              <a:t>doPost()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doPost()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662803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423" y="4107475"/>
            <a:ext cx="11582400" cy="1847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 Servlet code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5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destroy()</a:t>
            </a:r>
            <a:r>
              <a:rPr lang="en-US" dirty="0"/>
              <a:t> method: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once at the end of the lifecycle of a servlet</a:t>
            </a:r>
          </a:p>
          <a:p>
            <a:pPr lvl="1"/>
            <a:r>
              <a:rPr lang="en-US" dirty="0"/>
              <a:t>Gives your servlet </a:t>
            </a:r>
            <a:r>
              <a:rPr lang="en-US" dirty="0">
                <a:solidFill>
                  <a:schemeClr val="bg1"/>
                </a:solidFill>
              </a:rPr>
              <a:t>chance to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Close</a:t>
            </a:r>
            <a:r>
              <a:rPr lang="en-US" dirty="0"/>
              <a:t> database connections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Halt</a:t>
            </a:r>
            <a:r>
              <a:rPr lang="en-US" dirty="0"/>
              <a:t> background threads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Write </a:t>
            </a:r>
            <a:r>
              <a:rPr lang="en-US" dirty="0"/>
              <a:t>cookie lists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Hit </a:t>
            </a:r>
            <a:r>
              <a:rPr lang="en-US" dirty="0"/>
              <a:t>counts to disk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Perform</a:t>
            </a:r>
            <a:r>
              <a:rPr lang="en-US" dirty="0"/>
              <a:t> other such cleanup activities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destroy()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2769072"/>
            <a:ext cx="3002435" cy="28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>
                <a:solidFill>
                  <a:schemeClr val="bg1"/>
                </a:solidFill>
              </a:rPr>
              <a:t>diagram</a:t>
            </a:r>
            <a:r>
              <a:rPr lang="en-US" dirty="0"/>
              <a:t> shows the position of Servlets in a Web Application: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Architecture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59" y="2602404"/>
            <a:ext cx="6944497" cy="37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5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49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Servlet API 4.0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Tasks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Lifecycle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Architecture</a:t>
            </a:r>
          </a:p>
          <a:p>
            <a:pPr>
              <a:lnSpc>
                <a:spcPts val="4000"/>
              </a:lnSpc>
            </a:pPr>
            <a:r>
              <a:rPr lang="en-US" dirty="0"/>
              <a:t>Hibernate</a:t>
            </a:r>
          </a:p>
          <a:p>
            <a:pPr>
              <a:lnSpc>
                <a:spcPts val="4000"/>
              </a:lnSpc>
            </a:pPr>
            <a:r>
              <a:rPr lang="en-US" dirty="0"/>
              <a:t>HTTP Sessions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752406"/>
            <a:ext cx="11582400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“Hello World!”;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protected void doGet(…)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.setContentType(“text/html”);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(String.format(“&lt;h1&gt;%s&lt;/h1&gt;”,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7" y="2418320"/>
            <a:ext cx="4139139" cy="1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init(…)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"&lt;form action=\"/greeting\" method=\"post\"&gt;"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"&lt;label&gt;Username: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"&lt;input name=\"username\"/&gt;&lt;/label&gt;"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"&lt;button&gt;Click&lt;/button&gt;"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"&lt;/form&gt;";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.setContentType(“text/html”);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84" y="4686300"/>
            <a:ext cx="4624258" cy="1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GreetingServlet.java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@WebServlet("/greeting")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doGet(…)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.setContentType(“text/html”);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.setStatus(200);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protected void doPost(…)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.setContentType(“text/html”);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PrintWriter out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response.getWriter()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(String.format("Hello, %s!",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.getParameter("username")));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7" y="2691198"/>
            <a:ext cx="4439170" cy="15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2" y="1667241"/>
            <a:ext cx="2284668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JDBC: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 Database Connectivity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 a set of Java API for </a:t>
            </a:r>
            <a:r>
              <a:rPr lang="en-US" dirty="0">
                <a:solidFill>
                  <a:schemeClr val="bg1"/>
                </a:solidFill>
              </a:rPr>
              <a:t>accessing</a:t>
            </a:r>
            <a:r>
              <a:rPr lang="en-US" dirty="0"/>
              <a:t> the relational databases from Java program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Enables</a:t>
            </a:r>
            <a:r>
              <a:rPr lang="en-US" dirty="0"/>
              <a:t> Java programs to: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Execute</a:t>
            </a:r>
            <a:r>
              <a:rPr lang="en-US" dirty="0"/>
              <a:t> SQL statements 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any SQL compliant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JDBC?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9" y="3251615"/>
            <a:ext cx="4846153" cy="1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Hibernate: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bject-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 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apping (</a:t>
            </a:r>
            <a:r>
              <a:rPr lang="en-US" dirty="0">
                <a:solidFill>
                  <a:schemeClr val="bg1"/>
                </a:solidFill>
              </a:rPr>
              <a:t>ORM</a:t>
            </a:r>
            <a:r>
              <a:rPr lang="en-US" dirty="0"/>
              <a:t>) solution for Java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Powerful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High performance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Object-Relational</a:t>
            </a:r>
            <a:r>
              <a:rPr lang="en-US" dirty="0"/>
              <a:t> Persistence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Query </a:t>
            </a: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Java </a:t>
            </a:r>
            <a:r>
              <a:rPr lang="en-US" dirty="0">
                <a:solidFill>
                  <a:schemeClr val="bg1"/>
                </a:solidFill>
              </a:rPr>
              <a:t>classes</a:t>
            </a:r>
            <a:r>
              <a:rPr lang="en-US" dirty="0"/>
              <a:t> to database </a:t>
            </a:r>
            <a:r>
              <a:rPr lang="en-US" dirty="0">
                <a:solidFill>
                  <a:schemeClr val="bg1"/>
                </a:solidFill>
              </a:rPr>
              <a:t>tables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Java data </a:t>
            </a:r>
            <a:r>
              <a:rPr lang="en-US" dirty="0">
                <a:solidFill>
                  <a:schemeClr val="bg1"/>
                </a:solidFill>
              </a:rPr>
              <a:t>types</a:t>
            </a:r>
            <a:r>
              <a:rPr lang="en-US" dirty="0"/>
              <a:t> to SQL data </a:t>
            </a:r>
            <a:r>
              <a:rPr lang="en-US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Hibernate?(1)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Hibernate: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Sits between traditional Java objects and database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Handles all the works in persisting objects based on the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O/R mechanisms and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Hibernate?(2)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72" y="3870814"/>
            <a:ext cx="8145069" cy="24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8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Hibernate </a:t>
            </a:r>
            <a:r>
              <a:rPr lang="en-US" dirty="0">
                <a:solidFill>
                  <a:schemeClr val="bg1"/>
                </a:solidFill>
              </a:rPr>
              <a:t>dependency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Hibernate </a:t>
            </a:r>
            <a:r>
              <a:rPr lang="en-US" dirty="0">
                <a:solidFill>
                  <a:schemeClr val="bg1"/>
                </a:solidFill>
              </a:rPr>
              <a:t>.jar </a:t>
            </a:r>
            <a:r>
              <a:rPr lang="en-US" dirty="0"/>
              <a:t>file: </a:t>
            </a:r>
            <a:r>
              <a:rPr lang="en-US" dirty="0">
                <a:hlinkClick r:id="rId2"/>
              </a:rPr>
              <a:t>http://central.maven.org/maven2/org/hibernate/hibernate-core/5.4.4.Final/hibernate-core-5.4.4.Final.jar</a:t>
            </a:r>
            <a:endParaRPr lang="en-US" dirty="0"/>
          </a:p>
          <a:p>
            <a:pPr lvl="1"/>
            <a:r>
              <a:rPr lang="en-US" dirty="0"/>
              <a:t>Put the </a:t>
            </a:r>
            <a:r>
              <a:rPr lang="en-US" dirty="0">
                <a:solidFill>
                  <a:schemeClr val="bg1"/>
                </a:solidFill>
              </a:rPr>
              <a:t>.jar </a:t>
            </a:r>
            <a:r>
              <a:rPr lang="en-US" dirty="0"/>
              <a:t>file into </a:t>
            </a:r>
            <a:r>
              <a:rPr lang="en-US" dirty="0">
                <a:solidFill>
                  <a:schemeClr val="bg1"/>
                </a:solidFill>
              </a:rPr>
              <a:t>TomEE/lib</a:t>
            </a:r>
            <a:r>
              <a:rPr lang="en-US" dirty="0"/>
              <a:t> 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and Hibernate(1)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23746"/>
            <a:ext cx="106680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org.hibernate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&lt;version&gt;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5.4..Final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90541"/>
            <a:ext cx="10668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and Hibernate(2)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persistence.xml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43379"/>
            <a:ext cx="115824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&lt;persistence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xmlns="http://xmlns.jcp.org/xml/ns/persistence"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xsi:schemaLocation="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2"/>
              </a:rPr>
              <a:t>http://xmlns.jcp.org/xml/ns/persistence 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 	</a:t>
            </a:r>
            <a:r>
              <a:rPr lang="en-US" sz="1300" b="1" noProof="1">
                <a:latin typeface="Consolas" pitchFamily="49" charset="0"/>
                <a:cs typeface="Consolas" pitchFamily="49" charset="0"/>
                <a:hlinkClick r:id="rId3"/>
              </a:rPr>
              <a:t>http://xmlns.jcp.org/xml/ns/persistence/persistence_2_1.xsd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 version="2.1"&gt;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&lt;persistence-unit name="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 transaction-type="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RESOURCE_LOCAL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&lt;properties&gt;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"hibernate.connection.url" value="jdbc:mysql://localhost:3306/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soft_uni_db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?useSSL=false&amp;amp;createDatabaseIfNotExist=true&amp;amp;serverTimezone=UTC"/&gt;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"hibernate.connection.driver_class" value="com.mysql.jdbc.Driver"/&gt;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"hibernate.connection.username"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"hibernate.connection.password" value="</a:t>
            </a:r>
            <a:r>
              <a:rPr lang="en-US" sz="1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13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"hibernate.dialect" value="org.hibernate.dialect.MariaDBDialect"/&gt;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"hibernate.hbm2ddl.auto" value="update"/&gt;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"hibernate.show_sql"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	&lt;property name = "hibernate.format_sql" value = "true"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	&lt;/properties&gt;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	&lt;/persistence-unit&gt;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300" b="1" noProof="1">
                <a:latin typeface="Consolas" pitchFamily="49" charset="0"/>
                <a:cs typeface="Consolas" pitchFamily="49" charset="0"/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160564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0F58E-0126-48DB-9894-F3059B26B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13951"/>
            <a:ext cx="10961783" cy="768084"/>
          </a:xfrm>
        </p:spPr>
        <p:txBody>
          <a:bodyPr/>
          <a:lstStyle/>
          <a:p>
            <a:r>
              <a:rPr lang="en-US" dirty="0"/>
              <a:t>HTTP Sessions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5877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Java </a:t>
            </a:r>
            <a:r>
              <a:rPr lang="en-US" sz="3200" dirty="0">
                <a:solidFill>
                  <a:schemeClr val="bg1"/>
                </a:solidFill>
              </a:rPr>
              <a:t>Servlets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Servlets provide a component-based, </a:t>
            </a:r>
          </a:p>
          <a:p>
            <a:pPr marL="609219" lvl="1" indent="0">
              <a:buNone/>
            </a:pPr>
            <a:r>
              <a:rPr lang="en-US" dirty="0"/>
              <a:t>    platform-independent method for </a:t>
            </a:r>
          </a:p>
          <a:p>
            <a:pPr marL="609219" lvl="1" indent="0">
              <a:buNone/>
            </a:pPr>
            <a:r>
              <a:rPr lang="en-US" dirty="0"/>
              <a:t>    building Web based applications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Hibernate:</a:t>
            </a:r>
          </a:p>
          <a:p>
            <a:pPr lvl="1"/>
            <a:r>
              <a:rPr lang="en-US" dirty="0"/>
              <a:t>Hibernate is an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bject-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elational </a:t>
            </a:r>
          </a:p>
          <a:p>
            <a:pPr marL="609219" lvl="1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M</a:t>
            </a:r>
            <a:r>
              <a:rPr lang="en-US" dirty="0">
                <a:solidFill>
                  <a:schemeClr val="bg1"/>
                </a:solidFill>
              </a:rPr>
              <a:t>apping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ORM</a:t>
            </a:r>
            <a:r>
              <a:rPr lang="en-US" dirty="0"/>
              <a:t>) solution for Java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34" y="2391799"/>
            <a:ext cx="1982333" cy="1982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2" y="4344316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49" y="4943760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2" y="13568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9557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Servlets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Component-based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Platform-independent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Method</a:t>
            </a:r>
            <a:r>
              <a:rPr lang="en-US" dirty="0"/>
              <a:t> for building Web based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Have access to the </a:t>
            </a:r>
            <a:r>
              <a:rPr lang="en-US" dirty="0">
                <a:solidFill>
                  <a:schemeClr val="bg1"/>
                </a:solidFill>
              </a:rPr>
              <a:t>entire</a:t>
            </a:r>
            <a:r>
              <a:rPr lang="en-US" dirty="0"/>
              <a:t> family of Java </a:t>
            </a:r>
            <a:r>
              <a:rPr lang="en-US" dirty="0">
                <a:solidFill>
                  <a:schemeClr val="bg1"/>
                </a:solidFill>
              </a:rPr>
              <a:t>APIs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Servlets?(1)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99" y="1354680"/>
            <a:ext cx="3087035" cy="2315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8" y="4360703"/>
            <a:ext cx="5272602" cy="2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Java </a:t>
            </a:r>
            <a:r>
              <a:rPr lang="en-US" dirty="0">
                <a:solidFill>
                  <a:schemeClr val="bg1"/>
                </a:solidFill>
              </a:rPr>
              <a:t>Servlets: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Programs</a:t>
            </a:r>
            <a:r>
              <a:rPr lang="en-US" dirty="0"/>
              <a:t> that run on a </a:t>
            </a:r>
            <a:r>
              <a:rPr lang="en-US" dirty="0">
                <a:solidFill>
                  <a:schemeClr val="bg1"/>
                </a:solidFill>
              </a:rPr>
              <a:t>Web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Application server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Middle layer</a:t>
            </a:r>
            <a:r>
              <a:rPr lang="en-US" dirty="0"/>
              <a:t> between a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Servlets </a:t>
            </a:r>
            <a:r>
              <a:rPr lang="en-US" dirty="0">
                <a:solidFill>
                  <a:schemeClr val="bg1"/>
                </a:solidFill>
              </a:rPr>
              <a:t>can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Collect</a:t>
            </a:r>
            <a:r>
              <a:rPr lang="en-US" dirty="0"/>
              <a:t> input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Present</a:t>
            </a:r>
            <a:r>
              <a:rPr lang="en-US" dirty="0"/>
              <a:t> records from a database or another source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Create</a:t>
            </a:r>
            <a:r>
              <a:rPr lang="en-US" dirty="0"/>
              <a:t> web pages dynamically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59" y="1896285"/>
            <a:ext cx="2711719" cy="27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explicit data sent by the clients (browsers):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form on a Web page</a:t>
            </a:r>
          </a:p>
          <a:p>
            <a:pPr marL="990266" lvl="1" indent="-457200"/>
            <a:r>
              <a:rPr lang="en-US" dirty="0"/>
              <a:t>Applet</a:t>
            </a:r>
          </a:p>
          <a:p>
            <a:pPr marL="990266" lvl="1" indent="-457200"/>
            <a:r>
              <a:rPr lang="en-US" dirty="0"/>
              <a:t>Custom HTTP client program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Tasks(1)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38" y="2189204"/>
            <a:ext cx="4048899" cy="40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Read</a:t>
            </a:r>
            <a:r>
              <a:rPr lang="en-US" dirty="0"/>
              <a:t> the implicit </a:t>
            </a:r>
            <a:r>
              <a:rPr lang="en-US" dirty="0">
                <a:solidFill>
                  <a:schemeClr val="bg1"/>
                </a:solidFill>
              </a:rPr>
              <a:t>HTTP request data</a:t>
            </a:r>
            <a:r>
              <a:rPr lang="en-US" dirty="0"/>
              <a:t> sent by the clients </a:t>
            </a:r>
          </a:p>
          <a:p>
            <a:pPr marL="0" indent="0">
              <a:buNone/>
            </a:pPr>
            <a:r>
              <a:rPr lang="en-US" dirty="0"/>
              <a:t>     (browsers):</a:t>
            </a:r>
          </a:p>
          <a:p>
            <a:pPr marL="990266" lvl="1" indent="-457200"/>
            <a:r>
              <a:rPr lang="en-US" dirty="0"/>
              <a:t>Cookies</a:t>
            </a:r>
          </a:p>
          <a:p>
            <a:pPr marL="990266" lvl="1" indent="-457200"/>
            <a:r>
              <a:rPr lang="en-US" dirty="0"/>
              <a:t>Media types</a:t>
            </a:r>
          </a:p>
          <a:p>
            <a:pPr marL="990266" lvl="1" indent="-457200"/>
            <a:r>
              <a:rPr lang="en-US" dirty="0"/>
              <a:t>Compression schemes the browser understands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Tasks(2)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1" y="4724841"/>
            <a:ext cx="570521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Process the data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generate the results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Talking to a database</a:t>
            </a:r>
          </a:p>
          <a:p>
            <a:pPr marL="990266" lvl="1" indent="-457200"/>
            <a:r>
              <a:rPr lang="en-US" dirty="0"/>
              <a:t>Invoking a Web service</a:t>
            </a:r>
          </a:p>
          <a:p>
            <a:pPr marL="990266" lvl="1" indent="-457200"/>
            <a:r>
              <a:rPr lang="en-US" dirty="0"/>
              <a:t>Computing the response directly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Tasks(3)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70" y="4018434"/>
            <a:ext cx="5178074" cy="237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197" y="1814051"/>
            <a:ext cx="2195315" cy="24737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5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1400</Words>
  <Application>Microsoft Office PowerPoint</Application>
  <PresentationFormat>Widescreen</PresentationFormat>
  <Paragraphs>363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What are Servlets?(1)</vt:lpstr>
      <vt:lpstr>What are Servlets?(2)</vt:lpstr>
      <vt:lpstr>Servlets Tasks(1)</vt:lpstr>
      <vt:lpstr>Servlets Tasks(2)</vt:lpstr>
      <vt:lpstr>Servlets Tasks(3)</vt:lpstr>
      <vt:lpstr>Servlets Tasks(4)</vt:lpstr>
      <vt:lpstr>Servlets Tasks(5)</vt:lpstr>
      <vt:lpstr>Servlet Life Cycle</vt:lpstr>
      <vt:lpstr>The init() Method</vt:lpstr>
      <vt:lpstr>The service() Method</vt:lpstr>
      <vt:lpstr>The doGet() Method</vt:lpstr>
      <vt:lpstr>The doPost() Method</vt:lpstr>
      <vt:lpstr>The destroy() Method</vt:lpstr>
      <vt:lpstr>Servlets Architecture</vt:lpstr>
      <vt:lpstr>PowerPoint Presentation</vt:lpstr>
      <vt:lpstr>Hello World!</vt:lpstr>
      <vt:lpstr>Greeting!(1)</vt:lpstr>
      <vt:lpstr>Greeting!(2)</vt:lpstr>
      <vt:lpstr>PowerPoint Presentation</vt:lpstr>
      <vt:lpstr>What is JDBC?</vt:lpstr>
      <vt:lpstr>What is Hibernate?(1)</vt:lpstr>
      <vt:lpstr>What is Hibernate?(2)</vt:lpstr>
      <vt:lpstr>Java EE and Hibernate(1)</vt:lpstr>
      <vt:lpstr>Java EE and Hibernate(2)</vt:lpstr>
      <vt:lpstr>PowerPoint Presentation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EE:</dc:title>
  <dc:creator>Rado</dc:creator>
  <cp:lastModifiedBy>User</cp:lastModifiedBy>
  <cp:revision>137</cp:revision>
  <dcterms:created xsi:type="dcterms:W3CDTF">2019-01-09T08:56:39Z</dcterms:created>
  <dcterms:modified xsi:type="dcterms:W3CDTF">2019-09-18T13:21:56Z</dcterms:modified>
</cp:coreProperties>
</file>