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72" r:id="rId4"/>
    <p:sldId id="273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59" r:id="rId29"/>
    <p:sldId id="528" r:id="rId30"/>
    <p:sldId id="529" r:id="rId31"/>
    <p:sldId id="530" r:id="rId32"/>
    <p:sldId id="405" r:id="rId33"/>
    <p:sldId id="400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7"/>
            <p14:sldId id="258"/>
          </p14:sldIdLst>
        </p14:section>
        <p14:section name="Libraries and Tags" id="{08D7ACA6-3D3F-4205-BBF9-13F79E1124D2}">
          <p14:sldIdLst>
            <p14:sldId id="272"/>
            <p14:sldId id="27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Templates" id="{00F4C88A-009B-4CB6-B125-F1D1BC131D12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Conclusion" id="{3EE93C54-E1D2-4C1D-8C22-042D24370393}">
          <p14:sldIdLst>
            <p14:sldId id="259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2.jpeg"/><Relationship Id="rId7" Type="http://schemas.openxmlformats.org/officeDocument/2006/relationships/image" Target="../media/image8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5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Libraries and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Basic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tags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Data table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Templates</a:t>
            </a:r>
          </a:p>
          <a:p>
            <a:pPr marL="990267" lvl="2" indent="-457200">
              <a:lnSpc>
                <a:spcPts val="4000"/>
              </a:lnSpc>
            </a:pPr>
            <a:r>
              <a:rPr lang="en-US" dirty="0"/>
              <a:t>Facelet tags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h:outputFormat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text </a:t>
            </a:r>
            <a:r>
              <a:rPr lang="en-US" dirty="0"/>
              <a:t>but can accept </a:t>
            </a:r>
            <a:r>
              <a:rPr lang="en-US" dirty="0">
                <a:solidFill>
                  <a:schemeClr val="bg1"/>
                </a:solidFill>
              </a:rPr>
              <a:t>parameterized</a:t>
            </a:r>
            <a:r>
              <a:rPr lang="en-US" dirty="0"/>
              <a:t> inputs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Tags(7)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&lt;h:outputFormat value = "parameter 1 : {0}, parameter 2 : {1}"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1"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&lt;f:param value = "Item 2"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&lt;/h:outputFormat&gt;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25" y="4431795"/>
            <a:ext cx="3908833" cy="15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h:graphicImage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element of the type "</a:t>
            </a:r>
            <a:r>
              <a:rPr lang="en-US" dirty="0">
                <a:solidFill>
                  <a:schemeClr val="bg1"/>
                </a:solidFill>
              </a:rPr>
              <a:t>img</a:t>
            </a:r>
            <a:r>
              <a:rPr lang="en-US" dirty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h:outputStylesheet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element of the type "</a:t>
            </a:r>
            <a:r>
              <a:rPr lang="en-US" dirty="0">
                <a:solidFill>
                  <a:schemeClr val="bg1"/>
                </a:solidFill>
              </a:rPr>
              <a:t>link</a:t>
            </a:r>
            <a:r>
              <a:rPr lang="en-US" dirty="0"/>
              <a:t>" with type </a:t>
            </a:r>
          </a:p>
          <a:p>
            <a:pPr marL="609219" lvl="1" indent="0">
              <a:buNone/>
            </a:pPr>
            <a:r>
              <a:rPr lang="en-US" dirty="0"/>
              <a:t>    "text/</a:t>
            </a:r>
            <a:r>
              <a:rPr lang="en-US" dirty="0" err="1"/>
              <a:t>css</a:t>
            </a:r>
            <a:r>
              <a:rPr lang="en-US" dirty="0"/>
              <a:t>“</a:t>
            </a:r>
          </a:p>
          <a:p>
            <a:pPr marL="533353" indent="-457200"/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h:outputScript</a:t>
            </a:r>
            <a:r>
              <a:rPr lang="en-US" dirty="0"/>
              <a:t>:</a:t>
            </a:r>
          </a:p>
          <a:p>
            <a:pPr marL="1066419" lvl="1" indent="-457200"/>
            <a:r>
              <a:rPr lang="en-US" dirty="0"/>
              <a:t>Renders an HTML element of the type </a:t>
            </a:r>
          </a:p>
          <a:p>
            <a:pPr marL="609219" lvl="1" indent="0">
              <a:buNone/>
            </a:pPr>
            <a:r>
              <a:rPr lang="en-US" dirty="0"/>
              <a:t>     "</a:t>
            </a:r>
            <a:r>
              <a:rPr lang="en-US" dirty="0">
                <a:solidFill>
                  <a:schemeClr val="bg1"/>
                </a:solidFill>
              </a:rPr>
              <a:t>script</a:t>
            </a:r>
            <a:r>
              <a:rPr lang="en-US" dirty="0"/>
              <a:t>" with type 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8" y="1196120"/>
            <a:ext cx="1881931" cy="1881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18" y="3742950"/>
            <a:ext cx="2808668" cy="2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h:commandButton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input element of the type "</a:t>
            </a:r>
            <a:r>
              <a:rPr lang="en-US" dirty="0">
                <a:solidFill>
                  <a:schemeClr val="bg1"/>
                </a:solidFill>
              </a:rPr>
              <a:t>submit</a:t>
            </a:r>
            <a:r>
              <a:rPr lang="en-US" dirty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h:commandLink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"</a:t>
            </a:r>
            <a:r>
              <a:rPr lang="en-US" dirty="0">
                <a:solidFill>
                  <a:schemeClr val="bg1"/>
                </a:solidFill>
              </a:rPr>
              <a:t>anchor</a:t>
            </a:r>
            <a:r>
              <a:rPr lang="en-US" dirty="0"/>
              <a:t>" element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Tags(8)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8" y="2978137"/>
            <a:ext cx="3882819" cy="36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provides inbuilt </a:t>
            </a:r>
            <a:r>
              <a:rPr lang="en-US" dirty="0">
                <a:solidFill>
                  <a:schemeClr val="bg1"/>
                </a:solidFill>
              </a:rPr>
              <a:t>convertors</a:t>
            </a:r>
          </a:p>
          <a:p>
            <a:pPr lvl="1"/>
            <a:r>
              <a:rPr lang="en-US" dirty="0"/>
              <a:t>Convert UI component's data to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</a:p>
          <a:p>
            <a:pPr lvl="1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= "http://www.w3.org/1999/xhtml" xmlns:f = "http://java.sun.com/jsf/core"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f:convertNumber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Convert </a:t>
            </a:r>
            <a:r>
              <a:rPr lang="en-US" dirty="0"/>
              <a:t>a string value to a number of required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: number, currency, or percent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pattern</a:t>
            </a:r>
            <a:r>
              <a:rPr lang="en-US" dirty="0"/>
              <a:t>: formatting pattern, as defined in </a:t>
            </a:r>
          </a:p>
          <a:p>
            <a:pPr marL="1218438" lvl="2" indent="0">
              <a:buNone/>
            </a:pPr>
            <a:r>
              <a:rPr lang="en-US" dirty="0"/>
              <a:t>    java.text.DecimalFormat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19" y="2759129"/>
            <a:ext cx="3889815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f:convertDateTime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Convert</a:t>
            </a:r>
            <a:r>
              <a:rPr lang="en-US" dirty="0"/>
              <a:t> a string value to a date of required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: date (default), time, or both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dateStyle</a:t>
            </a:r>
            <a:r>
              <a:rPr lang="en-US" dirty="0"/>
              <a:t>: default, short, medium, long, or full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timeStyle</a:t>
            </a:r>
            <a:r>
              <a:rPr lang="en-US" dirty="0"/>
              <a:t>: default, short, medium, long, or full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pattern</a:t>
            </a:r>
            <a:r>
              <a:rPr lang="en-US" dirty="0"/>
              <a:t>: formatting pattern, as defined in </a:t>
            </a:r>
          </a:p>
          <a:p>
            <a:pPr marL="1218438" lvl="2" indent="0">
              <a:buNone/>
            </a:pPr>
            <a:r>
              <a:rPr lang="en-US" dirty="0"/>
              <a:t>    java.text.SimpleDateFormat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Convertor 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3" y="2407276"/>
            <a:ext cx="3388217" cy="33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JSF provides inbuilt </a:t>
            </a:r>
            <a:r>
              <a:rPr lang="en-US" dirty="0">
                <a:solidFill>
                  <a:schemeClr val="bg1"/>
                </a:solidFill>
              </a:rPr>
              <a:t>validators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validate: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field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Type</a:t>
            </a:r>
            <a:r>
              <a:rPr lang="en-US" dirty="0"/>
              <a:t> of input which can be a custom object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f:validateLength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length of a string value in a particular range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Tags(1)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4678617"/>
            <a:ext cx="4828238" cy="19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f:validateLongRange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validate</a:t>
            </a:r>
            <a:r>
              <a:rPr lang="en-US" dirty="0"/>
              <a:t> the long value in a particular 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2844645"/>
            <a:ext cx="3706973" cy="37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f:validateDoubleRange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</a:t>
            </a:r>
            <a:r>
              <a:rPr lang="en-US" dirty="0">
                <a:solidFill>
                  <a:schemeClr val="bg1"/>
                </a:solidFill>
              </a:rPr>
              <a:t> validate </a:t>
            </a:r>
            <a:r>
              <a:rPr lang="en-US" dirty="0"/>
              <a:t>a value to a range of float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minimum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maximum</a:t>
            </a:r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Validator 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9" y="3231055"/>
            <a:ext cx="7951139" cy="29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provides </a:t>
            </a:r>
            <a:r>
              <a:rPr lang="en-US" dirty="0">
                <a:solidFill>
                  <a:schemeClr val="bg1"/>
                </a:solidFill>
              </a:rPr>
              <a:t>DataTable</a:t>
            </a:r>
            <a:r>
              <a:rPr lang="en-US" dirty="0"/>
              <a:t> to render and format html tables</a:t>
            </a:r>
          </a:p>
          <a:p>
            <a:pPr lvl="1"/>
            <a:r>
              <a:rPr lang="en-US" dirty="0"/>
              <a:t>Can iterate over a collection or array of values to display data</a:t>
            </a:r>
          </a:p>
          <a:p>
            <a:pPr lvl="1"/>
            <a:r>
              <a:rPr lang="en-US" dirty="0"/>
              <a:t>Provides attributes to modify its data in an easy way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h:dataTable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display data in a tabular fashion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h:column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display column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DataTable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40" y="2855258"/>
            <a:ext cx="3850783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46" y="1378039"/>
            <a:ext cx="1837990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Facelets tags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dirty="0">
                <a:solidFill>
                  <a:schemeClr val="bg1"/>
                </a:solidFill>
              </a:rPr>
              <a:t>common layout </a:t>
            </a:r>
            <a:r>
              <a:rPr lang="en-US" dirty="0"/>
              <a:t>for a web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flexibility to manage common parts of multiple pages at one place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node: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Tags(1)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13646" y="5025592"/>
            <a:ext cx="5911402" cy="16843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</a:p>
          <a:p>
            <a:pPr lvl="1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xmlns:ui = "http://java.sun.com/jsf/facelets"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92" y="3447681"/>
            <a:ext cx="3162231" cy="3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Templates</a:t>
            </a:r>
            <a:r>
              <a:rPr lang="en-US" dirty="0"/>
              <a:t> in a web application defines: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Common interface </a:t>
            </a:r>
            <a:r>
              <a:rPr lang="en-US" dirty="0">
                <a:solidFill>
                  <a:schemeClr val="bg1"/>
                </a:solidFill>
              </a:rPr>
              <a:t>layouts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Styles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ui:insert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template 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contents to be placed in a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18" y="1080210"/>
            <a:ext cx="3238382" cy="57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ui:define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contents to be inserted in a template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ui:include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Includes contents of one xhtml page into another xhtml </a:t>
            </a:r>
          </a:p>
          <a:p>
            <a:pPr marL="609219" lvl="1" indent="0">
              <a:buNone/>
            </a:pPr>
            <a:r>
              <a:rPr lang="en-US" dirty="0"/>
              <a:t>    page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ui:composition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Loads a template using template attribute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a group of components to be inserted in </a:t>
            </a:r>
          </a:p>
          <a:p>
            <a:pPr marL="609219" lvl="1" indent="0">
              <a:buNone/>
            </a:pPr>
            <a:r>
              <a:rPr lang="en-US" dirty="0"/>
              <a:t>     xhtml page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30" y="1097192"/>
            <a:ext cx="3499370" cy="57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a default content of Header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Define a default content of Footer section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Example(1)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header.xhtml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&lt;h1&gt;Hello, I am Header&lt;/h1&gt;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250" y="466204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footer.xhtml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8250" y="506551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&lt;h2&gt;Hello, I am Footer&lt;/h2&gt;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</p:spTree>
    <p:extLst>
      <p:ext uri="{BB962C8B-B14F-4D97-AF65-F5344CB8AC3E}">
        <p14:creationId xmlns:p14="http://schemas.microsoft.com/office/powerpoint/2010/main" val="146678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a default content of Content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Example(2)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1880061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content.xhtml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2283535"/>
            <a:ext cx="115824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&lt;ui:composition&gt;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&lt;h3&gt;Hello, I am Content&lt;/h3&gt;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&lt;/ui:composition&gt;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8" y="3282044"/>
            <a:ext cx="5231938" cy="40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 ui:insert and ui:include tag to include header/footer and </a:t>
            </a:r>
          </a:p>
          <a:p>
            <a:pPr marL="0" indent="0">
              <a:buNone/>
            </a:pPr>
            <a:r>
              <a:rPr lang="en-US" dirty="0"/>
              <a:t>    content file in template file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Example(3)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0555" y="265064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common.xhtml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555" y="3054121"/>
            <a:ext cx="11582400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name="header"&gt;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src="header.xhtml"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name="content"&gt;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src="content.xhtml"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&lt;ui:insert name="footer"&gt;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&lt;ui:include src="footer.xhtml"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&lt;/ui:insert&gt;</a:t>
            </a:r>
          </a:p>
        </p:txBody>
      </p:sp>
    </p:spTree>
    <p:extLst>
      <p:ext uri="{BB962C8B-B14F-4D97-AF65-F5344CB8AC3E}">
        <p14:creationId xmlns:p14="http://schemas.microsoft.com/office/powerpoint/2010/main" val="32367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common.xhtml using ui:composition tag in any xhtml </a:t>
            </a:r>
          </a:p>
          <a:p>
            <a:pPr marL="0" indent="0">
              <a:buNone/>
            </a:pPr>
            <a:r>
              <a:rPr lang="en-US" dirty="0"/>
              <a:t>     page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Facelets Tags – Example(4)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614157"/>
            <a:ext cx="11582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index.xhtml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8250" y="3017631"/>
            <a:ext cx="11582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&lt;ui:composition template="templates/common.xhtml"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39" y="4202107"/>
            <a:ext cx="39814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en-US" dirty="0"/>
              <a:t>: 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Basic</a:t>
            </a:r>
            <a:r>
              <a:rPr lang="en-US" dirty="0"/>
              <a:t>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Validation</a:t>
            </a:r>
            <a:r>
              <a:rPr lang="en-US" dirty="0"/>
              <a:t>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DataTable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Templates: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Facelets tags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Provide flexibility to manage common parts of multiple pages at one place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Libraries and Tags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54" y="1294809"/>
            <a:ext cx="3518891" cy="2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JSF provides a standard </a:t>
            </a:r>
            <a:r>
              <a:rPr lang="en-US" dirty="0">
                <a:solidFill>
                  <a:schemeClr val="bg1"/>
                </a:solidFill>
              </a:rPr>
              <a:t>HTML tag library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Tags</a:t>
            </a:r>
            <a:r>
              <a:rPr lang="en-US" dirty="0"/>
              <a:t> get rendered into corresponding 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en-US" dirty="0"/>
              <a:t> output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following namespaces of URI in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html node: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Tags(1)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935915"/>
            <a:ext cx="3162231" cy="31622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965916" y="3879372"/>
            <a:ext cx="5911402" cy="251781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</a:p>
          <a:p>
            <a:pPr lvl="1"/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xmlns = "http://www.w3.org/1999/xhtml" xmlns:h = "http://java.sun.com/jsf/html"</a:t>
            </a:r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pt-BR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h:inputText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World!"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text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18" y="4231592"/>
            <a:ext cx="2883192" cy="21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h:inputSecret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password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&lt;h:inputSecret value = "password"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password box&lt;/h3&gt;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&lt;h:inputSecret value = "password"/&gt;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18" y="4131546"/>
            <a:ext cx="3588443" cy="22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h:inputTextarea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“</a:t>
            </a:r>
            <a:r>
              <a:rPr lang="en-US" dirty="0">
                <a:solidFill>
                  <a:schemeClr val="bg1"/>
                </a:solidFill>
              </a:rPr>
              <a:t>textarea</a:t>
            </a:r>
            <a:r>
              <a:rPr lang="en-US" dirty="0"/>
              <a:t>"</a:t>
            </a:r>
            <a:endParaRPr lang="bg-BG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&lt;h3&gt;Read-Only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row = "10" col = "10" value = "Hello World!" readonly = "true"/&gt;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&lt;h3&gt;Normal input text area&lt;/h3&gt;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&lt;h:inputTextarea value = "Hello World!"/&gt;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5" y="3918089"/>
            <a:ext cx="3053366" cy="26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h:inputHidden: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 of the type "</a:t>
            </a:r>
            <a:r>
              <a:rPr lang="en-US" dirty="0">
                <a:solidFill>
                  <a:schemeClr val="bg1"/>
                </a:solidFill>
              </a:rPr>
              <a:t>hidden</a:t>
            </a:r>
            <a:r>
              <a:rPr lang="en-US" dirty="0"/>
              <a:t>“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h:selectBooleanCheckbox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check box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h:selectOneRadio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 single HTML </a:t>
            </a:r>
            <a:r>
              <a:rPr lang="en-US" dirty="0">
                <a:solidFill>
                  <a:schemeClr val="bg1"/>
                </a:solidFill>
              </a:rPr>
              <a:t>radio button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h:selectOneMenu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 element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 of the type "</a:t>
            </a: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/>
              <a:t>"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23" y="222697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h:outputText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Renders an HTML </a:t>
            </a:r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– Basic Tags(6)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8250" y="2884613"/>
            <a:ext cx="115824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&lt;h:form&gt;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&lt;h3&gt;Text&lt;/h3&gt;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&lt;h:outputText value = "Hello World"/&gt;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&lt;/h:form&gt;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74" y="3796658"/>
            <a:ext cx="2096078" cy="16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1114</Words>
  <Application>Microsoft Office PowerPoint</Application>
  <PresentationFormat>Widescreen</PresentationFormat>
  <Paragraphs>267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1_SoftUni3_1</vt:lpstr>
      <vt:lpstr>Table of Contents</vt:lpstr>
      <vt:lpstr>Questions</vt:lpstr>
      <vt:lpstr>PowerPoint Presentation</vt:lpstr>
      <vt:lpstr>JSF – Basic Tags(1)</vt:lpstr>
      <vt:lpstr>JSF – Basic Tags(2)</vt:lpstr>
      <vt:lpstr>JSF – Basic Tags(3)</vt:lpstr>
      <vt:lpstr>JSF – Basic Tags(4)</vt:lpstr>
      <vt:lpstr>JSF – Basic Tags(5)</vt:lpstr>
      <vt:lpstr>JSF – Basic Tags(6)</vt:lpstr>
      <vt:lpstr>JSF – Basic Tags(7)</vt:lpstr>
      <vt:lpstr>JSF – Basic Tags(8)</vt:lpstr>
      <vt:lpstr>JSF – Basic Tags(8)</vt:lpstr>
      <vt:lpstr>JSF – Convertor Tags(1)</vt:lpstr>
      <vt:lpstr>JSF – Convertor Tags(2)</vt:lpstr>
      <vt:lpstr>JSF – Convertor Tags(3)</vt:lpstr>
      <vt:lpstr>JSF – Validator Tags(1)</vt:lpstr>
      <vt:lpstr>JSF – Validator Tags(2)</vt:lpstr>
      <vt:lpstr>JSF – Validator Tags(3)</vt:lpstr>
      <vt:lpstr>JSF DataTable</vt:lpstr>
      <vt:lpstr>PowerPoint Presentation</vt:lpstr>
      <vt:lpstr>JSF – Facelets Tags(1)</vt:lpstr>
      <vt:lpstr>JSF – Facelets Tags(2)</vt:lpstr>
      <vt:lpstr>JSF – Facelets Tags(3)</vt:lpstr>
      <vt:lpstr>JSF – Facelets Tags – Example(1) </vt:lpstr>
      <vt:lpstr>JSF – Facelets Tags – Example(2) </vt:lpstr>
      <vt:lpstr>JSF – Facelets Tags – Example(3) </vt:lpstr>
      <vt:lpstr>JSF – Facelets Tags – Example(4)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User</cp:lastModifiedBy>
  <cp:revision>148</cp:revision>
  <dcterms:created xsi:type="dcterms:W3CDTF">2019-01-21T08:05:20Z</dcterms:created>
  <dcterms:modified xsi:type="dcterms:W3CDTF">2019-09-18T13:23:10Z</dcterms:modified>
</cp:coreProperties>
</file>