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2"/>
  </p:sldMasterIdLst>
  <p:notesMasterIdLst>
    <p:notesMasterId r:id="rId33"/>
  </p:notesMasterIdLst>
  <p:handoutMasterIdLst>
    <p:handoutMasterId r:id="rId34"/>
  </p:handoutMasterIdLst>
  <p:sldIdLst>
    <p:sldId id="274" r:id="rId3"/>
    <p:sldId id="458" r:id="rId4"/>
    <p:sldId id="450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06" r:id="rId13"/>
    <p:sldId id="459" r:id="rId14"/>
    <p:sldId id="460" r:id="rId15"/>
    <p:sldId id="461" r:id="rId16"/>
    <p:sldId id="410" r:id="rId17"/>
    <p:sldId id="481" r:id="rId18"/>
    <p:sldId id="462" r:id="rId19"/>
    <p:sldId id="463" r:id="rId20"/>
    <p:sldId id="464" r:id="rId21"/>
    <p:sldId id="465" r:id="rId22"/>
    <p:sldId id="489" r:id="rId23"/>
    <p:sldId id="491" r:id="rId24"/>
    <p:sldId id="490" r:id="rId25"/>
    <p:sldId id="492" r:id="rId26"/>
    <p:sldId id="474" r:id="rId27"/>
    <p:sldId id="448" r:id="rId28"/>
    <p:sldId id="454" r:id="rId29"/>
    <p:sldId id="455" r:id="rId30"/>
    <p:sldId id="456" r:id="rId31"/>
    <p:sldId id="457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58"/>
            <p14:sldId id="450"/>
          </p14:sldIdLst>
        </p14:section>
        <p14:section name="Component Lifecycle" id="{E48F70F7-E646-4017-B253-71E6F72324B8}">
          <p14:sldIdLst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Handling Events" id="{E1C7AF4F-FC99-4C9E-856C-99328F265471}">
          <p14:sldIdLst>
            <p14:sldId id="406"/>
            <p14:sldId id="459"/>
            <p14:sldId id="460"/>
            <p14:sldId id="461"/>
          </p14:sldIdLst>
        </p14:section>
        <p14:section name="Forms" id="{4CA22876-EC0A-4A99-A3E6-812256BE1D3A}">
          <p14:sldIdLst>
            <p14:sldId id="410"/>
            <p14:sldId id="481"/>
            <p14:sldId id="462"/>
            <p14:sldId id="463"/>
            <p14:sldId id="464"/>
            <p14:sldId id="465"/>
            <p14:sldId id="489"/>
            <p14:sldId id="491"/>
            <p14:sldId id="490"/>
            <p14:sldId id="492"/>
          </p14:sldIdLst>
        </p14:section>
        <p14:section name="Conclusion" id="{10E03AB1-9AA8-4E86-9A64-D741901E50A2}">
          <p14:sldIdLst>
            <p14:sldId id="474"/>
            <p14:sldId id="448"/>
            <p14:sldId id="454"/>
            <p14:sldId id="455"/>
            <p14:sldId id="456"/>
            <p14:sldId id="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3BE60"/>
    <a:srgbClr val="463A75"/>
    <a:srgbClr val="A69EC5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2037" autoAdjust="0"/>
  </p:normalViewPr>
  <p:slideViewPr>
    <p:cSldViewPr>
      <p:cViewPr varScale="1">
        <p:scale>
          <a:sx n="64" d="100"/>
          <a:sy n="64" d="100"/>
        </p:scale>
        <p:origin x="104" y="56"/>
      </p:cViewPr>
      <p:guideLst>
        <p:guide orient="horz" pos="2256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6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4270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066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1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3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4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87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2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2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3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4446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0883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612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4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9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37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55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1" r:id="rId16"/>
    <p:sldLayoutId id="2147483692" r:id="rId17"/>
    <p:sldLayoutId id="214748369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events.html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js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6.png"/><Relationship Id="rId10" Type="http://schemas.openxmlformats.org/officeDocument/2006/relationships/image" Target="../media/image5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0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User Interaction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Lifecycle, Events and </a:t>
            </a:r>
            <a:r>
              <a:rPr lang="en-US" dirty="0"/>
              <a:t>Forms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84281" y="4648200"/>
            <a:ext cx="3137440" cy="911599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0522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component is not needed and the component will get </a:t>
            </a:r>
            <a:br>
              <a:rPr lang="en-US" dirty="0"/>
            </a:br>
            <a:r>
              <a:rPr lang="en-US" dirty="0" smtClean="0"/>
              <a:t>unmounted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componentWillUnmount</a:t>
            </a:r>
            <a:r>
              <a:rPr lang="en-US" b="1" dirty="0"/>
              <a:t> </a:t>
            </a:r>
            <a:r>
              <a:rPr lang="en-US" dirty="0"/>
              <a:t>- the last method in the lifecycle. </a:t>
            </a:r>
            <a:br>
              <a:rPr lang="en-US" dirty="0"/>
            </a:br>
            <a:r>
              <a:rPr lang="en-US" dirty="0"/>
              <a:t>Executed just before the component gets removed from the </a:t>
            </a:r>
            <a:br>
              <a:rPr lang="en-US" dirty="0"/>
            </a:br>
            <a:r>
              <a:rPr lang="en-US" dirty="0" smtClean="0"/>
              <a:t>DOM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i="1" dirty="0">
                <a:solidFill>
                  <a:schemeClr val="bg1"/>
                </a:solidFill>
              </a:rPr>
              <a:t>Usage:</a:t>
            </a:r>
            <a:r>
              <a:rPr lang="en-US" b="1" i="1" dirty="0"/>
              <a:t> </a:t>
            </a:r>
            <a:r>
              <a:rPr lang="en-US" dirty="0"/>
              <a:t>In this method, we do all the cleanups related to the </a:t>
            </a:r>
            <a:r>
              <a:rPr lang="en-US" dirty="0" smtClean="0"/>
              <a:t>component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Unmounting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2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4949" y="4495800"/>
            <a:ext cx="10958928" cy="768084"/>
          </a:xfrm>
        </p:spPr>
        <p:txBody>
          <a:bodyPr/>
          <a:lstStyle/>
          <a:p>
            <a:r>
              <a:rPr lang="en-US"/>
              <a:t>Handling Events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4949" y="5638800"/>
            <a:ext cx="10958928" cy="499819"/>
          </a:xfrm>
        </p:spPr>
        <p:txBody>
          <a:bodyPr/>
          <a:lstStyle/>
          <a:p>
            <a:endParaRPr lang="en-US" dirty="0" smtClean="0"/>
          </a:p>
          <a:p>
            <a:endParaRPr lang="bg-BG" dirty="0"/>
          </a:p>
        </p:txBody>
      </p:sp>
      <p:pic>
        <p:nvPicPr>
          <p:cNvPr id="5" name="Picture 2" descr="Свързано изображение">
            <a:extLst>
              <a:ext uri="{FF2B5EF4-FFF2-40B4-BE49-F238E27FC236}">
                <a16:creationId xmlns:a16="http://schemas.microsoft.com/office/drawing/2014/main" xmlns="" id="{8632DD23-3C83-4FF1-B881-3EEB2A4789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46612" y="2057400"/>
            <a:ext cx="2870512" cy="12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6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12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uses </a:t>
            </a:r>
            <a:r>
              <a:rPr lang="en-US" b="1" dirty="0">
                <a:solidFill>
                  <a:schemeClr val="bg1"/>
                </a:solidFill>
              </a:rPr>
              <a:t>synthetic events</a:t>
            </a:r>
          </a:p>
          <a:p>
            <a:pPr lvl="1"/>
            <a:r>
              <a:rPr lang="en-US" dirty="0"/>
              <a:t>Very similar to regular DOM events</a:t>
            </a:r>
          </a:p>
          <a:p>
            <a:pPr>
              <a:spcBef>
                <a:spcPts val="27000"/>
              </a:spcBef>
            </a:pPr>
            <a:r>
              <a:rPr lang="en-US" dirty="0"/>
              <a:t>Event handling is the </a:t>
            </a:r>
            <a:r>
              <a:rPr lang="en-US" b="1" dirty="0">
                <a:solidFill>
                  <a:schemeClr val="bg1"/>
                </a:solidFill>
              </a:rPr>
              <a:t>same across all browsers </a:t>
            </a:r>
            <a:r>
              <a:rPr lang="en-US" dirty="0"/>
              <a:t>in React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React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2720365"/>
            <a:ext cx="7165024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sayHi()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alert('Hi!');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sayHi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Hello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60812" y="2986936"/>
            <a:ext cx="3429000" cy="1154546"/>
          </a:xfrm>
          <a:prstGeom prst="wedgeRoundRectCallout">
            <a:avLst>
              <a:gd name="adj1" fmla="val -74211"/>
              <a:gd name="adj2" fmla="val 6301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names use </a:t>
            </a:r>
            <a:r>
              <a:rPr lang="en-US" sz="2800" b="1" noProof="1">
                <a:solidFill>
                  <a:schemeClr val="bg1"/>
                </a:solidFill>
              </a:rPr>
              <a:t>camel case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D1D46E3-1FA4-4ACD-B37F-C08448C9C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1295400"/>
            <a:ext cx="2904970" cy="21106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10AFAB6-57E8-4852-9079-5F6FADCA2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3200400"/>
            <a:ext cx="3251200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329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Use the HTML event name with </a:t>
            </a:r>
            <a:r>
              <a:rPr lang="en-US" b="1" dirty="0">
                <a:solidFill>
                  <a:schemeClr val="bg1"/>
                </a:solidFill>
              </a:rPr>
              <a:t>camel case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onClick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focus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onFocus</a:t>
            </a:r>
            <a:r>
              <a:rPr lang="en-US" dirty="0">
                <a:sym typeface="Wingdings" panose="05000000000000000000" pitchFamily="2" charset="2"/>
              </a:rPr>
              <a:t>, etc.</a:t>
            </a:r>
          </a:p>
          <a:p>
            <a:pPr lvl="1"/>
            <a:r>
              <a:rPr lang="en-US" dirty="0"/>
              <a:t>For a full list, see </a:t>
            </a:r>
            <a:r>
              <a:rPr lang="en-US" dirty="0">
                <a:hlinkClick r:id="rId2"/>
              </a:rPr>
              <a:t>https://reactjs.org/docs/events.html</a:t>
            </a:r>
            <a:endParaRPr lang="en-US" dirty="0"/>
          </a:p>
          <a:p>
            <a:r>
              <a:rPr lang="en-US" dirty="0"/>
              <a:t>There is no need to call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</a:p>
          <a:p>
            <a:r>
              <a:rPr lang="en-US" dirty="0"/>
              <a:t>If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inside the listener, you must </a:t>
            </a:r>
            <a:r>
              <a:rPr lang="en-US" dirty="0">
                <a:solidFill>
                  <a:schemeClr val="bg1"/>
                </a:solidFill>
              </a:rPr>
              <a:t>bind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Function.bind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/>
            <a:r>
              <a:rPr lang="en-US" dirty="0"/>
              <a:t>Or use an </a:t>
            </a:r>
            <a:r>
              <a:rPr lang="en-US" b="1" dirty="0">
                <a:solidFill>
                  <a:schemeClr val="bg1"/>
                </a:solidFill>
              </a:rPr>
              <a:t>arrow function</a:t>
            </a:r>
          </a:p>
          <a:p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pooled</a:t>
            </a:r>
            <a:r>
              <a:rPr lang="en-US" dirty="0"/>
              <a:t> – never use them asynchronously!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</p:spTree>
    <p:extLst>
      <p:ext uri="{BB962C8B-B14F-4D97-AF65-F5344CB8AC3E}">
        <p14:creationId xmlns:p14="http://schemas.microsoft.com/office/powerpoint/2010/main" val="330627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14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Handling DOM Events: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1347102"/>
            <a:ext cx="10363200" cy="4977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class Toggle extends React.Component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constructor(props)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super(props);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this.state = {isToggleOn: true};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handleClick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this.setState(prevState =&gt; ({isToggleOn: !prevState.isToggleOn}));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return (&lt;button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this.handleClick.bind(this)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{this.state.isToggleOn ? 'ON' : 'OFF'}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&lt;/button&gt;);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313612" y="3867716"/>
            <a:ext cx="3505200" cy="677820"/>
          </a:xfrm>
          <a:prstGeom prst="wedgeRoundRectCallout">
            <a:avLst>
              <a:gd name="adj1" fmla="val -66453"/>
              <a:gd name="adj2" fmla="val 5565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Bind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 listener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094412" y="1981200"/>
            <a:ext cx="3429000" cy="1154546"/>
          </a:xfrm>
          <a:prstGeom prst="wedgeRoundRectCallout">
            <a:avLst>
              <a:gd name="adj1" fmla="val -124525"/>
              <a:gd name="adj2" fmla="val 6987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Event handler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class method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280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Controlled and Uncontrolled Forms</a:t>
            </a:r>
            <a:endParaRPr lang="en-US" dirty="0"/>
          </a:p>
        </p:txBody>
      </p:sp>
      <p:pic>
        <p:nvPicPr>
          <p:cNvPr id="5" name="Picture 2" descr="Свързано изображение">
            <a:extLst>
              <a:ext uri="{FF2B5EF4-FFF2-40B4-BE49-F238E27FC236}">
                <a16:creationId xmlns:a16="http://schemas.microsoft.com/office/drawing/2014/main" xmlns="" id="{75987696-58D5-4399-A679-4FD3AF5C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1722748"/>
            <a:ext cx="1932878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03136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two </a:t>
            </a:r>
            <a:r>
              <a:rPr lang="en-US" dirty="0"/>
              <a:t>standard ways to grab values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b="1" dirty="0">
                <a:solidFill>
                  <a:schemeClr val="bg1"/>
                </a:solidFill>
              </a:rPr>
              <a:t>&lt;form&gt;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/>
              <a:t>The first method is to implement what are called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controlled components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second is to use </a:t>
            </a:r>
            <a:r>
              <a:rPr lang="en-US" dirty="0" smtClean="0"/>
              <a:t>Reacts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</a:t>
            </a:r>
            <a:r>
              <a:rPr lang="en-US" dirty="0" smtClean="0"/>
              <a:t>property and build </a:t>
            </a:r>
            <a:br>
              <a:rPr lang="en-US" dirty="0" smtClean="0"/>
            </a:br>
            <a:r>
              <a:rPr lang="en-US" dirty="0" smtClean="0"/>
              <a:t>uncontrolled forms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Forms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7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17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Form inputs are </a:t>
            </a:r>
            <a:r>
              <a:rPr lang="en-US" b="1" dirty="0" smtClean="0">
                <a:solidFill>
                  <a:schemeClr val="bg1"/>
                </a:solidFill>
              </a:rPr>
              <a:t>explicitly managed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value</a:t>
            </a:r>
            <a:r>
              <a:rPr lang="en-US" dirty="0" smtClean="0"/>
              <a:t> is stored inside the component </a:t>
            </a:r>
            <a:r>
              <a:rPr lang="en-US" b="1" dirty="0" smtClean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Input</a:t>
            </a:r>
            <a:r>
              <a:rPr lang="en-US" dirty="0" smtClean="0"/>
              <a:t> is recorded with </a:t>
            </a:r>
            <a:r>
              <a:rPr lang="en-US" b="1" dirty="0" smtClean="0">
                <a:solidFill>
                  <a:schemeClr val="bg1"/>
                </a:solidFill>
              </a:rPr>
              <a:t>event handlers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Forms</a:t>
            </a:r>
            <a:endParaRPr lang="bg-B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3728" y="3505200"/>
            <a:ext cx="5027884" cy="2588704"/>
            <a:chOff x="5333728" y="3505200"/>
            <a:chExt cx="5027884" cy="2588704"/>
          </a:xfrm>
        </p:grpSpPr>
        <p:sp>
          <p:nvSpPr>
            <p:cNvPr id="37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234465">
                <a:alpha val="80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chemeClr val="tx1"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5743504" y="5207521"/>
            <a:ext cx="4240430" cy="590923"/>
          </a:xfrm>
          <a:prstGeom prst="roundRect">
            <a:avLst>
              <a:gd name="adj" fmla="val 5319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522412" y="3505928"/>
            <a:ext cx="2634894" cy="1124326"/>
            <a:chOff x="1522412" y="3505928"/>
            <a:chExt cx="2634894" cy="1124326"/>
          </a:xfrm>
        </p:grpSpPr>
        <p:sp>
          <p:nvSpPr>
            <p:cNvPr id="41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r>
                <a:rPr lang="en-US" b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  <a:endPara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14400">
                <a:defRPr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Name:</a:t>
              </a:r>
            </a:p>
          </p:txBody>
        </p:sp>
      </p:grpSp>
      <p:sp>
        <p:nvSpPr>
          <p:cNvPr id="43" name="Rectangle: Rounded Corners 27"/>
          <p:cNvSpPr/>
          <p:nvPr/>
        </p:nvSpPr>
        <p:spPr>
          <a:xfrm>
            <a:off x="1549676" y="5618845"/>
            <a:ext cx="2580366" cy="475059"/>
          </a:xfrm>
          <a:prstGeom prst="roundRect">
            <a:avLst>
              <a:gd name="adj" fmla="val 5385"/>
            </a:avLst>
          </a:prstGeom>
          <a:solidFill>
            <a:schemeClr val="dk2">
              <a:alpha val="80000"/>
            </a:schemeClr>
          </a:solidFill>
          <a:ln w="3810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event</a:t>
            </a: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>
            <a:off x="2839859" y="4630254"/>
            <a:ext cx="0" cy="988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31"/>
          <p:cNvCxnSpPr>
            <a:stCxn id="43" idx="3"/>
            <a:endCxn id="39" idx="1"/>
          </p:cNvCxnSpPr>
          <p:nvPr/>
        </p:nvCxnSpPr>
        <p:spPr>
          <a:xfrm flipV="1">
            <a:off x="4130042" y="5502983"/>
            <a:ext cx="1613462" cy="35339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5"/>
          <p:cNvCxnSpPr>
            <a:stCxn id="38" idx="1"/>
            <a:endCxn id="41" idx="3"/>
          </p:cNvCxnSpPr>
          <p:nvPr/>
        </p:nvCxnSpPr>
        <p:spPr>
          <a:xfrm rot="10800000">
            <a:off x="4157306" y="4334794"/>
            <a:ext cx="1586202" cy="28180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2"/>
          <p:cNvCxnSpPr>
            <a:stCxn id="39" idx="3"/>
            <a:endCxn id="38" idx="3"/>
          </p:cNvCxnSpPr>
          <p:nvPr/>
        </p:nvCxnSpPr>
        <p:spPr>
          <a:xfrm flipV="1">
            <a:off x="9983934" y="4616600"/>
            <a:ext cx="12700" cy="886383"/>
          </a:xfrm>
          <a:prstGeom prst="bentConnector3">
            <a:avLst>
              <a:gd name="adj1" fmla="val 54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8609012" y="2747753"/>
            <a:ext cx="2441722" cy="609716"/>
          </a:xfrm>
          <a:prstGeom prst="wedgeRoundRectCallout">
            <a:avLst>
              <a:gd name="adj1" fmla="val 26292"/>
              <a:gd name="adj2" fmla="val 2293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setState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2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/>
          </p:cNvPr>
          <p:cNvSpPr>
            <a:spLocks noChangeArrowheads="1"/>
          </p:cNvSpPr>
          <p:nvPr/>
        </p:nvSpPr>
        <p:spPr bwMode="auto">
          <a:xfrm>
            <a:off x="328150" y="1114037"/>
            <a:ext cx="7924800" cy="54391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1900" b="1" dirty="0">
                <a:latin typeface="Consolas" panose="020B0609020204030204" pitchFamily="49" charset="0"/>
              </a:rPr>
              <a:t>class NameForm extends React.Component {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constructor(props) {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  super(props);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  this.state = {value: ''};</a:t>
            </a:r>
          </a:p>
          <a:p>
            <a:pPr>
              <a:spcBef>
                <a:spcPts val="1200"/>
              </a:spcBef>
            </a:pP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sz="1900" b="1" dirty="0">
                <a:latin typeface="Consolas" panose="020B0609020204030204" pitchFamily="49" charset="0"/>
              </a:rPr>
              <a:t>this.handleChange = this.</a:t>
            </a:r>
            <a:r>
              <a:rPr lang="bg-BG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handleChange</a:t>
            </a:r>
            <a:r>
              <a:rPr lang="bg-BG" sz="1900" b="1" dirty="0">
                <a:latin typeface="Consolas" panose="020B0609020204030204" pitchFamily="49" charset="0"/>
              </a:rPr>
              <a:t>.bind(this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sz="1900" b="1" dirty="0">
                <a:latin typeface="Consolas" panose="020B0609020204030204" pitchFamily="49" charset="0"/>
              </a:rPr>
              <a:t>this.handleSubmit = this.</a:t>
            </a:r>
            <a:r>
              <a:rPr lang="bg-BG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handleSubmit</a:t>
            </a:r>
            <a:r>
              <a:rPr lang="bg-BG" sz="1900" b="1" dirty="0">
                <a:latin typeface="Consolas" panose="020B0609020204030204" pitchFamily="49" charset="0"/>
              </a:rPr>
              <a:t>.bind(this);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handleChange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this.setState({value: </a:t>
            </a:r>
            <a:r>
              <a:rPr lang="bg-BG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event.target.value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handleSubmit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alert('A name was submitted: ' + </a:t>
            </a:r>
            <a:r>
              <a:rPr lang="bg-BG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this.state.value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event.preventDefault();</a:t>
            </a: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Continues …</a:t>
            </a:r>
            <a:endParaRPr lang="bg-BG" sz="19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18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8320099" y="1923593"/>
            <a:ext cx="3635078" cy="3887974"/>
            <a:chOff x="7919671" y="1659952"/>
            <a:chExt cx="4099361" cy="438455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56946C8-6D46-471D-8C0E-E57F090B5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671" y="4652022"/>
              <a:ext cx="3977577" cy="13924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5C20EB83-B1AA-451A-B78C-CD1A3BF6C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672" y="1659952"/>
              <a:ext cx="3964905" cy="1388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5F6F812-8569-4177-A106-B9F85006F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671" y="3886200"/>
              <a:ext cx="4099361" cy="11913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59B5DEA-3D91-4E0C-8E86-058A7B4A66E3}"/>
                </a:ext>
              </a:extLst>
            </p:cNvPr>
            <p:cNvSpPr txBox="1"/>
            <p:nvPr/>
          </p:nvSpPr>
          <p:spPr>
            <a:xfrm>
              <a:off x="9066212" y="5211392"/>
              <a:ext cx="14336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Pesho</a:t>
              </a:r>
              <a:endParaRPr lang="bg-BG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xmlns="" id="{B77F6FF8-5D28-4B96-B795-052B7C273730}"/>
                </a:ext>
              </a:extLst>
            </p:cNvPr>
            <p:cNvSpPr/>
            <p:nvPr/>
          </p:nvSpPr>
          <p:spPr>
            <a:xfrm>
              <a:off x="9704148" y="3200400"/>
              <a:ext cx="505064" cy="510632"/>
            </a:xfrm>
            <a:prstGeom prst="down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4384296" y="1546997"/>
            <a:ext cx="3538916" cy="677820"/>
          </a:xfrm>
          <a:prstGeom prst="wedgeRoundRectCallout">
            <a:avLst>
              <a:gd name="adj1" fmla="val -31036"/>
              <a:gd name="adj2" fmla="val 84589"/>
              <a:gd name="adj3" fmla="val 16667"/>
            </a:avLst>
          </a:prstGeom>
          <a:solidFill>
            <a:srgbClr val="234465">
              <a:alpha val="94902"/>
            </a:srgbClr>
          </a:solidFill>
          <a:ln w="19050">
            <a:solidFill>
              <a:schemeClr val="bg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event handlers</a:t>
            </a:r>
          </a:p>
        </p:txBody>
      </p:sp>
    </p:spTree>
    <p:extLst>
      <p:ext uri="{BB962C8B-B14F-4D97-AF65-F5344CB8AC3E}">
        <p14:creationId xmlns:p14="http://schemas.microsoft.com/office/powerpoint/2010/main" val="212620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19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>
            <a:extLst/>
          </p:cNvPr>
          <p:cNvSpPr>
            <a:spLocks noChangeArrowheads="1"/>
          </p:cNvSpPr>
          <p:nvPr/>
        </p:nvSpPr>
        <p:spPr bwMode="auto">
          <a:xfrm>
            <a:off x="328150" y="1423302"/>
            <a:ext cx="11504613" cy="4977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1900" b="1" dirty="0">
                <a:latin typeface="Consolas" panose="020B0609020204030204" pitchFamily="49" charset="0"/>
              </a:rPr>
              <a:t>class NameForm extends React.Component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Continued …</a:t>
            </a: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render() {</a:t>
            </a:r>
          </a:p>
          <a:p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(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bg-BG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this.handleSubmit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&lt;label&gt;</a:t>
            </a:r>
          </a:p>
          <a:p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Name:</a:t>
            </a:r>
          </a:p>
          <a:p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&lt;input type="text"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value={</a:t>
            </a:r>
            <a:r>
              <a:rPr lang="bg-BG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this.state.value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</a:t>
            </a:r>
            <a:r>
              <a:rPr lang="bg-BG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this.handleChange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 /&gt;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&lt;input type="submit" value="Submit" /&gt;</a:t>
            </a:r>
          </a:p>
          <a:p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&lt;/form&gt;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4341812" y="3156142"/>
            <a:ext cx="3523998" cy="609716"/>
          </a:xfrm>
          <a:prstGeom prst="wedgeRoundRectCallout">
            <a:avLst>
              <a:gd name="adj1" fmla="val -23513"/>
              <a:gd name="adj2" fmla="val 862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value from </a:t>
            </a:r>
            <a:r>
              <a:rPr lang="en-US" b="1" noProof="1">
                <a:solidFill>
                  <a:schemeClr val="bg1"/>
                </a:solidFill>
              </a:rPr>
              <a:t>state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197685" y="1953716"/>
            <a:ext cx="3635078" cy="3887974"/>
            <a:chOff x="7919671" y="1659952"/>
            <a:chExt cx="4099361" cy="438455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656946C8-6D46-471D-8C0E-E57F090B5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671" y="4652022"/>
              <a:ext cx="3977577" cy="13924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5C20EB83-B1AA-451A-B78C-CD1A3BF6C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672" y="1659952"/>
              <a:ext cx="3964905" cy="1388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C5F6F812-8569-4177-A106-B9F85006F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671" y="3886200"/>
              <a:ext cx="4099361" cy="11913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59B5DEA-3D91-4E0C-8E86-058A7B4A66E3}"/>
                </a:ext>
              </a:extLst>
            </p:cNvPr>
            <p:cNvSpPr txBox="1"/>
            <p:nvPr/>
          </p:nvSpPr>
          <p:spPr>
            <a:xfrm>
              <a:off x="9066212" y="5211392"/>
              <a:ext cx="14336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Pesho</a:t>
              </a:r>
              <a:endParaRPr lang="bg-BG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xmlns="" id="{B77F6FF8-5D28-4B96-B795-052B7C273730}"/>
                </a:ext>
              </a:extLst>
            </p:cNvPr>
            <p:cNvSpPr/>
            <p:nvPr/>
          </p:nvSpPr>
          <p:spPr>
            <a:xfrm>
              <a:off x="9704148" y="3200400"/>
              <a:ext cx="505064" cy="510632"/>
            </a:xfrm>
            <a:prstGeom prst="down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</p:spTree>
    <p:extLst>
      <p:ext uri="{BB962C8B-B14F-4D97-AF65-F5344CB8AC3E}">
        <p14:creationId xmlns:p14="http://schemas.microsoft.com/office/powerpoint/2010/main" val="317101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Component Lifecycle</a:t>
            </a:r>
          </a:p>
          <a:p>
            <a:pPr marL="97899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Mounting Phase</a:t>
            </a:r>
          </a:p>
          <a:p>
            <a:pPr marL="97899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Update Phase</a:t>
            </a:r>
          </a:p>
          <a:p>
            <a:pPr marL="97899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Unmount Phase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Handling </a:t>
            </a:r>
            <a:r>
              <a:rPr lang="en-US" dirty="0"/>
              <a:t>Events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Forms</a:t>
            </a:r>
          </a:p>
          <a:p>
            <a:pPr marL="97899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Controlled Forms</a:t>
            </a:r>
            <a:endParaRPr lang="en-US" dirty="0" smtClean="0"/>
          </a:p>
          <a:p>
            <a:pPr marL="97899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Uncontrolled </a:t>
            </a:r>
            <a:r>
              <a:rPr lang="en-US" dirty="0" smtClean="0"/>
              <a:t>Forms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20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handles all form </a:t>
            </a:r>
            <a:r>
              <a:rPr lang="en-US" b="1" dirty="0">
                <a:solidFill>
                  <a:schemeClr val="bg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textarea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6612" y="26670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 value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6612" y="5654814"/>
            <a:ext cx="10515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 multiple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52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downside to </a:t>
            </a:r>
            <a:r>
              <a:rPr lang="en-US" b="1" dirty="0">
                <a:solidFill>
                  <a:schemeClr val="bg1"/>
                </a:solidFill>
              </a:rPr>
              <a:t>controlled components</a:t>
            </a:r>
            <a:r>
              <a:rPr lang="en-US" dirty="0"/>
              <a:t> is the amount of code you have to </a:t>
            </a:r>
            <a:r>
              <a:rPr lang="en-US" dirty="0" smtClean="0"/>
              <a:t>write</a:t>
            </a:r>
          </a:p>
          <a:p>
            <a:r>
              <a:rPr lang="en-US" dirty="0"/>
              <a:t>You need a </a:t>
            </a:r>
            <a:r>
              <a:rPr lang="en-US" b="1" dirty="0">
                <a:solidFill>
                  <a:schemeClr val="bg1"/>
                </a:solidFill>
              </a:rPr>
              <a:t>state property </a:t>
            </a:r>
            <a:r>
              <a:rPr lang="en-US" dirty="0"/>
              <a:t>to pass to the form element as </a:t>
            </a:r>
            <a:r>
              <a:rPr lang="en-US" dirty="0" smtClean="0"/>
              <a:t>props</a:t>
            </a:r>
          </a:p>
          <a:p>
            <a:r>
              <a:rPr lang="en-US" dirty="0"/>
              <a:t>An easier and </a:t>
            </a:r>
            <a:r>
              <a:rPr lang="en-US" b="1" dirty="0">
                <a:solidFill>
                  <a:schemeClr val="bg1"/>
                </a:solidFill>
              </a:rPr>
              <a:t>less labor-intensive </a:t>
            </a:r>
            <a:r>
              <a:rPr lang="en-US" dirty="0"/>
              <a:t>way to grab values from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 </a:t>
            </a:r>
            <a:r>
              <a:rPr lang="en-US" dirty="0"/>
              <a:t>element is to use the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</a:t>
            </a:r>
            <a:r>
              <a:rPr lang="en-US" dirty="0" smtClean="0"/>
              <a:t>property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Uncontrolled Forms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4572000"/>
            <a:ext cx="10515600" cy="11149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&lt;input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type="text"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={input =&gt;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this.fullName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input} /&gt;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741612" y="4495800"/>
            <a:ext cx="7315200" cy="609716"/>
          </a:xfrm>
          <a:prstGeom prst="wedgeRoundRectCallout">
            <a:avLst>
              <a:gd name="adj1" fmla="val -23513"/>
              <a:gd name="adj2" fmla="val 862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nodes </a:t>
            </a:r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now accessible as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this.fullName</a:t>
            </a:r>
            <a:endParaRPr lang="en-US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029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Refs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2513" y="2063635"/>
            <a:ext cx="75438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CustomInput(props)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&lt;label&gt;{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.label}:&lt;/label&gt;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&lt;input type="text"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4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Refs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9412" y="1150023"/>
            <a:ext cx="7391400" cy="56715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RefsForm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handleSubmit = (e)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e.preventDefault();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sz="1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.value 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'Changed value!';</a:t>
            </a:r>
            <a:endParaRPr lang="en-US" sz="1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  &lt;form onSubmit={this.handleSubmit}&gt;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CustomInput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={'Name'}</a:t>
            </a:r>
            <a:endParaRPr lang="en-US" sz="1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      firstName={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 =&gt; this.firstName = input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	/&gt;</a:t>
            </a:r>
            <a:endParaRPr lang="en-US" sz="1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  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  &lt;/form&gt;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780212" y="4724400"/>
            <a:ext cx="4572000" cy="575664"/>
          </a:xfrm>
          <a:prstGeom prst="wedgeRoundRectCallout">
            <a:avLst>
              <a:gd name="adj1" fmla="val -34986"/>
              <a:gd name="adj2" fmla="val -753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noProof="1" smtClean="0">
                <a:solidFill>
                  <a:schemeClr val="bg2"/>
                </a:solidFill>
              </a:rPr>
              <a:t>Pass the DOM Node </a:t>
            </a:r>
            <a:r>
              <a:rPr lang="en-US" sz="2200" b="1" noProof="1" smtClean="0">
                <a:solidFill>
                  <a:schemeClr val="bg1"/>
                </a:solidFill>
              </a:rPr>
              <a:t>ref</a:t>
            </a:r>
            <a:r>
              <a:rPr lang="en-US" sz="2200" b="1" noProof="1" smtClean="0">
                <a:solidFill>
                  <a:schemeClr val="bg2"/>
                </a:solidFill>
              </a:rPr>
              <a:t> as </a:t>
            </a:r>
            <a:r>
              <a:rPr lang="en-US" sz="2200" b="1" noProof="1" smtClean="0">
                <a:solidFill>
                  <a:schemeClr val="bg1"/>
                </a:solidFill>
              </a:rPr>
              <a:t>props</a:t>
            </a:r>
            <a:endParaRPr lang="en-US" sz="22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9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a few good </a:t>
            </a:r>
            <a:r>
              <a:rPr lang="en-US" b="1" dirty="0">
                <a:solidFill>
                  <a:schemeClr val="bg1"/>
                </a:solidFill>
              </a:rPr>
              <a:t>use cases </a:t>
            </a:r>
            <a:r>
              <a:rPr lang="en-US" dirty="0"/>
              <a:t>for refs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Managing focus, text selection, or media </a:t>
            </a:r>
            <a:r>
              <a:rPr lang="en-US" dirty="0" smtClean="0"/>
              <a:t>playback</a:t>
            </a:r>
          </a:p>
          <a:p>
            <a:pPr lvl="1"/>
            <a:r>
              <a:rPr lang="en-GB" dirty="0"/>
              <a:t>Triggering </a:t>
            </a:r>
            <a:r>
              <a:rPr lang="en-GB" b="1" dirty="0">
                <a:solidFill>
                  <a:schemeClr val="bg1"/>
                </a:solidFill>
              </a:rPr>
              <a:t>imperative </a:t>
            </a:r>
            <a:r>
              <a:rPr lang="en-GB" b="1" dirty="0" smtClean="0">
                <a:solidFill>
                  <a:schemeClr val="bg1"/>
                </a:solidFill>
              </a:rPr>
              <a:t>animations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Integrating </a:t>
            </a:r>
            <a:r>
              <a:rPr lang="en-US" dirty="0"/>
              <a:t>with third-party DOM </a:t>
            </a:r>
            <a:r>
              <a:rPr lang="en-US" dirty="0" smtClean="0"/>
              <a:t>libraries</a:t>
            </a:r>
          </a:p>
          <a:p>
            <a:r>
              <a:rPr lang="en-US" dirty="0"/>
              <a:t>Avoid </a:t>
            </a:r>
            <a:r>
              <a:rPr lang="en-US" dirty="0" smtClean="0"/>
              <a:t>using </a:t>
            </a:r>
            <a:r>
              <a:rPr lang="en-US" dirty="0"/>
              <a:t>refs for anything that can be done </a:t>
            </a:r>
            <a:r>
              <a:rPr lang="en-US" b="1" dirty="0" smtClean="0">
                <a:solidFill>
                  <a:schemeClr val="bg1"/>
                </a:solidFill>
              </a:rPr>
              <a:t>declaratively</a:t>
            </a:r>
          </a:p>
          <a:p>
            <a:r>
              <a:rPr lang="en-GB" dirty="0" smtClean="0"/>
              <a:t>Don't </a:t>
            </a:r>
            <a:r>
              <a:rPr lang="en-GB" dirty="0"/>
              <a:t>o</a:t>
            </a:r>
            <a:r>
              <a:rPr lang="en-GB" dirty="0" smtClean="0"/>
              <a:t>veruse refs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Refs 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7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25</a:t>
            </a:fld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12" y="1151121"/>
            <a:ext cx="11804821" cy="557035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React handles </a:t>
            </a: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dirty="0"/>
              <a:t> like regular JS</a:t>
            </a:r>
          </a:p>
          <a:p>
            <a:pPr>
              <a:lnSpc>
                <a:spcPct val="100000"/>
              </a:lnSpc>
              <a:spcBef>
                <a:spcPts val="16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Forms</a:t>
            </a:r>
            <a:r>
              <a:rPr lang="en-US" sz="3200" dirty="0"/>
              <a:t> must be explicitly </a:t>
            </a:r>
            <a:r>
              <a:rPr lang="en-US" sz="3200" b="1" dirty="0" smtClean="0">
                <a:solidFill>
                  <a:schemeClr val="bg1"/>
                </a:solidFill>
              </a:rPr>
              <a:t>managed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An easier and </a:t>
            </a:r>
            <a:r>
              <a:rPr lang="en-US" sz="3200" b="1" dirty="0">
                <a:solidFill>
                  <a:schemeClr val="bg1"/>
                </a:solidFill>
              </a:rPr>
              <a:t>less labor-intensive </a:t>
            </a:r>
            <a:r>
              <a:rPr lang="en-US" sz="3200" dirty="0"/>
              <a:t>way to grab values from a </a:t>
            </a:r>
            <a:br>
              <a:rPr lang="en-US" sz="3200" dirty="0"/>
            </a:br>
            <a:r>
              <a:rPr lang="en-US" sz="3200" dirty="0"/>
              <a:t>form element is to use the </a:t>
            </a:r>
            <a:r>
              <a:rPr lang="en-US" sz="3200" b="1" dirty="0">
                <a:solidFill>
                  <a:schemeClr val="bg1"/>
                </a:solidFill>
              </a:rPr>
              <a:t>ref</a:t>
            </a:r>
            <a:r>
              <a:rPr lang="en-US" sz="3200" dirty="0"/>
              <a:t> </a:t>
            </a:r>
            <a:r>
              <a:rPr lang="en-US" sz="3200" dirty="0" smtClean="0"/>
              <a:t>property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8012" y="2057400"/>
            <a:ext cx="71650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={() =&gt; alert('Hi!')}&gt;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Hello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305098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 txBox="1">
            <a:spLocks/>
          </p:cNvSpPr>
          <p:nvPr/>
        </p:nvSpPr>
        <p:spPr>
          <a:xfrm>
            <a:off x="-534988" y="6458019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3"/>
              </a:rPr>
              <a:t>https://softuni.bg/opencourses/reactjs-fundamentals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1191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14870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9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9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1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8012" y="4876800"/>
            <a:ext cx="10958928" cy="768084"/>
          </a:xfrm>
        </p:spPr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4949" y="5638800"/>
            <a:ext cx="10958928" cy="499819"/>
          </a:xfrm>
        </p:spPr>
        <p:txBody>
          <a:bodyPr/>
          <a:lstStyle/>
          <a:p>
            <a:endParaRPr lang="en-US" dirty="0"/>
          </a:p>
          <a:p>
            <a:endParaRPr lang="bg-BG" dirty="0"/>
          </a:p>
        </p:txBody>
      </p:sp>
      <p:pic>
        <p:nvPicPr>
          <p:cNvPr id="1026" name="Picture 2" descr="Ð ÐµÐ·ÑÐ»ÑÐ°Ñ Ñ Ð¸Ð·Ð¾Ð±ÑÐ°Ð¶ÐµÐ½Ð¸Ðµ Ð·Ð° component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614668"/>
            <a:ext cx="8315325" cy="388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3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5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4612" y="1219200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component has "</a:t>
            </a:r>
            <a:r>
              <a:rPr lang="en-US" b="1" dirty="0">
                <a:solidFill>
                  <a:schemeClr val="bg1"/>
                </a:solidFill>
              </a:rPr>
              <a:t>lifecycle methods</a:t>
            </a:r>
            <a:r>
              <a:rPr lang="en-US" dirty="0"/>
              <a:t>" can be overridden to run code at particular times in the </a:t>
            </a:r>
            <a:r>
              <a:rPr lang="en-US" dirty="0" smtClean="0"/>
              <a:t>process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component has </a:t>
            </a:r>
            <a:r>
              <a:rPr lang="en-US" b="1" dirty="0">
                <a:solidFill>
                  <a:schemeClr val="bg1"/>
                </a:solidFill>
              </a:rPr>
              <a:t>3 lifecycle </a:t>
            </a:r>
            <a:r>
              <a:rPr lang="en-US" dirty="0"/>
              <a:t>phases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-  The Component and all its children are mounted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– repeated every time a component props/state </a:t>
            </a:r>
            <a:br>
              <a:rPr lang="en-US" dirty="0"/>
            </a:br>
            <a:r>
              <a:rPr lang="en-US" dirty="0"/>
              <a:t>changes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- occurs when a component instance is unmounted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121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Visualization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3" y="1114426"/>
            <a:ext cx="11906249" cy="536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14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After preparing with basic needs, state and props a Component is ready to mount in the browser DOM.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componentWillMount</a:t>
            </a:r>
            <a:r>
              <a:rPr lang="en-US" b="1" dirty="0"/>
              <a:t> </a:t>
            </a:r>
            <a:r>
              <a:rPr lang="en-US" dirty="0"/>
              <a:t>- executed just before the Component is about to mount on the </a:t>
            </a:r>
            <a:r>
              <a:rPr lang="en-US" dirty="0" smtClean="0"/>
              <a:t>DOM </a:t>
            </a:r>
            <a:r>
              <a:rPr lang="en-US" dirty="0"/>
              <a:t>(executed once in a lifecycle</a:t>
            </a:r>
            <a:br>
              <a:rPr lang="en-US" dirty="0"/>
            </a:br>
            <a:r>
              <a:rPr lang="en-US" dirty="0"/>
              <a:t>before first </a:t>
            </a:r>
            <a:r>
              <a:rPr lang="en-US" dirty="0" smtClean="0"/>
              <a:t>render)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 </a:t>
            </a:r>
            <a:r>
              <a:rPr lang="en-US" dirty="0"/>
              <a:t>-</a:t>
            </a:r>
            <a:r>
              <a:rPr lang="en-US" b="1" dirty="0"/>
              <a:t> </a:t>
            </a:r>
            <a:r>
              <a:rPr lang="en-US" dirty="0"/>
              <a:t>mounts the component onto the </a:t>
            </a:r>
            <a:r>
              <a:rPr lang="en-US" dirty="0" smtClean="0"/>
              <a:t>browser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componentDidMount</a:t>
            </a:r>
            <a:r>
              <a:rPr lang="en-US" dirty="0"/>
              <a:t> - the hook method which is executed </a:t>
            </a:r>
            <a:br>
              <a:rPr lang="en-US" dirty="0"/>
            </a:br>
            <a:r>
              <a:rPr lang="en-US" dirty="0"/>
              <a:t>after the component </a:t>
            </a:r>
            <a:r>
              <a:rPr lang="en-US" b="1" dirty="0">
                <a:solidFill>
                  <a:schemeClr val="bg1"/>
                </a:solidFill>
              </a:rPr>
              <a:t>did</a:t>
            </a:r>
            <a:r>
              <a:rPr lang="en-US" b="1" dirty="0"/>
              <a:t> </a:t>
            </a:r>
            <a:r>
              <a:rPr lang="en-US" dirty="0"/>
              <a:t>mount on the </a:t>
            </a:r>
            <a:r>
              <a:rPr lang="en-US" dirty="0" err="1" smtClean="0"/>
              <a:t>dom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Mounting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8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This phase starts when the react component has taken birth on the browser and grows by receiving new updates.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shouldComponentUpdate</a:t>
            </a:r>
            <a:r>
              <a:rPr lang="en-US" b="1" dirty="0"/>
              <a:t> - </a:t>
            </a:r>
            <a:r>
              <a:rPr lang="en-US" dirty="0"/>
              <a:t>tells when the component receives new state/props, should it re-render or it can skip rendering?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componentWillUpdate</a:t>
            </a:r>
            <a:r>
              <a:rPr lang="en-US" b="1" dirty="0"/>
              <a:t> </a:t>
            </a:r>
            <a:r>
              <a:rPr lang="en-US" dirty="0"/>
              <a:t>- executed only after the </a:t>
            </a:r>
            <a:br>
              <a:rPr lang="en-US" dirty="0"/>
            </a:br>
            <a:r>
              <a:rPr lang="en-US" dirty="0" err="1"/>
              <a:t>shouldComonentUpdate</a:t>
            </a:r>
            <a:r>
              <a:rPr lang="en-US" dirty="0"/>
              <a:t> returns </a:t>
            </a:r>
            <a:r>
              <a:rPr lang="en-US" dirty="0" smtClean="0"/>
              <a:t>true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b="1" dirty="0"/>
              <a:t> </a:t>
            </a:r>
            <a:r>
              <a:rPr lang="en-US" dirty="0"/>
              <a:t>- the component gets </a:t>
            </a:r>
            <a:r>
              <a:rPr lang="en-US" dirty="0" smtClean="0"/>
              <a:t>rendered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componentDidUpdate</a:t>
            </a:r>
            <a:r>
              <a:rPr lang="en-US" b="1" dirty="0"/>
              <a:t> </a:t>
            </a:r>
            <a:r>
              <a:rPr lang="en-US" dirty="0"/>
              <a:t>- the new updated component has been updated in the </a:t>
            </a:r>
            <a:r>
              <a:rPr lang="en-US" dirty="0" smtClean="0"/>
              <a:t>DOM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Updating - State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6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85675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List of methods that will get called when the parent sends new props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componentWillReceiveProps</a:t>
            </a:r>
            <a:r>
              <a:rPr lang="en-US" b="1" dirty="0"/>
              <a:t> </a:t>
            </a:r>
            <a:r>
              <a:rPr lang="en-US" dirty="0"/>
              <a:t>- when the props have changed </a:t>
            </a:r>
            <a:br>
              <a:rPr lang="en-US" dirty="0"/>
            </a:br>
            <a:r>
              <a:rPr lang="en-US" dirty="0"/>
              <a:t>and is not first </a:t>
            </a:r>
            <a:r>
              <a:rPr lang="en-US" dirty="0" smtClean="0"/>
              <a:t>render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rest of the methods behave exactly same defined above, in terms of state as </a:t>
            </a:r>
            <a:r>
              <a:rPr lang="en-US" dirty="0" smtClean="0"/>
              <a:t>well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shouldComponentUpdate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componentWillUpdate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componentDidUpdate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Updating - Props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3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</TotalTime>
  <Words>1073</Words>
  <Application>Microsoft Office PowerPoint</Application>
  <PresentationFormat>Custom</PresentationFormat>
  <Paragraphs>259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Malgun Gothic</vt:lpstr>
      <vt:lpstr>Arial</vt:lpstr>
      <vt:lpstr>Calibri</vt:lpstr>
      <vt:lpstr>Consolas</vt:lpstr>
      <vt:lpstr>Wingdings</vt:lpstr>
      <vt:lpstr>Wingdings 2</vt:lpstr>
      <vt:lpstr>1_SoftUni3_1</vt:lpstr>
      <vt:lpstr>Lifecycle, Events and Forms</vt:lpstr>
      <vt:lpstr>Table of Contents</vt:lpstr>
      <vt:lpstr>Have a Question?</vt:lpstr>
      <vt:lpstr>PowerPoint Presentation</vt:lpstr>
      <vt:lpstr>Component Lifecycle</vt:lpstr>
      <vt:lpstr>Lifecycle Visualization</vt:lpstr>
      <vt:lpstr>Component Mounting</vt:lpstr>
      <vt:lpstr>Component Updating - State</vt:lpstr>
      <vt:lpstr>Component Updating - Props</vt:lpstr>
      <vt:lpstr>Component Unmounting</vt:lpstr>
      <vt:lpstr>PowerPoint Presentation</vt:lpstr>
      <vt:lpstr>Events in React</vt:lpstr>
      <vt:lpstr>Handling DOM Events</vt:lpstr>
      <vt:lpstr>Handling DOM Events: Example</vt:lpstr>
      <vt:lpstr>PowerPoint Presentation</vt:lpstr>
      <vt:lpstr>React Forms</vt:lpstr>
      <vt:lpstr>Controlled Forms</vt:lpstr>
      <vt:lpstr>Form Component Declaration</vt:lpstr>
      <vt:lpstr>Form Component Rendering</vt:lpstr>
      <vt:lpstr>Unified Input Approach</vt:lpstr>
      <vt:lpstr>Uncontrolled Forms</vt:lpstr>
      <vt:lpstr>Using Refs Example</vt:lpstr>
      <vt:lpstr>Using Refs Example</vt:lpstr>
      <vt:lpstr>When to Use Refs ?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Kiril Kirilov</cp:lastModifiedBy>
  <cp:revision>144</cp:revision>
  <dcterms:created xsi:type="dcterms:W3CDTF">2014-01-02T17:00:34Z</dcterms:created>
  <dcterms:modified xsi:type="dcterms:W3CDTF">2019-02-18T00:07:34Z</dcterms:modified>
  <cp:category>programming;computer programming;software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