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2"/>
  </p:sldMasterIdLst>
  <p:notesMasterIdLst>
    <p:notesMasterId r:id="rId37"/>
  </p:notesMasterIdLst>
  <p:handoutMasterIdLst>
    <p:handoutMasterId r:id="rId38"/>
  </p:handoutMasterIdLst>
  <p:sldIdLst>
    <p:sldId id="394" r:id="rId3"/>
    <p:sldId id="655" r:id="rId4"/>
    <p:sldId id="547" r:id="rId5"/>
    <p:sldId id="672" r:id="rId6"/>
    <p:sldId id="673" r:id="rId7"/>
    <p:sldId id="674" r:id="rId8"/>
    <p:sldId id="675" r:id="rId9"/>
    <p:sldId id="677" r:id="rId10"/>
    <p:sldId id="628" r:id="rId11"/>
    <p:sldId id="656" r:id="rId12"/>
    <p:sldId id="657" r:id="rId13"/>
    <p:sldId id="634" r:id="rId14"/>
    <p:sldId id="658" r:id="rId15"/>
    <p:sldId id="659" r:id="rId16"/>
    <p:sldId id="660" r:id="rId17"/>
    <p:sldId id="661" r:id="rId18"/>
    <p:sldId id="662" r:id="rId19"/>
    <p:sldId id="663" r:id="rId20"/>
    <p:sldId id="664" r:id="rId21"/>
    <p:sldId id="665" r:id="rId22"/>
    <p:sldId id="666" r:id="rId23"/>
    <p:sldId id="667" r:id="rId24"/>
    <p:sldId id="679" r:id="rId25"/>
    <p:sldId id="678" r:id="rId26"/>
    <p:sldId id="680" r:id="rId27"/>
    <p:sldId id="681" r:id="rId28"/>
    <p:sldId id="682" r:id="rId29"/>
    <p:sldId id="683" r:id="rId30"/>
    <p:sldId id="671" r:id="rId31"/>
    <p:sldId id="649" r:id="rId32"/>
    <p:sldId id="650" r:id="rId33"/>
    <p:sldId id="651" r:id="rId34"/>
    <p:sldId id="599" r:id="rId35"/>
    <p:sldId id="600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CE0663-FF9A-432D-BC38-4D3F108A7811}">
          <p14:sldIdLst>
            <p14:sldId id="394"/>
            <p14:sldId id="655"/>
            <p14:sldId id="547"/>
          </p14:sldIdLst>
        </p14:section>
        <p14:section name="Keys and Virtual DOM" id="{49C83C33-196A-4BBE-89D9-80B776B414F1}">
          <p14:sldIdLst>
            <p14:sldId id="672"/>
            <p14:sldId id="673"/>
            <p14:sldId id="674"/>
            <p14:sldId id="675"/>
            <p14:sldId id="677"/>
          </p14:sldIdLst>
        </p14:section>
        <p14:section name="Routing Overview" id="{C2C5CD79-D1EC-4B90-B692-66B31CE9E7CF}">
          <p14:sldIdLst>
            <p14:sldId id="628"/>
            <p14:sldId id="656"/>
            <p14:sldId id="657"/>
          </p14:sldIdLst>
        </p14:section>
        <p14:section name="React Router" id="{DC4C1E39-09F2-4BCB-87DE-FD09A42EB6A8}">
          <p14:sldIdLst>
            <p14:sldId id="634"/>
            <p14:sldId id="658"/>
            <p14:sldId id="659"/>
            <p14:sldId id="660"/>
            <p14:sldId id="661"/>
            <p14:sldId id="662"/>
            <p14:sldId id="663"/>
            <p14:sldId id="664"/>
            <p14:sldId id="665"/>
            <p14:sldId id="666"/>
            <p14:sldId id="667"/>
          </p14:sldIdLst>
        </p14:section>
        <p14:section name="Lazy Loading" id="{9684CA24-C918-4E90-BA38-BDB44D451326}">
          <p14:sldIdLst>
            <p14:sldId id="679"/>
            <p14:sldId id="678"/>
            <p14:sldId id="680"/>
            <p14:sldId id="681"/>
            <p14:sldId id="682"/>
            <p14:sldId id="683"/>
          </p14:sldIdLst>
        </p14:section>
        <p14:section name="Conclusion" id="{8FBD8AD9-4FBB-4D4B-8026-071DED166040}">
          <p14:sldIdLst>
            <p14:sldId id="671"/>
            <p14:sldId id="649"/>
            <p14:sldId id="650"/>
            <p14:sldId id="651"/>
            <p14:sldId id="599"/>
            <p14:sldId id="6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E85C0E"/>
    <a:srgbClr val="F8DC9E"/>
    <a:srgbClr val="FBEEDC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Светъл стил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Светъл стил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8" autoAdjust="0"/>
    <p:restoredTop sz="95283" autoAdjust="0"/>
  </p:normalViewPr>
  <p:slideViewPr>
    <p:cSldViewPr>
      <p:cViewPr varScale="1">
        <p:scale>
          <a:sx n="60" d="100"/>
          <a:sy n="60" d="100"/>
        </p:scale>
        <p:origin x="800" y="4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48" y="3189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733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2/21/2019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4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52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38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5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9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63160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5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1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9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34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5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9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9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19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0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094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62" r:id="rId16"/>
    <p:sldLayoutId id="2147483696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training.com/react-router/web/guides/philosophy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opencourses/reactjs-fundament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4.jpe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61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8.png"/><Relationship Id="rId10" Type="http://schemas.openxmlformats.org/officeDocument/2006/relationships/image" Target="../media/image60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7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62.png"/><Relationship Id="rId22" Type="http://schemas.openxmlformats.org/officeDocument/2006/relationships/image" Target="../media/image66.png"/><Relationship Id="rId27" Type="http://schemas.openxmlformats.org/officeDocument/2006/relationships/hyperlink" Target="http://smartit.bg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9.jpeg"/><Relationship Id="rId7" Type="http://schemas.openxmlformats.org/officeDocument/2006/relationships/image" Target="../media/image7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2.gi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gif"/><Relationship Id="rId2" Type="http://schemas.openxmlformats.org/officeDocument/2006/relationships/hyperlink" Target="https://reactjs.org/docs/reconciliation.html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8012" y="1295400"/>
            <a:ext cx="11142726" cy="882654"/>
          </a:xfrm>
        </p:spPr>
        <p:txBody>
          <a:bodyPr>
            <a:noAutofit/>
          </a:bodyPr>
          <a:lstStyle/>
          <a:p>
            <a:r>
              <a:rPr lang="en-US" sz="3600" dirty="0"/>
              <a:t>Single Page Applications,</a:t>
            </a:r>
          </a:p>
          <a:p>
            <a:r>
              <a:rPr lang="en-US" sz="3600" dirty="0"/>
              <a:t>Blueprint for SPA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2" y="22860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 smtClean="0"/>
              <a:t>Keys, Virtual DOM, Routing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1602" y="6340279"/>
            <a:ext cx="2950749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</a:t>
            </a:r>
            <a:r>
              <a:rPr lang="en-GB" sz="1800" dirty="0">
                <a:solidFill>
                  <a:schemeClr val="bg1"/>
                </a:solidFill>
                <a:hlinkClick r:id="rId3"/>
              </a:rPr>
              <a:t>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5017687"/>
            <a:ext cx="2950749" cy="382788"/>
          </a:xfrm>
        </p:spPr>
        <p:txBody>
          <a:bodyPr/>
          <a:lstStyle/>
          <a:p>
            <a:r>
              <a:rPr lang="en-US" sz="2000" dirty="0" err="1"/>
              <a:t>SoftUni</a:t>
            </a:r>
            <a:r>
              <a:rPr lang="en-US" sz="2000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0972" y="5415260"/>
            <a:ext cx="2950749" cy="351754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1028" name="Picture 4" descr="Ð ÐµÐ·ÑÐ»ÑÐ°Ñ Ñ Ð¸Ð·Ð¾Ð±ÑÐ°Ð¶ÐµÐ½Ð¸Ðµ Ð·Ð° react 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1513">
            <a:off x="857595" y="2421605"/>
            <a:ext cx="2670554" cy="238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10</a:t>
            </a:fld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Routing</a:t>
            </a:r>
            <a:r>
              <a:rPr lang="en-US" dirty="0"/>
              <a:t> allows navigation, </a:t>
            </a:r>
            <a:r>
              <a:rPr lang="en-US" b="1" dirty="0">
                <a:solidFill>
                  <a:schemeClr val="bg1"/>
                </a:solidFill>
              </a:rPr>
              <a:t>without reloading </a:t>
            </a:r>
            <a:r>
              <a:rPr lang="en-US" dirty="0"/>
              <a:t>the page</a:t>
            </a:r>
          </a:p>
          <a:p>
            <a:r>
              <a:rPr lang="en-US" dirty="0"/>
              <a:t>It's a pivotal element of writing </a:t>
            </a:r>
            <a:r>
              <a:rPr lang="en-US" b="1" dirty="0">
                <a:solidFill>
                  <a:schemeClr val="bg1"/>
                </a:solidFill>
              </a:rPr>
              <a:t>Single Page Applications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Client-side Routing</a:t>
            </a:r>
            <a:r>
              <a:rPr lang="en-US" dirty="0"/>
              <a:t>?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098183" y="2745841"/>
            <a:ext cx="3474132" cy="3180945"/>
            <a:chOff x="989013" y="2895600"/>
            <a:chExt cx="3474132" cy="318094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9013" y="2895600"/>
              <a:ext cx="914400" cy="112354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9013" y="4953000"/>
              <a:ext cx="914400" cy="112354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5012" y="2895600"/>
              <a:ext cx="914400" cy="112354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5012" y="4953000"/>
              <a:ext cx="914400" cy="1123545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>
              <a:stCxn id="14" idx="2"/>
              <a:endCxn id="15" idx="0"/>
            </p:cNvCxnSpPr>
            <p:nvPr/>
          </p:nvCxnSpPr>
          <p:spPr>
            <a:xfrm>
              <a:off x="1446213" y="4019145"/>
              <a:ext cx="0" cy="93385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>
              <a:off x="1903413" y="4019145"/>
              <a:ext cx="1142201" cy="93385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4" idx="3"/>
              <a:endCxn id="16" idx="1"/>
            </p:cNvCxnSpPr>
            <p:nvPr/>
          </p:nvCxnSpPr>
          <p:spPr>
            <a:xfrm>
              <a:off x="1903413" y="3457373"/>
              <a:ext cx="1371599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7" idx="0"/>
              <a:endCxn id="16" idx="2"/>
            </p:cNvCxnSpPr>
            <p:nvPr/>
          </p:nvCxnSpPr>
          <p:spPr>
            <a:xfrm flipV="1">
              <a:off x="3732212" y="4019145"/>
              <a:ext cx="0" cy="93385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146901" y="3057260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Link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32811" y="4022516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Link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66091" y="4303218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Link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09146" y="4286017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Link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670183" y="2745841"/>
            <a:ext cx="2474064" cy="3180945"/>
            <a:chOff x="5561013" y="2895600"/>
            <a:chExt cx="2474064" cy="3180945"/>
          </a:xfrm>
        </p:grpSpPr>
        <p:sp>
          <p:nvSpPr>
            <p:cNvPr id="35" name="Rectangle: Folded Corner 34"/>
            <p:cNvSpPr/>
            <p:nvPr/>
          </p:nvSpPr>
          <p:spPr>
            <a:xfrm rot="10800000">
              <a:off x="5561013" y="2895600"/>
              <a:ext cx="2474064" cy="3180945"/>
            </a:xfrm>
            <a:prstGeom prst="foldedCorner">
              <a:avLst>
                <a:gd name="adj" fmla="val 23538"/>
              </a:avLst>
            </a:prstGeom>
            <a:solidFill>
              <a:schemeClr val="tx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57599" y="3057260"/>
              <a:ext cx="1680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HTML</a:t>
              </a:r>
              <a:endParaRPr lang="en-US" sz="2000" u="sng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809693" y="3657600"/>
              <a:ext cx="1981200" cy="765026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Router</a:t>
              </a:r>
            </a:p>
          </p:txBody>
        </p:sp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699" y="2743200"/>
            <a:ext cx="1207113" cy="14082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579" y="4518488"/>
            <a:ext cx="1207113" cy="140829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699" y="4518488"/>
            <a:ext cx="1207113" cy="140829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657" y="4395300"/>
            <a:ext cx="1207113" cy="14082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579" y="2743200"/>
            <a:ext cx="1207113" cy="140829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976496" y="6106180"/>
            <a:ext cx="3513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Standard Navigation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99212" y="6106180"/>
            <a:ext cx="409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Client-side Routing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963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323E-6 1.48148E-6 L 0.18625 -0.24097 " pathEditMode="relative" rAng="0" ptsTypes="AA">
                                      <p:cBhvr>
                                        <p:cTn id="32" dur="100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12" y="-1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0323E-6 1.48148E-6 L 0.18547 -0.24051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73" y="-12037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7.60615E-7 -2.59259E-6 L -0.18573 -0.01805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86" y="-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11</a:t>
            </a:fld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loads the appropriate content when the </a:t>
            </a:r>
            <a:r>
              <a:rPr lang="en-US" b="1" dirty="0">
                <a:solidFill>
                  <a:schemeClr val="bg1"/>
                </a:solidFill>
              </a:rPr>
              <a:t>location changes</a:t>
            </a:r>
          </a:p>
          <a:p>
            <a:pPr lvl="1"/>
            <a:r>
              <a:rPr lang="en-US" dirty="0"/>
              <a:t>E.g. when the user manually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enters an address</a:t>
            </a:r>
          </a:p>
          <a:p>
            <a:r>
              <a:rPr lang="en-US" dirty="0"/>
              <a:t>Conversely, a change in content is reflected in the address bar</a:t>
            </a:r>
          </a:p>
          <a:p>
            <a:pPr lvl="1"/>
            <a:r>
              <a:rPr lang="en-US" dirty="0"/>
              <a:t>E.g. when the user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clicks on a link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Load all scripts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only once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Maintain state </a:t>
            </a:r>
            <a:r>
              <a:rPr lang="en-US" dirty="0"/>
              <a:t>across multiple pages</a:t>
            </a:r>
          </a:p>
          <a:p>
            <a:pPr lvl="1"/>
            <a:r>
              <a:rPr lang="en-US" dirty="0"/>
              <a:t>Browser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history</a:t>
            </a:r>
            <a:r>
              <a:rPr lang="en-US" dirty="0"/>
              <a:t> can be used</a:t>
            </a:r>
          </a:p>
          <a:p>
            <a:pPr lvl="1"/>
            <a:r>
              <a:rPr lang="en-US" dirty="0"/>
              <a:t>Build User Interfaces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react quickly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</a:p>
        </p:txBody>
      </p:sp>
      <p:pic>
        <p:nvPicPr>
          <p:cNvPr id="5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3581400"/>
            <a:ext cx="2330456" cy="263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3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4212" y="4648200"/>
            <a:ext cx="10958928" cy="768084"/>
          </a:xfrm>
        </p:spPr>
        <p:txBody>
          <a:bodyPr/>
          <a:lstStyle/>
          <a:p>
            <a:r>
              <a:rPr lang="en-US" smtClean="0"/>
              <a:t>React-Router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Routing Library Tailored for React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89" y="1828800"/>
            <a:ext cx="3200400" cy="143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9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13</a:t>
            </a:fld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React Router is a complete </a:t>
            </a:r>
            <a:r>
              <a:rPr lang="en-US" b="1" dirty="0">
                <a:solidFill>
                  <a:schemeClr val="bg1"/>
                </a:solidFill>
              </a:rPr>
              <a:t>routing library </a:t>
            </a:r>
            <a:r>
              <a:rPr lang="en-US" dirty="0"/>
              <a:t>for React</a:t>
            </a:r>
          </a:p>
          <a:p>
            <a:pPr lvl="1"/>
            <a:r>
              <a:rPr lang="en-US" dirty="0"/>
              <a:t>Keeps the UI in sync with the URL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React Router?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6613" y="2667000"/>
            <a:ext cx="10515600" cy="37894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const App = (&lt;div&gt;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path="/catalog"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={Catalog}/&gt;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path="/about"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&lt;/div&gt;);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ReactDOM.render((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&lt;App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), document.getElementById('root'))</a:t>
            </a:r>
          </a:p>
        </p:txBody>
      </p:sp>
    </p:spTree>
    <p:extLst>
      <p:ext uri="{BB962C8B-B14F-4D97-AF65-F5344CB8AC3E}">
        <p14:creationId xmlns:p14="http://schemas.microsoft.com/office/powerpoint/2010/main" val="363141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14</a:t>
            </a:fld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Install using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npm</a:t>
            </a:r>
            <a:r>
              <a:rPr lang="en-US" dirty="0"/>
              <a:t>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terminal</a:t>
            </a:r>
          </a:p>
          <a:p>
            <a:pPr>
              <a:spcBef>
                <a:spcPts val="9000"/>
              </a:spcBef>
            </a:pPr>
            <a:r>
              <a:rPr lang="en-US" dirty="0"/>
              <a:t>Import </a:t>
            </a:r>
            <a:r>
              <a:rPr lang="en-US" b="1" dirty="0">
                <a:solidFill>
                  <a:schemeClr val="bg1"/>
                </a:solidFill>
              </a:rPr>
              <a:t>modules</a:t>
            </a:r>
            <a:r>
              <a:rPr lang="en-US" dirty="0"/>
              <a:t> in your app</a:t>
            </a:r>
          </a:p>
          <a:p>
            <a:pPr>
              <a:spcBef>
                <a:spcPts val="11400"/>
              </a:spcBef>
            </a:pPr>
            <a:r>
              <a:rPr lang="en-US" dirty="0"/>
              <a:t>Official </a:t>
            </a:r>
            <a:r>
              <a:rPr lang="en-US" b="1" dirty="0">
                <a:solidFill>
                  <a:schemeClr val="bg1"/>
                </a:solidFill>
              </a:rPr>
              <a:t>documentation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Setup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512" y="2004529"/>
            <a:ext cx="7394100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npm install --save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react-router</a:t>
            </a:r>
            <a:endParaRPr lang="en-US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1512" y="3810000"/>
            <a:ext cx="8537100" cy="921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import {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 from 'react-router-dom';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 from 'react-router-dom';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1512" y="5809156"/>
            <a:ext cx="10822624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  <a:hlinkClick r:id="rId2"/>
              </a:rPr>
              <a:t>https://reacttraining.com/react-router/web/guides/philosophy</a:t>
            </a:r>
            <a:endParaRPr lang="en-US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4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15</a:t>
            </a:fld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React Router is a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</a:p>
          <a:p>
            <a:pPr lvl="1"/>
            <a:r>
              <a:rPr lang="en-US" dirty="0"/>
              <a:t>It can be rendered as any React component</a:t>
            </a:r>
          </a:p>
          <a:p>
            <a:pPr>
              <a:spcBef>
                <a:spcPts val="7800"/>
              </a:spcBef>
            </a:pPr>
            <a:r>
              <a:rPr lang="en-US" dirty="0"/>
              <a:t>React components can be nested in it as normal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a Route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48485" y="2667000"/>
            <a:ext cx="9817927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render(&lt;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/&gt;, document.getElementById('app'))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48485" y="4138213"/>
            <a:ext cx="6972091" cy="24075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render((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&lt;App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), document.getElementById('app'))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4398960"/>
            <a:ext cx="3201931" cy="18860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8079004" y="5189594"/>
            <a:ext cx="399644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3961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16</a:t>
            </a:fld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React components can be wrapped in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Route</a:t>
            </a:r>
            <a:r>
              <a:rPr lang="en-US" dirty="0"/>
              <a:t> and bound to a specific path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More Scenes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51120" y="3186979"/>
            <a:ext cx="10286585" cy="24075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history={hashHistory}&gt;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="/"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exact component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={App}/&gt;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="/catalog"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={Catalog}/&gt;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="/about"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198812" y="2569655"/>
            <a:ext cx="2976270" cy="617324"/>
          </a:xfrm>
          <a:prstGeom prst="wedgeRoundRectCallout">
            <a:avLst>
              <a:gd name="adj1" fmla="val -5991"/>
              <a:gd name="adj2" fmla="val 19434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URL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6780212" y="5324993"/>
            <a:ext cx="3657600" cy="700088"/>
          </a:xfrm>
          <a:prstGeom prst="wedgeRoundRectCallout">
            <a:avLst>
              <a:gd name="adj1" fmla="val 22266"/>
              <a:gd name="adj2" fmla="val -14308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 to load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741612" y="4175089"/>
            <a:ext cx="2977883" cy="443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865812" y="4169206"/>
            <a:ext cx="3757366" cy="443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04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9" grpId="1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17</a:t>
            </a:fld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Link</a:t>
            </a:r>
            <a:r>
              <a:rPr lang="en-US" dirty="0"/>
              <a:t> replaces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&lt;a&gt;</a:t>
            </a:r>
            <a:r>
              <a:rPr lang="en-US" dirty="0"/>
              <a:t> and automatically prevents </a:t>
            </a:r>
            <a:r>
              <a:rPr lang="en-US" b="1" dirty="0">
                <a:solidFill>
                  <a:schemeClr val="bg1"/>
                </a:solidFill>
              </a:rPr>
              <a:t>page reload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with Link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51120" y="2209800"/>
            <a:ext cx="10286585" cy="37648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App extends Component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return (&lt;div&gt;&lt;h1&gt;React Router Tutorial&lt;/h1&gt;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 to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="/catalog"&gt;Catalog&lt;/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 to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="/about"&gt;About&lt;/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&lt;/div&gt;);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6627812" y="4747483"/>
            <a:ext cx="3048000" cy="1052096"/>
          </a:xfrm>
          <a:prstGeom prst="wedgeRoundRectCallout">
            <a:avLst>
              <a:gd name="adj1" fmla="val -58806"/>
              <a:gd name="adj2" fmla="val -7658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URL as defined in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Route</a:t>
            </a:r>
          </a:p>
        </p:txBody>
      </p:sp>
    </p:spTree>
    <p:extLst>
      <p:ext uri="{BB962C8B-B14F-4D97-AF65-F5344CB8AC3E}">
        <p14:creationId xmlns:p14="http://schemas.microsoft.com/office/powerpoint/2010/main" val="151463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18</a:t>
            </a:fld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You can dynamically nest routes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Routes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51121" y="2057400"/>
            <a:ext cx="9639092" cy="37648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const About = ({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&lt;h1&gt;About Page&lt;/h1&gt;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path={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match.url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+ '/contact'}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component={Contact}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5789613" y="2785451"/>
            <a:ext cx="4343400" cy="1055608"/>
          </a:xfrm>
          <a:prstGeom prst="wedgeRoundRectCallout">
            <a:avLst>
              <a:gd name="adj1" fmla="val -71174"/>
              <a:gd name="adj2" fmla="val 5242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</a:t>
            </a:r>
            <a:r>
              <a:rPr lang="en-US" sz="2800" b="1" noProof="1">
                <a:solidFill>
                  <a:schemeClr val="bg1"/>
                </a:solidFill>
              </a:rPr>
              <a:t>match URL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</a:t>
            </a:r>
            <a:r>
              <a:rPr lang="en-US" sz="2800" b="1" noProof="1">
                <a:solidFill>
                  <a:schemeClr val="bg1"/>
                </a:solidFill>
              </a:rPr>
              <a:t>relative path</a:t>
            </a: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5027612" y="5136459"/>
            <a:ext cx="4343400" cy="1055608"/>
          </a:xfrm>
          <a:prstGeom prst="wedgeRoundRectCallout">
            <a:avLst>
              <a:gd name="adj1" fmla="val -42177"/>
              <a:gd name="adj2" fmla="val -8323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Contact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be rendered at </a:t>
            </a:r>
            <a:r>
              <a:rPr lang="en-US" sz="2800" b="1" noProof="1">
                <a:solidFill>
                  <a:schemeClr val="bg1"/>
                </a:solidFill>
              </a:rPr>
              <a:t>'/about/contact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607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NavLink</a:t>
            </a:r>
            <a:r>
              <a:rPr lang="en-US" noProof="1"/>
              <a:t> knows when it's currently active</a:t>
            </a:r>
          </a:p>
          <a:p>
            <a:pPr lvl="1"/>
            <a:r>
              <a:rPr lang="en-US" noProof="1"/>
              <a:t>We can style them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activeStyle</a:t>
            </a:r>
            <a:r>
              <a:rPr lang="en-US" noProof="1"/>
              <a:t> or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activeClassName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19</a:t>
            </a:fld>
            <a:endParaRPr lang="en-US" sz="1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Links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4213" y="2667000"/>
            <a:ext cx="10820400" cy="15027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to="/catalog"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activeStyle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={{ color: 'red' }}&gt;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Catalog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84212" y="4694238"/>
            <a:ext cx="10820402" cy="15027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to="/catalog"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activeClassName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="activeNav"&gt;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Catalog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1311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Keys and Virtual DOM</a:t>
            </a:r>
            <a:endParaRPr lang="bg-BG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Routing </a:t>
            </a:r>
            <a:r>
              <a:rPr lang="en-US" dirty="0"/>
              <a:t>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React-router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mtClean="0"/>
              <a:t>Lazy Loading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</a:t>
            </a:fld>
            <a:endParaRPr lang="en-US" sz="1000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By default, if two </a:t>
            </a:r>
            <a:r>
              <a:rPr lang="en-US" b="1" noProof="1">
                <a:solidFill>
                  <a:schemeClr val="bg1"/>
                </a:solidFill>
              </a:rPr>
              <a:t>Routes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match, both will be rendered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Switch</a:t>
            </a:r>
            <a:r>
              <a:rPr lang="en-US" noProof="1"/>
              <a:t> renders only the </a:t>
            </a:r>
            <a:r>
              <a:rPr lang="en-US" b="1" noProof="1">
                <a:solidFill>
                  <a:schemeClr val="bg1"/>
                </a:solidFill>
              </a:rPr>
              <a:t>first</a:t>
            </a:r>
            <a:r>
              <a:rPr lang="en-US" noProof="1"/>
              <a:t> match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20</a:t>
            </a:fld>
            <a:endParaRPr lang="en-US" sz="1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 Rendering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51120" y="2783573"/>
            <a:ext cx="10286585" cy="2859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&lt;Route path="/" exact component={Home}&gt;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path="/about" component={About}/&gt;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path="/:user" component={User}/&gt;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component={NotFoundRoute}/&gt;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3732212" y="5486400"/>
            <a:ext cx="3847892" cy="578882"/>
          </a:xfrm>
          <a:prstGeom prst="wedgeRoundRectCallout">
            <a:avLst>
              <a:gd name="adj1" fmla="val -33729"/>
              <a:gd name="adj2" fmla="val -10772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latin typeface="+mj-lt"/>
                <a:cs typeface="Consolas" pitchFamily="49" charset="0"/>
              </a:rPr>
              <a:t>Default</a:t>
            </a:r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route</a:t>
            </a:r>
            <a:endParaRPr lang="en-US" sz="2800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050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Parameters are dynamic parts of the URL</a:t>
            </a:r>
          </a:p>
          <a:p>
            <a:pPr lvl="1"/>
            <a:r>
              <a:rPr lang="en-US" noProof="1"/>
              <a:t>Example: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/catalog/elecronics/XYZ5538</a:t>
            </a:r>
          </a:p>
          <a:p>
            <a:pPr>
              <a:spcBef>
                <a:spcPts val="4200"/>
              </a:spcBef>
            </a:pPr>
            <a:r>
              <a:rPr lang="en-US" noProof="1"/>
              <a:t>Configure the Route to work with params</a:t>
            </a:r>
          </a:p>
          <a:p>
            <a:pPr>
              <a:spcBef>
                <a:spcPts val="10800"/>
              </a:spcBef>
            </a:pPr>
            <a:r>
              <a:rPr lang="en-US" noProof="1"/>
              <a:t>Access from the component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21</a:t>
            </a:fld>
            <a:endParaRPr lang="en-US" sz="1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</a:t>
            </a:r>
            <a:r>
              <a:rPr lang="en-US" noProof="1"/>
              <a:t>Params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51121" y="3805763"/>
            <a:ext cx="8419892" cy="10502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&lt;Route path="/catalog/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:category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:userId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component={Catalog}/&gt;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8151812" y="2563306"/>
            <a:ext cx="3505200" cy="1143000"/>
          </a:xfrm>
          <a:prstGeom prst="wedgeRoundRectCallout">
            <a:avLst>
              <a:gd name="adj1" fmla="val -45278"/>
              <a:gd name="adj2" fmla="val -6199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part of the URL can change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799012" y="1892352"/>
            <a:ext cx="4117694" cy="5012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51121" y="5670381"/>
            <a:ext cx="7062692" cy="597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this.props.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match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params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413162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You can redirect the user by rendering a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Redirect</a:t>
            </a:r>
            <a:r>
              <a:rPr lang="en-US" noProof="1">
                <a:solidFill>
                  <a:schemeClr val="accent1"/>
                </a:solidFill>
              </a:rPr>
              <a:t> </a:t>
            </a:r>
            <a:r>
              <a:rPr lang="en-US" noProof="1"/>
              <a:t>component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22</a:t>
            </a:fld>
            <a:endParaRPr lang="en-US" sz="1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51121" y="3805763"/>
            <a:ext cx="9562892" cy="15027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&lt;Route exact path="/"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render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={()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loggedIn ? (&lt;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Redirect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to="/dashboard" /&gt;)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: (&lt;PublicHomePage /&gt;)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5180012" y="2209800"/>
            <a:ext cx="4756180" cy="1191816"/>
          </a:xfrm>
          <a:prstGeom prst="wedgeRoundRectCallout">
            <a:avLst>
              <a:gd name="adj1" fmla="val -33465"/>
              <a:gd name="adj2" fmla="val 9196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Determine the component to render at </a:t>
            </a:r>
            <a:r>
              <a:rPr lang="en-US" sz="3200" b="1" noProof="1">
                <a:solidFill>
                  <a:schemeClr val="bg1"/>
                </a:solidFill>
              </a:rPr>
              <a:t>run-time</a:t>
            </a:r>
            <a:endParaRPr lang="en-US" sz="32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03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7421" y="4648200"/>
            <a:ext cx="10958928" cy="768084"/>
          </a:xfrm>
        </p:spPr>
        <p:txBody>
          <a:bodyPr/>
          <a:lstStyle/>
          <a:p>
            <a:r>
              <a:rPr lang="en-US" dirty="0" smtClean="0"/>
              <a:t>Lazy Loading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Code-Splitting, Bundling, </a:t>
            </a:r>
            <a:r>
              <a:rPr lang="en-US" dirty="0" err="1" smtClean="0"/>
              <a:t>React.lazy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812" y="6400800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656" y="1981200"/>
            <a:ext cx="2791514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6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React apps will have their files </a:t>
            </a:r>
            <a:r>
              <a:rPr lang="en-US" dirty="0" smtClean="0"/>
              <a:t>"bundled" </a:t>
            </a:r>
            <a:r>
              <a:rPr lang="en-US" dirty="0"/>
              <a:t>using tools like </a:t>
            </a:r>
            <a:r>
              <a:rPr lang="en-US" b="1" dirty="0">
                <a:solidFill>
                  <a:schemeClr val="bg1"/>
                </a:solidFill>
              </a:rPr>
              <a:t>Webpack</a:t>
            </a:r>
            <a:r>
              <a:rPr lang="en-US" dirty="0"/>
              <a:t> or </a:t>
            </a:r>
            <a:r>
              <a:rPr lang="en-US" b="1" dirty="0" smtClean="0">
                <a:solidFill>
                  <a:schemeClr val="bg1"/>
                </a:solidFill>
              </a:rPr>
              <a:t>Browserify</a:t>
            </a:r>
          </a:p>
          <a:p>
            <a:r>
              <a:rPr lang="en-US" dirty="0"/>
              <a:t>Bundling is the process of following </a:t>
            </a:r>
            <a:r>
              <a:rPr lang="en-US" b="1" dirty="0">
                <a:solidFill>
                  <a:schemeClr val="bg1"/>
                </a:solidFill>
              </a:rPr>
              <a:t>imported</a:t>
            </a:r>
            <a:r>
              <a:rPr lang="en-US" dirty="0"/>
              <a:t> files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merging them into a </a:t>
            </a:r>
            <a:r>
              <a:rPr lang="en-US" b="1" dirty="0">
                <a:solidFill>
                  <a:schemeClr val="bg1"/>
                </a:solidFill>
              </a:rPr>
              <a:t>single file</a:t>
            </a:r>
            <a:r>
              <a:rPr lang="en-US" dirty="0"/>
              <a:t>: a </a:t>
            </a:r>
            <a:r>
              <a:rPr lang="en-US" dirty="0" smtClean="0"/>
              <a:t>"bundle</a:t>
            </a:r>
            <a:r>
              <a:rPr lang="en-US" dirty="0"/>
              <a:t>"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This bundle can then be included on a webpage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load </a:t>
            </a:r>
            <a:r>
              <a:rPr lang="en-US" dirty="0"/>
              <a:t>an </a:t>
            </a:r>
            <a:r>
              <a:rPr lang="en-US" dirty="0" smtClean="0"/>
              <a:t>entire </a:t>
            </a:r>
            <a:r>
              <a:rPr lang="en-US" dirty="0"/>
              <a:t>app </a:t>
            </a:r>
            <a:r>
              <a:rPr lang="en-US" b="1" dirty="0">
                <a:solidFill>
                  <a:schemeClr val="bg1"/>
                </a:solidFill>
              </a:rPr>
              <a:t>at once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Code-Splitting - Bundling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27212" y="5061808"/>
            <a:ext cx="4838470" cy="11955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export function add(a, b)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return a + b;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6799147" y="5469059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89812" y="4959324"/>
            <a:ext cx="4173588" cy="1575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import { add }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from './math.js';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console.log(add(16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, 26)); </a:t>
            </a:r>
          </a:p>
        </p:txBody>
      </p:sp>
    </p:spTree>
    <p:extLst>
      <p:ext uri="{BB962C8B-B14F-4D97-AF65-F5344CB8AC3E}">
        <p14:creationId xmlns:p14="http://schemas.microsoft.com/office/powerpoint/2010/main" val="73877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best way to introduce </a:t>
            </a:r>
            <a:r>
              <a:rPr lang="en-US" b="1" dirty="0">
                <a:solidFill>
                  <a:schemeClr val="bg1"/>
                </a:solidFill>
              </a:rPr>
              <a:t>code-splitting</a:t>
            </a:r>
            <a:r>
              <a:rPr lang="en-US" dirty="0"/>
              <a:t> into your app 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through </a:t>
            </a:r>
            <a:r>
              <a:rPr lang="en-US" dirty="0"/>
              <a:t>the dynamic </a:t>
            </a:r>
            <a:r>
              <a:rPr lang="en-US" b="1" dirty="0">
                <a:solidFill>
                  <a:schemeClr val="bg1"/>
                </a:solidFill>
              </a:rPr>
              <a:t>import()</a:t>
            </a:r>
            <a:r>
              <a:rPr lang="en-US" dirty="0"/>
              <a:t> </a:t>
            </a:r>
            <a:r>
              <a:rPr lang="en-US" dirty="0" smtClean="0"/>
              <a:t>syntax: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Import</a:t>
            </a:r>
            <a:endParaRPr lang="bg-BG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06528" y="3200400"/>
            <a:ext cx="4838470" cy="11955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import { add } from './math';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console.log(add(16, 26));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643576" y="3657600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37201" y="3242174"/>
            <a:ext cx="5443622" cy="12118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"./math"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.then(math =&gt;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console.log(math.add(16, 26));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1279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</a:rPr>
              <a:t>React.lazy</a:t>
            </a:r>
            <a:r>
              <a:rPr lang="en-US" dirty="0"/>
              <a:t> function lets you render a dynamic import as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regular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React.lazy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0412" y="2667001"/>
            <a:ext cx="10896600" cy="3344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const OtherComponent = React.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lazy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(() =&gt; import('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./OtherComponent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'));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function MyComponent()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&lt;OtherComponent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322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Suspense</a:t>
            </a:r>
            <a:r>
              <a:rPr lang="en-US" dirty="0" smtClean="0"/>
              <a:t> component shows </a:t>
            </a:r>
            <a:r>
              <a:rPr lang="en-US" b="1" dirty="0" smtClean="0">
                <a:solidFill>
                  <a:schemeClr val="bg1"/>
                </a:solidFill>
              </a:rPr>
              <a:t>fallback content </a:t>
            </a:r>
            <a:r>
              <a:rPr lang="en-US" dirty="0" smtClean="0"/>
              <a:t>while we're</a:t>
            </a:r>
            <a:br>
              <a:rPr lang="en-US" dirty="0" smtClean="0"/>
            </a:br>
            <a:r>
              <a:rPr lang="en-US" dirty="0" smtClean="0"/>
              <a:t>waiting for another component to load: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Suspense – Showing Indicators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0021" y="2438400"/>
            <a:ext cx="10896600" cy="3344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function MyComponent()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fallback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={&lt;div&gt;Loading...&lt;/div&gt;}&gt;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&lt;OtherComponent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656012" y="2931042"/>
            <a:ext cx="4690957" cy="533400"/>
          </a:xfrm>
          <a:prstGeom prst="wedgeRoundRectCallout">
            <a:avLst>
              <a:gd name="adj1" fmla="val -38243"/>
              <a:gd name="adj2" fmla="val 7958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Accepts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React </a:t>
            </a:r>
            <a:r>
              <a:rPr lang="en-US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endParaRPr lang="en-US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709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 example of how to setup route-based code splitting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Route-based code splitting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46113" y="2057400"/>
            <a:ext cx="10896600" cy="368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const App = ()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&lt;Router&gt;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fallback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={&lt;div&gt;Loading...&lt;/div&gt;}&gt;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&lt;Switch&gt;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&lt;Route exact path="/" component={Home}/&gt;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&lt;Route path="/about" component={About}/&gt;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&lt;/Switch&gt;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&lt;/Router&gt;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105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29</a:t>
            </a:fld>
            <a:endParaRPr lang="en-US" sz="1000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0412" y="1151121"/>
            <a:ext cx="11804821" cy="557035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Keys help React identify which items have </a:t>
            </a:r>
            <a:r>
              <a:rPr lang="en-US" sz="3200" b="1" dirty="0">
                <a:solidFill>
                  <a:schemeClr val="bg1"/>
                </a:solidFill>
              </a:rPr>
              <a:t>changed</a:t>
            </a:r>
            <a:r>
              <a:rPr lang="en-US" sz="3200" dirty="0"/>
              <a:t>, are added, or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are removed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Client-side </a:t>
            </a:r>
            <a:r>
              <a:rPr lang="en-US" sz="3200" b="1" dirty="0" smtClean="0">
                <a:solidFill>
                  <a:schemeClr val="bg1"/>
                </a:solidFill>
              </a:rPr>
              <a:t>routing</a:t>
            </a:r>
            <a:r>
              <a:rPr lang="en-US" sz="3200" dirty="0" smtClean="0"/>
              <a:t> improves UX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React-router </a:t>
            </a:r>
            <a:r>
              <a:rPr lang="en-US" sz="3200" dirty="0"/>
              <a:t>is a </a:t>
            </a:r>
            <a:r>
              <a:rPr lang="en-US" sz="3200" b="1" dirty="0">
                <a:solidFill>
                  <a:schemeClr val="bg1"/>
                </a:solidFill>
              </a:rPr>
              <a:t>routing library </a:t>
            </a:r>
            <a:r>
              <a:rPr lang="en-US" sz="3200" dirty="0"/>
              <a:t>tailored for </a:t>
            </a:r>
            <a:r>
              <a:rPr lang="en-US" sz="3200" dirty="0" smtClean="0"/>
              <a:t>React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75812" y="2133600"/>
            <a:ext cx="2253081" cy="2438400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27813" y="3594879"/>
            <a:ext cx="8610599" cy="2084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const App = (props)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path="/catalog"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={Catalog}/&gt;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path="/about"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1093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 smtClean="0"/>
              <a:t>#</a:t>
            </a:r>
            <a:r>
              <a:rPr lang="en-US" sz="11497" b="1" dirty="0" err="1" smtClean="0"/>
              <a:t>js</a:t>
            </a:r>
            <a:r>
              <a:rPr lang="en-US" sz="11497" b="1" dirty="0" smtClean="0"/>
              <a:t>-web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1539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hlinkClick r:id="rId3"/>
              </a:rPr>
              <a:t>https://softuni.bg/opencourses/reactjs-fundamentals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9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9" y="4535836"/>
            <a:ext cx="566735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836"/>
            <a:ext cx="3961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6366"/>
            <a:ext cx="174864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6366"/>
            <a:ext cx="5566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6366"/>
            <a:ext cx="19553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4775"/>
            <a:ext cx="579233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1" y="2474775"/>
            <a:ext cx="385737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8" y="1444245"/>
            <a:ext cx="24475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245"/>
            <a:ext cx="41847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245"/>
            <a:ext cx="27130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7" y="3505306"/>
            <a:ext cx="25190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6" y="3505306"/>
            <a:ext cx="22696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1" y="3505306"/>
            <a:ext cx="454047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2320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324"/>
            <a:ext cx="8227457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1517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6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76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7421" y="4648200"/>
            <a:ext cx="10958928" cy="768084"/>
          </a:xfrm>
        </p:spPr>
        <p:txBody>
          <a:bodyPr/>
          <a:lstStyle/>
          <a:p>
            <a:r>
              <a:rPr lang="en-US" dirty="0" smtClean="0"/>
              <a:t>Keys and Virtual DOM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Identify items, Reconciliation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812" y="6400800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2057400"/>
            <a:ext cx="2687030" cy="149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1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Keys help React identify which items have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, are added, or are </a:t>
            </a:r>
            <a:r>
              <a:rPr lang="en-US" dirty="0" smtClean="0"/>
              <a:t>removed</a:t>
            </a:r>
          </a:p>
          <a:p>
            <a:r>
              <a:rPr lang="en-US" dirty="0"/>
              <a:t>Keys should be given to the </a:t>
            </a:r>
            <a:r>
              <a:rPr lang="en-US" b="1" dirty="0">
                <a:solidFill>
                  <a:schemeClr val="bg1"/>
                </a:solidFill>
              </a:rPr>
              <a:t>elements inside the 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array</a:t>
            </a:r>
            <a:r>
              <a:rPr lang="en-US" dirty="0" smtClean="0"/>
              <a:t> </a:t>
            </a:r>
            <a:r>
              <a:rPr lang="en-US" dirty="0"/>
              <a:t>to give the elements a </a:t>
            </a:r>
            <a:r>
              <a:rPr lang="en-US" b="1" dirty="0">
                <a:solidFill>
                  <a:schemeClr val="bg1"/>
                </a:solidFill>
              </a:rPr>
              <a:t>stable </a:t>
            </a:r>
            <a:r>
              <a:rPr lang="en-US" b="1" dirty="0" smtClean="0">
                <a:solidFill>
                  <a:schemeClr val="bg1"/>
                </a:solidFill>
              </a:rPr>
              <a:t>identity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Overview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5</a:t>
            </a:fld>
            <a:endParaRPr lang="en-US" sz="10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610069" y="3856442"/>
            <a:ext cx="8836944" cy="24721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const numbers = [1, 2, 3, 4, 5];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const listItems = numbers.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((number) =&gt;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&lt;li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={number.toString()}&gt;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{number}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187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best way to pick a key is to use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uniquely 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identifies</a:t>
            </a:r>
            <a:r>
              <a:rPr lang="en-US" dirty="0" smtClean="0"/>
              <a:t> </a:t>
            </a:r>
            <a:r>
              <a:rPr lang="en-US" dirty="0"/>
              <a:t>a list item among its </a:t>
            </a:r>
            <a:r>
              <a:rPr lang="en-US" dirty="0" smtClean="0"/>
              <a:t>siblings</a:t>
            </a:r>
          </a:p>
          <a:p>
            <a:r>
              <a:rPr lang="en-US" dirty="0"/>
              <a:t>Most often you would use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  <a:r>
              <a:rPr lang="en-US" dirty="0"/>
              <a:t>s from your data as </a:t>
            </a:r>
            <a:r>
              <a:rPr lang="en-US" dirty="0" smtClean="0"/>
              <a:t>keys:</a:t>
            </a:r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a Key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0412" y="3352800"/>
            <a:ext cx="9448800" cy="2084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const todoItems = todos.map((todo) =&gt;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&lt;li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={todo.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{todo.text}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7179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Keys only make sense in the context of the surrounding array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Components with Keys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0412" y="1905000"/>
            <a:ext cx="9448800" cy="4394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NumberList(props)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const numbers = props.numbers;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const listItems = numbers.map((number) =&gt;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ListItem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key={number.toString()}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  value={number}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/&gt;</a:t>
            </a:r>
            <a:endParaRPr lang="bg-BG" sz="22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{listItems}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102351" y="4419083"/>
            <a:ext cx="5867400" cy="1308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function ListItem(props)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return &lt;li&gt;{props.value}&lt;/li&gt;;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6642886" y="3048000"/>
            <a:ext cx="4480726" cy="914400"/>
          </a:xfrm>
          <a:prstGeom prst="wedgeRoundRectCallout">
            <a:avLst>
              <a:gd name="adj1" fmla="val -57212"/>
              <a:gd name="adj2" fmla="val -2905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Keep the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  <a:r>
              <a:rPr lang="en-US" sz="2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the list item</a:t>
            </a:r>
          </a:p>
        </p:txBody>
      </p:sp>
    </p:spTree>
    <p:extLst>
      <p:ext uri="{BB962C8B-B14F-4D97-AF65-F5344CB8AC3E}">
        <p14:creationId xmlns:p14="http://schemas.microsoft.com/office/powerpoint/2010/main" val="359882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React keeps track of all elements in a </a:t>
            </a:r>
            <a:r>
              <a:rPr lang="en-US" b="1" dirty="0">
                <a:solidFill>
                  <a:schemeClr val="bg1"/>
                </a:solidFill>
              </a:rPr>
              <a:t>virtual DOM</a:t>
            </a:r>
          </a:p>
          <a:p>
            <a:pPr lvl="1"/>
            <a:r>
              <a:rPr lang="en-US" dirty="0"/>
              <a:t>On change, a </a:t>
            </a:r>
            <a:r>
              <a:rPr lang="en-US" b="1" dirty="0">
                <a:solidFill>
                  <a:schemeClr val="bg1"/>
                </a:solidFill>
              </a:rPr>
              <a:t>diffing algorithm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is applied</a:t>
            </a:r>
          </a:p>
          <a:p>
            <a:pPr lvl="1"/>
            <a:r>
              <a:rPr lang="en-US" dirty="0"/>
              <a:t>Only the </a:t>
            </a:r>
            <a:r>
              <a:rPr lang="en-US" b="1" dirty="0">
                <a:solidFill>
                  <a:schemeClr val="bg1"/>
                </a:solidFill>
              </a:rPr>
              <a:t>needed </a:t>
            </a:r>
            <a:r>
              <a:rPr lang="en-US" dirty="0"/>
              <a:t>parts are updated in the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</a:p>
          <a:p>
            <a:pPr lvl="1"/>
            <a:r>
              <a:rPr lang="en-US" dirty="0"/>
              <a:t>More info at: </a:t>
            </a:r>
            <a:r>
              <a:rPr lang="en-US" dirty="0">
                <a:hlinkClick r:id="rId2"/>
              </a:rPr>
              <a:t>reactjs.org/docs/reconciliation.html</a:t>
            </a:r>
            <a:endParaRPr lang="en-US" dirty="0"/>
          </a:p>
          <a:p>
            <a:pPr>
              <a:spcBef>
                <a:spcPts val="5400"/>
              </a:spcBef>
            </a:pPr>
            <a:r>
              <a:rPr lang="en-US" dirty="0"/>
              <a:t>React syntax is </a:t>
            </a:r>
            <a:r>
              <a:rPr lang="en-US" b="1" dirty="0">
                <a:solidFill>
                  <a:schemeClr val="bg1"/>
                </a:solidFill>
              </a:rPr>
              <a:t>declarative</a:t>
            </a:r>
          </a:p>
          <a:p>
            <a:pPr lvl="1"/>
            <a:r>
              <a:rPr lang="en-US" dirty="0"/>
              <a:t>You only describe the desired </a:t>
            </a:r>
            <a:r>
              <a:rPr lang="en-US" b="1" dirty="0">
                <a:solidFill>
                  <a:schemeClr val="bg1"/>
                </a:solidFill>
              </a:rPr>
              <a:t>result</a:t>
            </a:r>
          </a:p>
          <a:p>
            <a:pPr lvl="1"/>
            <a:r>
              <a:rPr lang="en-US" dirty="0"/>
              <a:t>ReactDOM takes care of the </a:t>
            </a:r>
            <a:r>
              <a:rPr lang="en-US" b="1" dirty="0">
                <a:solidFill>
                  <a:schemeClr val="bg1"/>
                </a:solidFill>
              </a:rPr>
              <a:t>order of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1295400"/>
            <a:ext cx="2012823" cy="320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7421" y="4648200"/>
            <a:ext cx="10958928" cy="768084"/>
          </a:xfrm>
        </p:spPr>
        <p:txBody>
          <a:bodyPr/>
          <a:lstStyle/>
          <a:p>
            <a:r>
              <a:rPr lang="en-US" smtClean="0"/>
              <a:t>Routing </a:t>
            </a:r>
            <a:r>
              <a:rPr lang="en-US"/>
              <a:t>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Navigation for Single Page Apps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812" y="6400800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371600"/>
            <a:ext cx="2387063" cy="2711189"/>
          </a:xfrm>
          <a:prstGeom prst="rect">
            <a:avLst/>
          </a:prstGeom>
          <a:effectLst>
            <a:glow rad="736600">
              <a:schemeClr val="tx1"/>
            </a:glow>
          </a:effectLst>
        </p:spPr>
      </p:pic>
    </p:spTree>
    <p:extLst>
      <p:ext uri="{BB962C8B-B14F-4D97-AF65-F5344CB8AC3E}">
        <p14:creationId xmlns:p14="http://schemas.microsoft.com/office/powerpoint/2010/main" val="304431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 (5)</Template>
  <TotalTime>5607</TotalTime>
  <Words>1448</Words>
  <Application>Microsoft Office PowerPoint</Application>
  <PresentationFormat>Custom</PresentationFormat>
  <Paragraphs>304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Keys, Virtual DOM, Routing</vt:lpstr>
      <vt:lpstr>Table of Contents</vt:lpstr>
      <vt:lpstr>Have a Question?</vt:lpstr>
      <vt:lpstr>PowerPoint Presentation</vt:lpstr>
      <vt:lpstr>Keys Overview</vt:lpstr>
      <vt:lpstr>Picking a Key</vt:lpstr>
      <vt:lpstr>Extracting Components with Keys</vt:lpstr>
      <vt:lpstr>Virtual DOM</vt:lpstr>
      <vt:lpstr>PowerPoint Presentation</vt:lpstr>
      <vt:lpstr>What is Client-side Routing?</vt:lpstr>
      <vt:lpstr>Single Page Applications</vt:lpstr>
      <vt:lpstr>PowerPoint Presentation</vt:lpstr>
      <vt:lpstr>What is React Router?</vt:lpstr>
      <vt:lpstr>Installation and Setup</vt:lpstr>
      <vt:lpstr>Rendering a Route</vt:lpstr>
      <vt:lpstr>Adding More Scenes</vt:lpstr>
      <vt:lpstr>Navigating with Link</vt:lpstr>
      <vt:lpstr>Nested Routes</vt:lpstr>
      <vt:lpstr>Active Links</vt:lpstr>
      <vt:lpstr>Exclusive Rendering</vt:lpstr>
      <vt:lpstr>URL Params</vt:lpstr>
      <vt:lpstr>Redirects</vt:lpstr>
      <vt:lpstr>PowerPoint Presentation</vt:lpstr>
      <vt:lpstr>Code-Splitting - Bundling</vt:lpstr>
      <vt:lpstr>Dynamic Import</vt:lpstr>
      <vt:lpstr>Using React.lazy</vt:lpstr>
      <vt:lpstr>Suspense – Showing Indicators</vt:lpstr>
      <vt:lpstr>Route-based code splitting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>Alen Paunov</Manager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Routing and Architecure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Kiril Kirilov</cp:lastModifiedBy>
  <cp:revision>247</cp:revision>
  <dcterms:created xsi:type="dcterms:W3CDTF">2014-01-02T17:00:34Z</dcterms:created>
  <dcterms:modified xsi:type="dcterms:W3CDTF">2019-02-21T13:24:26Z</dcterms:modified>
  <cp:category>programming; computer programming; software development, javascript, web, react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