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0"/>
  </p:notesMasterIdLst>
  <p:handoutMasterIdLst>
    <p:handoutMasterId r:id="rId41"/>
  </p:handoutMasterIdLst>
  <p:sldIdLst>
    <p:sldId id="394" r:id="rId3"/>
    <p:sldId id="672" r:id="rId4"/>
    <p:sldId id="547" r:id="rId5"/>
    <p:sldId id="628" r:id="rId6"/>
    <p:sldId id="673" r:id="rId7"/>
    <p:sldId id="674" r:id="rId8"/>
    <p:sldId id="675" r:id="rId9"/>
    <p:sldId id="676" r:id="rId10"/>
    <p:sldId id="677" r:id="rId11"/>
    <p:sldId id="634" r:id="rId12"/>
    <p:sldId id="678" r:id="rId13"/>
    <p:sldId id="679" r:id="rId14"/>
    <p:sldId id="680" r:id="rId15"/>
    <p:sldId id="638" r:id="rId16"/>
    <p:sldId id="681" r:id="rId17"/>
    <p:sldId id="682" r:id="rId18"/>
    <p:sldId id="683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84" r:id="rId34"/>
    <p:sldId id="649" r:id="rId35"/>
    <p:sldId id="650" r:id="rId36"/>
    <p:sldId id="651" r:id="rId37"/>
    <p:sldId id="599" r:id="rId38"/>
    <p:sldId id="600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72"/>
            <p14:sldId id="547"/>
          </p14:sldIdLst>
        </p14:section>
        <p14:section name="HOC Overview" id="{C2C5CD79-D1EC-4B90-B692-66B31CE9E7CF}">
          <p14:sldIdLst>
            <p14:sldId id="628"/>
            <p14:sldId id="673"/>
            <p14:sldId id="674"/>
            <p14:sldId id="675"/>
            <p14:sldId id="676"/>
            <p14:sldId id="677"/>
          </p14:sldIdLst>
        </p14:section>
        <p14:section name="Practical Application" id="{DC4C1E39-09F2-4BCB-87DE-FD09A42EB6A8}">
          <p14:sldIdLst>
            <p14:sldId id="634"/>
            <p14:sldId id="678"/>
            <p14:sldId id="679"/>
            <p14:sldId id="680"/>
          </p14:sldIdLst>
        </p14:section>
        <p14:section name="Conventions" id="{61A280CA-8556-4E60-A939-0C7193972D2B}">
          <p14:sldIdLst>
            <p14:sldId id="638"/>
            <p14:sldId id="681"/>
            <p14:sldId id="682"/>
            <p14:sldId id="683"/>
          </p14:sldIdLst>
        </p14:section>
        <p14:section name="Application Arhitecture" id="{A3A33B27-0A2B-4E4B-B34F-14A961D92A89}">
          <p14:sldIdLst>
            <p14:sldId id="685"/>
            <p14:sldId id="686"/>
            <p14:sldId id="687"/>
            <p14:sldId id="688"/>
          </p14:sldIdLst>
        </p14:section>
        <p14:section name="Context API" id="{335B501C-89C9-4894-AF90-B16C8DF47DA7}">
          <p14:sldIdLst>
            <p14:sldId id="689"/>
            <p14:sldId id="690"/>
            <p14:sldId id="691"/>
            <p14:sldId id="692"/>
            <p14:sldId id="693"/>
            <p14:sldId id="694"/>
          </p14:sldIdLst>
        </p14:section>
        <p14:section name="Unit testing with JEST and Enzyme" id="{9D2F5AED-A530-4AB2-A060-64A695D66436}">
          <p14:sldIdLst>
            <p14:sldId id="695"/>
            <p14:sldId id="696"/>
            <p14:sldId id="697"/>
            <p14:sldId id="698"/>
          </p14:sldIdLst>
        </p14:section>
        <p14:section name="Conclusion" id="{8FBD8AD9-4FBB-4D4B-8026-071DED166040}">
          <p14:sldIdLst>
            <p14:sldId id="684"/>
            <p14:sldId id="649"/>
            <p14:sldId id="650"/>
            <p14:sldId id="651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8" autoAdjust="0"/>
    <p:restoredTop sz="95283" autoAdjust="0"/>
  </p:normalViewPr>
  <p:slideViewPr>
    <p:cSldViewPr>
      <p:cViewPr>
        <p:scale>
          <a:sx n="96" d="100"/>
          <a:sy n="96" d="100"/>
        </p:scale>
        <p:origin x="-106" y="-58"/>
      </p:cViewPr>
      <p:guideLst>
        <p:guide orient="horz" pos="2160"/>
        <p:guide pos="3887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6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5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1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/>
              <a:t>Advanced </a:t>
            </a:r>
            <a:r>
              <a:rPr lang="en-US" sz="3600" smtClean="0"/>
              <a:t>Composition and </a:t>
            </a:r>
            <a:r>
              <a:rPr lang="en-US" sz="3600"/>
              <a:t>Decoration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Higher Order 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en-US"/>
              <a:t>Practical Application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Common Uses for Higher-Order Components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777008"/>
            <a:ext cx="2590800" cy="20847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180012" y="1943430"/>
            <a:ext cx="1795548" cy="1449164"/>
            <a:chOff x="4303519" y="1239858"/>
            <a:chExt cx="3615083" cy="35977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519" y="2755798"/>
              <a:ext cx="2081836" cy="20818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28" y="1239858"/>
              <a:ext cx="2458474" cy="245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Style – AJAX </a:t>
            </a:r>
            <a:r>
              <a:rPr lang="en-US" dirty="0" err="1"/>
              <a:t>Preloader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29" y="1219200"/>
            <a:ext cx="10558966" cy="5192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default function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preloader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constructor(props)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super(props);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this.state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 { ready: false,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[]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this.props.request().then(data =&gt; this.receiveData(data));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receiveData(data) { this.setState({ ready: true, data });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if (this.state.ready)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return &lt;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data={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this.state.data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(&lt;div className="loading"&gt;Loading &amp;hellip;&lt;/div&gt;);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}};}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84686" y="1219200"/>
            <a:ext cx="2286000" cy="2106694"/>
            <a:chOff x="8990012" y="1545395"/>
            <a:chExt cx="2286000" cy="210669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90012" y="1967800"/>
              <a:ext cx="22860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.loading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padding: 20px;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background: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animation: pulse 1s infinite;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@keyframes pulse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50%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100%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990012" y="1545395"/>
              <a:ext cx="2286000" cy="422405"/>
            </a:xfrm>
            <a:prstGeom prst="rect">
              <a:avLst/>
            </a:prstGeom>
            <a:solidFill>
              <a:srgbClr val="D9D5C7">
                <a:alpha val="5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1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  <a:sym typeface="Wingdings" pitchFamily="2" charset="2"/>
                </a:rPr>
                <a:t>preloader.css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0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Routing – Authorized Routes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29" y="1143000"/>
            <a:ext cx="10558966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function 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return function ({ role, ...rest })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if (</a:t>
            </a:r>
            <a:r>
              <a:rPr lang="en-US" sz="1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{...rest}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&lt;h1&gt;Not Authorized&lt;/h1&gt;;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23012" y="1710392"/>
            <a:ext cx="3155980" cy="510778"/>
          </a:xfrm>
          <a:prstGeom prst="wedgeRoundRectCallout">
            <a:avLst>
              <a:gd name="adj1" fmla="val -47011"/>
              <a:gd name="adj2" fmla="val -854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929" y="4648200"/>
            <a:ext cx="10558966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AdminRoute =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(['admin'],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ModeratorRoute =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(['admin', 'moderator'],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MyProtectedRoute = AdminRoute(MyComponent);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731786"/>
            <a:ext cx="3308380" cy="510778"/>
          </a:xfrm>
          <a:prstGeom prst="wedgeRoundRectCallout">
            <a:avLst>
              <a:gd name="adj1" fmla="val -31181"/>
              <a:gd name="adj2" fmla="val 16682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authorized routes </a:t>
            </a:r>
            <a:endParaRPr lang="en-US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4929" y="5906631"/>
            <a:ext cx="10558966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&lt;Route path="/admin" component={MyProtectedRoute}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399623" y="3741019"/>
            <a:ext cx="3155980" cy="510778"/>
          </a:xfrm>
          <a:prstGeom prst="wedgeRoundRectCallout">
            <a:avLst>
              <a:gd name="adj1" fmla="val -34895"/>
              <a:gd name="adj2" fmla="val -951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can be a </a:t>
            </a:r>
            <a:r>
              <a:rPr lang="en-US" noProof="1">
                <a:solidFill>
                  <a:schemeClr val="bg1"/>
                </a:solidFill>
              </a:rPr>
              <a:t>redirect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automatically handle </a:t>
            </a:r>
            <a:r>
              <a:rPr lang="en-US" b="1" dirty="0">
                <a:solidFill>
                  <a:schemeClr val="bg1"/>
                </a:solidFill>
              </a:rPr>
              <a:t>external state </a:t>
            </a:r>
            <a:r>
              <a:rPr lang="en-US" dirty="0"/>
              <a:t>change</a:t>
            </a:r>
          </a:p>
          <a:p>
            <a:pPr>
              <a:spcBef>
                <a:spcPts val="27000"/>
              </a:spcBef>
            </a:pPr>
            <a:r>
              <a:rPr lang="en-US" dirty="0"/>
              <a:t>Similar to </a:t>
            </a:r>
            <a:r>
              <a:rPr lang="en-US" dirty="0">
                <a:solidFill>
                  <a:schemeClr val="bg1"/>
                </a:solidFill>
              </a:rPr>
              <a:t>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State Management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408112" y="2895600"/>
            <a:ext cx="2057400" cy="1600200"/>
          </a:xfrm>
          <a:prstGeom prst="flowChartMagneticDisk">
            <a:avLst/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Data Source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32312" y="3048000"/>
            <a:ext cx="6248400" cy="1371600"/>
          </a:xfrm>
          <a:prstGeom prst="roundRect">
            <a:avLst>
              <a:gd name="adj" fmla="val 9394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getData()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handleChange()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532812" y="3162543"/>
            <a:ext cx="2081100" cy="1142514"/>
          </a:xfrm>
          <a:prstGeom prst="roundRect">
            <a:avLst>
              <a:gd name="adj" fmla="val 10846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latin typeface="+mj-lt"/>
              </a:rPr>
              <a:t>Component</a:t>
            </a:r>
          </a:p>
        </p:txBody>
      </p:sp>
      <p:cxnSp>
        <p:nvCxnSpPr>
          <p:cNvPr id="9" name="Connector: Elbow 8"/>
          <p:cNvCxnSpPr>
            <a:cxnSpLocks/>
            <a:endCxn id="7" idx="1"/>
          </p:cNvCxnSpPr>
          <p:nvPr/>
        </p:nvCxnSpPr>
        <p:spPr>
          <a:xfrm flipV="1">
            <a:off x="7694612" y="3733800"/>
            <a:ext cx="838200" cy="3048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541712" y="3505200"/>
            <a:ext cx="1257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656012" y="4038600"/>
            <a:ext cx="12192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84812" y="2057400"/>
            <a:ext cx="3155980" cy="510778"/>
          </a:xfrm>
          <a:prstGeom prst="wedgeRoundRectCallout">
            <a:avLst>
              <a:gd name="adj1" fmla="val -38582"/>
              <a:gd name="adj2" fmla="val 1765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Subscribe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Conventions and Caveats</a:t>
            </a:r>
            <a:endParaRPr lang="bg-B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93E5E6F-3795-4636-AA0D-B2F542838C18}"/>
              </a:ext>
            </a:extLst>
          </p:cNvPr>
          <p:cNvSpPr/>
          <p:nvPr/>
        </p:nvSpPr>
        <p:spPr>
          <a:xfrm>
            <a:off x="5229583" y="3105740"/>
            <a:ext cx="18995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6600" b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884324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overriding</a:t>
            </a:r>
            <a:r>
              <a:rPr lang="en-US" dirty="0"/>
              <a:t> methods</a:t>
            </a:r>
          </a:p>
          <a:p>
            <a:r>
              <a:rPr lang="en-US" dirty="0"/>
              <a:t>Pass </a:t>
            </a:r>
            <a:r>
              <a:rPr lang="en-US" b="1" dirty="0">
                <a:solidFill>
                  <a:schemeClr val="bg1"/>
                </a:solidFill>
              </a:rPr>
              <a:t>unrelated props </a:t>
            </a:r>
            <a:r>
              <a:rPr lang="en-US" dirty="0"/>
              <a:t>to the wrapped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32691" y="2771030"/>
            <a:ext cx="8262121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const {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extraProp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...passThroughProps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= this.props;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 injectedProp = someStateOrInstanceMethod;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&lt;WrappedComponent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94012" y="2515641"/>
            <a:ext cx="4756180" cy="510778"/>
          </a:xfrm>
          <a:prstGeom prst="wedgeRoundRectCallout">
            <a:avLst>
              <a:gd name="adj1" fmla="val -36211"/>
              <a:gd name="adj2" fmla="val 9196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Extract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rgbClr val="FFFFFF"/>
                </a:solidFill>
              </a:rPr>
              <a:t>props, related to the HOC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0612" y="5791200"/>
            <a:ext cx="3886200" cy="510778"/>
          </a:xfrm>
          <a:prstGeom prst="wedgeRoundRectCallout">
            <a:avLst>
              <a:gd name="adj1" fmla="val -30546"/>
              <a:gd name="adj2" fmla="val -1062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Pass through </a:t>
            </a:r>
            <a:r>
              <a:rPr lang="en-US" noProof="1">
                <a:solidFill>
                  <a:srgbClr val="FFFFFF"/>
                </a:solidFill>
              </a:rPr>
              <a:t>the rest props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78625" y="4670822"/>
            <a:ext cx="2246975" cy="510778"/>
          </a:xfrm>
          <a:prstGeom prst="wedgeRoundRectCallout">
            <a:avLst>
              <a:gd name="adj1" fmla="val -63974"/>
              <a:gd name="adj2" fmla="val 136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Inject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>
                <a:solidFill>
                  <a:srgbClr val="FFFFFF"/>
                </a:solidFill>
              </a:rPr>
              <a:t>prop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Maximize composability </a:t>
            </a:r>
            <a:r>
              <a:rPr lang="en-US" dirty="0"/>
              <a:t>with higher-order functions</a:t>
            </a:r>
          </a:p>
          <a:p>
            <a:r>
              <a:rPr lang="en-US" dirty="0"/>
              <a:t>Wrap the </a:t>
            </a:r>
            <a:r>
              <a:rPr lang="en-US" b="1" dirty="0">
                <a:solidFill>
                  <a:schemeClr val="bg1"/>
                </a:solidFill>
              </a:rPr>
              <a:t>display name </a:t>
            </a:r>
            <a:r>
              <a:rPr lang="en-US" dirty="0"/>
              <a:t>for easier 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2622886"/>
            <a:ext cx="9906000" cy="3854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withSubscription(WrappedComponent)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class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extends React.Component {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WithSubscription.displayName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`WithSubscription(${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(WrappedComponent)})`;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WrappedComponent.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WrappedComponent.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'Component';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08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Don't use HOCs inside the </a:t>
            </a:r>
            <a:r>
              <a:rPr lang="en-US" b="1" dirty="0">
                <a:solidFill>
                  <a:schemeClr val="bg1"/>
                </a:solidFill>
              </a:rPr>
              <a:t>render method </a:t>
            </a:r>
            <a:r>
              <a:rPr lang="en-US" dirty="0"/>
              <a:t>of a component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class definition </a:t>
            </a:r>
            <a:r>
              <a:rPr lang="en-US" dirty="0"/>
              <a:t>will be created on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rendering</a:t>
            </a: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copied</a:t>
            </a:r>
          </a:p>
          <a:p>
            <a:pPr lvl="1"/>
            <a:r>
              <a:rPr lang="en-US" dirty="0"/>
              <a:t>Or place them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  <a:r>
              <a:rPr lang="en-US" dirty="0"/>
              <a:t>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4267200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hoist-non-react-statics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enhance(WrappedComponent)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class Enhance extends React.Component {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/*...*/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hoistNonReactStatic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(Enhance, WrappedComponent);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Enhance;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87835" y="3443335"/>
            <a:ext cx="3259577" cy="510778"/>
          </a:xfrm>
          <a:prstGeom prst="wedgeRoundRectCallout">
            <a:avLst>
              <a:gd name="adj1" fmla="val -35710"/>
              <a:gd name="adj2" fmla="val 1271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external library</a:t>
            </a:r>
            <a:endParaRPr lang="en-US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Programming Patterns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Organizing Your Code</a:t>
            </a:r>
            <a:endParaRPr lang="bg-B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93E5E6F-3795-4636-AA0D-B2F542838C18}"/>
              </a:ext>
            </a:extLst>
          </p:cNvPr>
          <p:cNvSpPr/>
          <p:nvPr/>
        </p:nvSpPr>
        <p:spPr>
          <a:xfrm>
            <a:off x="5229583" y="3105740"/>
            <a:ext cx="18995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6600" b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6612" y="1775060"/>
            <a:ext cx="2895600" cy="19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Always </a:t>
            </a:r>
            <a:r>
              <a:rPr lang="en-US" sz="3600" b="1" dirty="0">
                <a:solidFill>
                  <a:schemeClr val="bg1"/>
                </a:solidFill>
              </a:rPr>
              <a:t>pass props </a:t>
            </a:r>
            <a:r>
              <a:rPr lang="en-US" sz="3600" dirty="0"/>
              <a:t>to the </a:t>
            </a:r>
            <a:r>
              <a:rPr lang="en-US" sz="3600" b="1" dirty="0">
                <a:solidFill>
                  <a:schemeClr val="bg1"/>
                </a:solidFill>
              </a:rPr>
              <a:t>parent class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Define </a:t>
            </a:r>
            <a:r>
              <a:rPr lang="en-US" sz="3600" b="1" dirty="0">
                <a:solidFill>
                  <a:schemeClr val="bg1"/>
                </a:solidFill>
              </a:rPr>
              <a:t>default 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Event handlers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on the component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Bind</a:t>
            </a:r>
            <a:r>
              <a:rPr lang="en-US" sz="3600" dirty="0"/>
              <a:t> event handlers at the end of the </a:t>
            </a:r>
            <a:r>
              <a:rPr lang="en-US" sz="3600" b="1" dirty="0">
                <a:solidFill>
                  <a:schemeClr val="bg1"/>
                </a:solidFill>
              </a:rPr>
              <a:t>class constructor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is fetched in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componentDidMount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Preform </a:t>
            </a:r>
            <a:r>
              <a:rPr lang="en-US" sz="3600" b="1" dirty="0">
                <a:solidFill>
                  <a:schemeClr val="bg1"/>
                </a:solidFill>
              </a:rPr>
              <a:t>cleanup</a:t>
            </a:r>
            <a:r>
              <a:rPr lang="en-US" sz="3600" dirty="0"/>
              <a:t> in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comopnentDidUnMount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Components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70" y="1219200"/>
            <a:ext cx="15863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648200"/>
            <a:ext cx="1600200" cy="1600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HOC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Practical Application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Best </a:t>
            </a:r>
            <a:r>
              <a:rPr lang="en-US" dirty="0" smtClean="0"/>
              <a:t>Practices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Context </a:t>
            </a:r>
            <a:r>
              <a:rPr lang="en-US" dirty="0" smtClean="0"/>
              <a:t>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Unit testing with JEST and Enzyme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9485399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Try to use </a:t>
            </a:r>
            <a:r>
              <a:rPr lang="en-US" sz="3200" b="1" dirty="0">
                <a:solidFill>
                  <a:schemeClr val="bg1"/>
                </a:solidFill>
              </a:rPr>
              <a:t>functional components </a:t>
            </a:r>
            <a:r>
              <a:rPr lang="en-US" sz="3200" dirty="0"/>
              <a:t>whenever possible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Elevate shared state </a:t>
            </a:r>
            <a:r>
              <a:rPr lang="en-US" sz="3200" dirty="0"/>
              <a:t>to the parent component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controller views </a:t>
            </a:r>
            <a:r>
              <a:rPr lang="en-US" sz="3200" dirty="0"/>
              <a:t>for most of the </a:t>
            </a:r>
            <a:r>
              <a:rPr lang="en-US" sz="3200" b="1" dirty="0">
                <a:solidFill>
                  <a:schemeClr val="bg1"/>
                </a:solidFill>
              </a:rPr>
              <a:t>business </a:t>
            </a:r>
            <a:r>
              <a:rPr lang="en-US" sz="3200" b="1">
                <a:solidFill>
                  <a:schemeClr val="bg1"/>
                </a:solidFill>
              </a:rPr>
              <a:t>logic </a:t>
            </a:r>
            <a:r>
              <a:rPr lang="en-US" sz="3200" b="1" smtClean="0">
                <a:solidFill>
                  <a:schemeClr val="bg1"/>
                </a:solidFill>
              </a:rPr>
              <a:t/>
            </a:r>
            <a:br>
              <a:rPr lang="en-US" sz="3200" b="1" smtClean="0">
                <a:solidFill>
                  <a:schemeClr val="bg1"/>
                </a:solidFill>
              </a:rPr>
            </a:br>
            <a:r>
              <a:rPr lang="en-US" sz="3200" smtClean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Concentrate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 handlers </a:t>
            </a:r>
            <a:r>
              <a:rPr lang="en-US" dirty="0"/>
              <a:t>and remote </a:t>
            </a:r>
            <a:r>
              <a:rPr lang="en-US" b="1" dirty="0">
                <a:solidFill>
                  <a:schemeClr val="bg1"/>
                </a:solidFill>
              </a:rPr>
              <a:t>API calls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services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observer pattern </a:t>
            </a:r>
            <a:r>
              <a:rPr lang="en-US" sz="3200" dirty="0"/>
              <a:t>for cross-cutting concerns</a:t>
            </a:r>
            <a:endParaRPr lang="bg-BG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Applications</a:t>
            </a:r>
            <a:endParaRPr lang="bg-BG" dirty="0"/>
          </a:p>
        </p:txBody>
      </p:sp>
      <p:pic>
        <p:nvPicPr>
          <p:cNvPr id="6" name="Picture 5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364226"/>
            <a:ext cx="1797056" cy="20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93" y="4267200"/>
            <a:ext cx="1878694" cy="1844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97139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mock</a:t>
            </a:r>
            <a:r>
              <a:rPr lang="en-US" dirty="0"/>
              <a:t> of the application</a:t>
            </a:r>
          </a:p>
          <a:p>
            <a:pPr lvl="1"/>
            <a:r>
              <a:rPr lang="en-US" dirty="0"/>
              <a:t>Use HTML+CSS</a:t>
            </a:r>
            <a:r>
              <a:rPr lang="en-US" dirty="0" smtClean="0"/>
              <a:t>, </a:t>
            </a:r>
            <a:r>
              <a:rPr lang="en-US" dirty="0"/>
              <a:t>a professional tool or </a:t>
            </a:r>
            <a:r>
              <a:rPr lang="en-US" b="1" dirty="0">
                <a:solidFill>
                  <a:schemeClr val="bg1"/>
                </a:solidFill>
              </a:rPr>
              <a:t>just </a:t>
            </a:r>
            <a:r>
              <a:rPr lang="en-US" b="1" dirty="0" smtClean="0">
                <a:solidFill>
                  <a:schemeClr val="bg1"/>
                </a:solidFill>
              </a:rPr>
              <a:t>paper</a:t>
            </a:r>
          </a:p>
          <a:p>
            <a:pPr lvl="1"/>
            <a:r>
              <a:rPr lang="en-US" dirty="0" smtClean="0"/>
              <a:t>Mock the </a:t>
            </a:r>
            <a:r>
              <a:rPr lang="en-US" b="1" dirty="0" smtClean="0">
                <a:solidFill>
                  <a:schemeClr val="bg1"/>
                </a:solidFill>
              </a:rPr>
              <a:t>API calls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Break the UI into a </a:t>
            </a:r>
            <a:r>
              <a:rPr lang="en-US" b="1" dirty="0">
                <a:solidFill>
                  <a:schemeClr val="bg1"/>
                </a:solidFill>
              </a:rPr>
              <a:t>component hierarchy</a:t>
            </a:r>
          </a:p>
          <a:p>
            <a:r>
              <a:rPr lang="en-US" dirty="0"/>
              <a:t>Build a </a:t>
            </a:r>
            <a:r>
              <a:rPr lang="en-US" b="1" dirty="0">
                <a:solidFill>
                  <a:schemeClr val="bg1"/>
                </a:solidFill>
              </a:rPr>
              <a:t>static version </a:t>
            </a:r>
            <a:r>
              <a:rPr lang="en-US" dirty="0"/>
              <a:t>in React</a:t>
            </a:r>
          </a:p>
          <a:p>
            <a:r>
              <a:rPr lang="en-US" dirty="0"/>
              <a:t>Identify the </a:t>
            </a:r>
            <a:r>
              <a:rPr lang="en-US" b="1" dirty="0">
                <a:solidFill>
                  <a:schemeClr val="bg1"/>
                </a:solidFill>
              </a:rPr>
              <a:t>minimal</a:t>
            </a:r>
            <a:r>
              <a:rPr lang="en-US" dirty="0"/>
              <a:t> representation of UI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Identify where your </a:t>
            </a:r>
            <a:r>
              <a:rPr lang="en-US" b="1" dirty="0">
                <a:solidFill>
                  <a:schemeClr val="bg1"/>
                </a:solidFill>
              </a:rPr>
              <a:t>state </a:t>
            </a:r>
            <a:r>
              <a:rPr lang="en-US" dirty="0"/>
              <a:t>should live</a:t>
            </a:r>
          </a:p>
          <a:p>
            <a:r>
              <a:rPr lang="en-US" dirty="0"/>
              <a:t>Add inverse </a:t>
            </a:r>
            <a:r>
              <a:rPr lang="en-US" b="1" dirty="0">
                <a:solidFill>
                  <a:schemeClr val="bg1"/>
                </a:solidFill>
              </a:rPr>
              <a:t>data flow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  <a:endParaRPr lang="bg-BG" dirty="0"/>
          </a:p>
        </p:txBody>
      </p:sp>
      <p:pic>
        <p:nvPicPr>
          <p:cNvPr id="5" name="Picture 4" descr="Резултат с изображение за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852" y="1534840"/>
            <a:ext cx="1360760" cy="1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42118" y="4953000"/>
            <a:ext cx="1564228" cy="14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Vako\Desktop\68747470733a2f2f7265616374747261696e696e672e636f6d2f72656163742d726f757465722f616e64726f69642d6368726f6d652d313434783134342e706e6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1" t="-8791" r="-8791" b="-8791"/>
          <a:stretch/>
        </p:blipFill>
        <p:spPr bwMode="auto">
          <a:xfrm>
            <a:off x="10241846" y="3341914"/>
            <a:ext cx="1164772" cy="11647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51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Context API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Initial State, Providers, Consumers</a:t>
            </a:r>
            <a:endParaRPr lang="bg-B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93E5E6F-3795-4636-AA0D-B2F542838C18}"/>
              </a:ext>
            </a:extLst>
          </p:cNvPr>
          <p:cNvSpPr/>
          <p:nvPr/>
        </p:nvSpPr>
        <p:spPr>
          <a:xfrm>
            <a:off x="5229583" y="3105740"/>
            <a:ext cx="18995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6600" b="1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6" y="1295400"/>
            <a:ext cx="2477373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React Context API provides a way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the component tree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pass props down </a:t>
            </a:r>
            <a:r>
              <a:rPr lang="en-US" b="1" dirty="0">
                <a:solidFill>
                  <a:schemeClr val="bg1"/>
                </a:solidFill>
              </a:rPr>
              <a:t>manually</a:t>
            </a:r>
            <a:r>
              <a:rPr lang="en-US" dirty="0"/>
              <a:t> to every </a:t>
            </a:r>
            <a:r>
              <a:rPr lang="en-US" dirty="0" smtClean="0"/>
              <a:t>level</a:t>
            </a:r>
          </a:p>
          <a:p>
            <a:r>
              <a:rPr lang="en-US" dirty="0"/>
              <a:t>In React, data is often passed from a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to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child</a:t>
            </a:r>
            <a:r>
              <a:rPr lang="en-US" dirty="0" smtClean="0"/>
              <a:t> </a:t>
            </a:r>
            <a:r>
              <a:rPr lang="en-US" dirty="0"/>
              <a:t>component as a </a:t>
            </a:r>
            <a:r>
              <a:rPr lang="en-US" b="1" dirty="0" smtClean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 smtClean="0"/>
              <a:t>Use </a:t>
            </a:r>
            <a:r>
              <a:rPr lang="en-US" dirty="0"/>
              <a:t>it when you find </a:t>
            </a:r>
            <a:r>
              <a:rPr lang="en-US" b="1" dirty="0">
                <a:solidFill>
                  <a:schemeClr val="bg1"/>
                </a:solidFill>
              </a:rPr>
              <a:t>prop drilling </a:t>
            </a:r>
            <a:r>
              <a:rPr lang="en-US" dirty="0"/>
              <a:t>has become too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complex, but your application isn't </a:t>
            </a:r>
            <a:r>
              <a:rPr lang="en-US" b="1" dirty="0" smtClean="0">
                <a:solidFill>
                  <a:schemeClr val="bg1"/>
                </a:solidFill>
              </a:rPr>
              <a:t>large enough </a:t>
            </a:r>
            <a:r>
              <a:rPr lang="en-US" dirty="0" smtClean="0"/>
              <a:t>to warrant </a:t>
            </a:r>
            <a:r>
              <a:rPr lang="en-US" b="1" dirty="0" smtClean="0">
                <a:solidFill>
                  <a:schemeClr val="bg1"/>
                </a:solidFill>
              </a:rPr>
              <a:t>Redux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Context API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60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new React Context API depends on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dirty="0" smtClean="0"/>
              <a:t>steps:</a:t>
            </a:r>
          </a:p>
          <a:p>
            <a:pPr lvl="1"/>
            <a:r>
              <a:rPr lang="en-US" dirty="0"/>
              <a:t>Passing the initial state to </a:t>
            </a:r>
            <a:r>
              <a:rPr lang="en-US" b="1" dirty="0" err="1" smtClean="0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  <a:r>
              <a:rPr lang="en-US" dirty="0"/>
              <a:t> component at the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tree and making it accept a </a:t>
            </a:r>
            <a:r>
              <a:rPr lang="en-US" b="1" dirty="0">
                <a:solidFill>
                  <a:schemeClr val="bg1"/>
                </a:solidFill>
              </a:rPr>
              <a:t>prop</a:t>
            </a:r>
            <a:r>
              <a:rPr lang="en-US" dirty="0"/>
              <a:t> called 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Consumer</a:t>
            </a:r>
            <a:r>
              <a:rPr lang="en-US" dirty="0"/>
              <a:t> component anywhere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Provider in the component tree to get a </a:t>
            </a:r>
            <a:r>
              <a:rPr lang="en-US" b="1" dirty="0">
                <a:solidFill>
                  <a:schemeClr val="bg1"/>
                </a:solidFill>
              </a:rPr>
              <a:t>subset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API Methodology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028541" y="1828800"/>
            <a:ext cx="4857071" cy="510778"/>
          </a:xfrm>
          <a:prstGeom prst="wedgeRoundRectCallout">
            <a:avLst>
              <a:gd name="adj1" fmla="val -30756"/>
              <a:gd name="adj2" fmla="val 8378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9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We use </a:t>
            </a:r>
            <a:r>
              <a:rPr lang="en-US" b="1" dirty="0" err="1">
                <a:solidFill>
                  <a:schemeClr val="bg1"/>
                </a:solidFill>
              </a:rPr>
              <a:t>createContext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pass it an </a:t>
            </a:r>
            <a:r>
              <a:rPr lang="en-US" b="1" dirty="0">
                <a:solidFill>
                  <a:schemeClr val="bg1"/>
                </a:solidFill>
              </a:rPr>
              <a:t>empty object </a:t>
            </a:r>
            <a:r>
              <a:rPr lang="en-US" dirty="0"/>
              <a:t>as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</a:t>
            </a:r>
            <a:r>
              <a:rPr lang="en-US" dirty="0"/>
              <a:t>value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We then create a </a:t>
            </a:r>
            <a:r>
              <a:rPr lang="en-US" b="1" dirty="0" smtClean="0">
                <a:solidFill>
                  <a:schemeClr val="bg1"/>
                </a:solidFill>
              </a:rPr>
              <a:t>Provider</a:t>
            </a:r>
            <a:r>
              <a:rPr lang="en-US" dirty="0" smtClean="0"/>
              <a:t> and a </a:t>
            </a:r>
            <a:r>
              <a:rPr lang="en-US" b="1" dirty="0" smtClean="0">
                <a:solidFill>
                  <a:schemeClr val="bg1"/>
                </a:solidFill>
              </a:rPr>
              <a:t>Consumer</a:t>
            </a:r>
            <a:r>
              <a:rPr lang="en-US" dirty="0" smtClean="0"/>
              <a:t> component: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438400"/>
            <a:ext cx="1040656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FamilyContext = React.createContext({});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796658"/>
            <a:ext cx="10406566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const FamilyProvider = FamilyContext.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Provider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const FamilyConsumer = FamilyContext.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Consumer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17612" y="4876800"/>
            <a:ext cx="5603098" cy="510778"/>
          </a:xfrm>
          <a:prstGeom prst="wedgeRoundRectCallout">
            <a:avLst>
              <a:gd name="adj1" fmla="val -37220"/>
              <a:gd name="adj2" fmla="val -817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them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consumption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top component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the state: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State from Top to Bottom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847857"/>
            <a:ext cx="854501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export class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Grandmother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extends React.Component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state =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lastName: "Sanchez"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return 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// We wrap all of the components that need access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// to the lastName property in FamilyProvider.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FamilyProvider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={this.state.lastName}&gt;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  &lt;Mother /&gt;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&lt;/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FamilyProvider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341812" y="5230814"/>
            <a:ext cx="3146583" cy="919401"/>
          </a:xfrm>
          <a:prstGeom prst="wedgeRoundRectCallout">
            <a:avLst>
              <a:gd name="adj1" fmla="val -39372"/>
              <a:gd name="adj2" fmla="val -817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You can pass down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anything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 as value</a:t>
            </a:r>
            <a:endParaRPr lang="en-US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48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b="1" dirty="0" smtClean="0">
                <a:solidFill>
                  <a:schemeClr val="bg1"/>
                </a:solidFill>
              </a:rPr>
              <a:t>child components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consumes</a:t>
            </a:r>
            <a:r>
              <a:rPr lang="en-US" dirty="0" smtClean="0"/>
              <a:t> the state: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State in Child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1200"/>
            <a:ext cx="9601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Mother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() =&gt;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&lt;Child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Child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() =&gt;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We wrap the component that actaully needs access to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the lastName property in FamilyConsumer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FamilyConsumer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{ context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=&gt; &lt;p&gt;{context}&lt;/p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&gt;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&lt;/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FamilyConsumer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5103812" y="5410200"/>
            <a:ext cx="4545091" cy="919401"/>
          </a:xfrm>
          <a:prstGeom prst="wedgeRoundRectCallout">
            <a:avLst>
              <a:gd name="adj1" fmla="val -39372"/>
              <a:gd name="adj2" fmla="val -817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Wrap inside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&lt;p&gt;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 to have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access</a:t>
            </a:r>
            <a:r>
              <a:rPr lang="en-US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 to the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context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569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JEST and Enzyme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https://cdn-images-1.medium.com/max/1080/1*TM2PUy1FaxdKIf8h2WVKu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2133600"/>
            <a:ext cx="30631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5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used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Facebook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  <a:r>
              <a:rPr lang="en-US" dirty="0" smtClean="0"/>
              <a:t>.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, 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mocking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 smtClean="0"/>
              <a:t>.</a:t>
            </a:r>
          </a:p>
          <a:p>
            <a:r>
              <a:rPr lang="en-US" dirty="0"/>
              <a:t>Jest </a:t>
            </a:r>
            <a:r>
              <a:rPr lang="en-US" dirty="0" smtClean="0"/>
              <a:t>provides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  <a:r>
              <a:rPr lang="en-US" dirty="0"/>
              <a:t>, the ability to </a:t>
            </a:r>
            <a:r>
              <a:rPr lang="en-US" dirty="0" smtClean="0"/>
              <a:t>create </a:t>
            </a:r>
            <a:r>
              <a:rPr lang="en-US" dirty="0"/>
              <a:t>a rendered </a:t>
            </a:r>
            <a:r>
              <a:rPr lang="en-US" dirty="0" smtClean="0"/>
              <a:t>'snapshot' and compare </a:t>
            </a:r>
            <a:r>
              <a:rPr lang="en-US" dirty="0"/>
              <a:t>it to </a:t>
            </a:r>
            <a:r>
              <a:rPr lang="en-US" dirty="0" smtClean="0"/>
              <a:t>a previous </a:t>
            </a:r>
            <a:br>
              <a:rPr lang="en-US" dirty="0" smtClean="0"/>
            </a:br>
            <a:r>
              <a:rPr lang="en-US" dirty="0" smtClean="0"/>
              <a:t>'snapshot</a:t>
            </a:r>
            <a:r>
              <a:rPr lang="en-US" dirty="0"/>
              <a:t>'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JavaScript </a:t>
            </a:r>
            <a:r>
              <a:rPr lang="en-US" b="1" dirty="0">
                <a:solidFill>
                  <a:schemeClr val="bg1"/>
                </a:solidFill>
              </a:rPr>
              <a:t>Testing utility </a:t>
            </a:r>
            <a:r>
              <a:rPr lang="en-US" dirty="0"/>
              <a:t>for React that makes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traverse</a:t>
            </a:r>
            <a:r>
              <a:rPr lang="en-US" dirty="0"/>
              <a:t>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React Components' </a:t>
            </a:r>
            <a:r>
              <a:rPr lang="en-US" dirty="0"/>
              <a:t>output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dds additional </a:t>
            </a:r>
            <a:r>
              <a:rPr lang="en-US" dirty="0"/>
              <a:t>utility methods for </a:t>
            </a:r>
            <a:r>
              <a:rPr lang="en-US" b="1" dirty="0">
                <a:solidFill>
                  <a:schemeClr val="bg1"/>
                </a:solidFill>
              </a:rPr>
              <a:t>rendering a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r>
              <a:rPr lang="en-US" b="1" dirty="0"/>
              <a:t> </a:t>
            </a:r>
            <a:r>
              <a:rPr lang="en-US" dirty="0"/>
              <a:t>(or multiple components),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finding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/>
              <a:t>, 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interacting with elements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Enzyme?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and Enzyme Compared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827860" cy="4824103"/>
          </a:xfrm>
        </p:spPr>
        <p:txBody>
          <a:bodyPr/>
          <a:lstStyle/>
          <a:p>
            <a:r>
              <a:rPr lang="en-US" dirty="0"/>
              <a:t>Jest can be used with any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</a:t>
            </a:r>
          </a:p>
          <a:p>
            <a:r>
              <a:rPr lang="en-US" dirty="0"/>
              <a:t>Jest can be used </a:t>
            </a:r>
            <a:r>
              <a:rPr lang="en-US" dirty="0" smtClean="0"/>
              <a:t>without</a:t>
            </a:r>
            <a:br>
              <a:rPr lang="en-US" dirty="0" smtClean="0"/>
            </a:br>
            <a:r>
              <a:rPr lang="en-US" dirty="0" smtClean="0"/>
              <a:t>Enzyme.</a:t>
            </a:r>
          </a:p>
          <a:p>
            <a:r>
              <a:rPr lang="en-US" dirty="0"/>
              <a:t>Jest </a:t>
            </a:r>
            <a:r>
              <a:rPr lang="en-US" dirty="0" smtClean="0"/>
              <a:t>is </a:t>
            </a:r>
            <a:r>
              <a:rPr lang="en-US" dirty="0"/>
              <a:t>test runner, </a:t>
            </a:r>
            <a:r>
              <a:rPr lang="en-US" dirty="0" smtClean="0"/>
              <a:t>assertion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mocking </a:t>
            </a:r>
            <a:r>
              <a:rPr lang="en-US" dirty="0" smtClean="0"/>
              <a:t>library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573737" y="1195931"/>
            <a:ext cx="5615087" cy="4824103"/>
          </a:xfrm>
        </p:spPr>
        <p:txBody>
          <a:bodyPr/>
          <a:lstStyle/>
          <a:p>
            <a:r>
              <a:rPr lang="en-US" dirty="0"/>
              <a:t>Enzyme only works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React.</a:t>
            </a:r>
          </a:p>
          <a:p>
            <a:r>
              <a:rPr lang="en-US" dirty="0"/>
              <a:t>Enzyme must be paired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another test runner.</a:t>
            </a:r>
          </a:p>
          <a:p>
            <a:r>
              <a:rPr lang="en-US" dirty="0" smtClean="0"/>
              <a:t>Enzyme provides </a:t>
            </a:r>
            <a:r>
              <a:rPr lang="en-US" dirty="0"/>
              <a:t>additional testing </a:t>
            </a: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32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2" y="1151121"/>
            <a:ext cx="11804821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HOCs</a:t>
            </a:r>
            <a:r>
              <a:rPr lang="en-US" sz="3200" dirty="0"/>
              <a:t> can be used to </a:t>
            </a:r>
            <a:r>
              <a:rPr lang="en-US" sz="3200" b="1" dirty="0">
                <a:solidFill>
                  <a:schemeClr val="bg1"/>
                </a:solidFill>
              </a:rPr>
              <a:t>reduce boilerplate </a:t>
            </a:r>
            <a:r>
              <a:rPr lang="en-US" sz="320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Many libraries use HOCs for </a:t>
            </a:r>
            <a:r>
              <a:rPr lang="en-US" sz="3200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Follow the </a:t>
            </a:r>
            <a:r>
              <a:rPr lang="en-US" sz="3200" b="1" dirty="0">
                <a:solidFill>
                  <a:schemeClr val="bg1"/>
                </a:solidFill>
              </a:rPr>
              <a:t>best practices </a:t>
            </a:r>
            <a:r>
              <a:rPr lang="en-US" sz="3200" dirty="0"/>
              <a:t>to avoid </a:t>
            </a:r>
            <a:r>
              <a:rPr lang="en-US" sz="3200" dirty="0" smtClean="0"/>
              <a:t>pitfalls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React Context API provides a way to </a:t>
            </a:r>
            <a:r>
              <a:rPr lang="en-US" sz="3200" b="1" dirty="0">
                <a:solidFill>
                  <a:schemeClr val="bg1"/>
                </a:solidFill>
              </a:rPr>
              <a:t>pass data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through the component tree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having to pass props down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manually</a:t>
            </a:r>
            <a:r>
              <a:rPr lang="en-US" sz="3200" dirty="0" smtClean="0"/>
              <a:t> </a:t>
            </a:r>
            <a:r>
              <a:rPr lang="en-US" sz="3200" dirty="0"/>
              <a:t>to every </a:t>
            </a:r>
            <a:r>
              <a:rPr lang="en-US" sz="3200" dirty="0" smtClean="0"/>
              <a:t>level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800600"/>
            <a:ext cx="1040656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AppContext = 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React.createContext({});</a:t>
            </a:r>
          </a:p>
        </p:txBody>
      </p:sp>
    </p:spTree>
    <p:extLst>
      <p:ext uri="{BB962C8B-B14F-4D97-AF65-F5344CB8AC3E}">
        <p14:creationId xmlns:p14="http://schemas.microsoft.com/office/powerpoint/2010/main" val="378691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32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151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7421" y="4648200"/>
            <a:ext cx="10958928" cy="768084"/>
          </a:xfrm>
        </p:spPr>
        <p:txBody>
          <a:bodyPr/>
          <a:lstStyle/>
          <a:p>
            <a:r>
              <a:rPr lang="en-US"/>
              <a:t>Higher-Order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812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384">
            <a:off x="5029573" y="1324843"/>
            <a:ext cx="1328746" cy="121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19" y="2165308"/>
            <a:ext cx="1901826" cy="106989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4270">
            <a:off x="4980092" y="2731822"/>
            <a:ext cx="1339574" cy="122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does "</a:t>
            </a:r>
            <a:r>
              <a:rPr lang="en-US" b="1" dirty="0">
                <a:solidFill>
                  <a:schemeClr val="bg1"/>
                </a:solidFill>
              </a:rPr>
              <a:t>higher-order functions</a:t>
            </a:r>
            <a:r>
              <a:rPr lang="en-US" dirty="0"/>
              <a:t>" mean?</a:t>
            </a:r>
          </a:p>
          <a:p>
            <a:pPr lvl="1"/>
            <a:r>
              <a:rPr lang="en-US" dirty="0"/>
              <a:t>Take other functions as argument or return a function as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523" y="2718940"/>
            <a:ext cx="10406566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(functionsArr)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(let func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functionsArr)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func()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last = function() {</a:t>
            </a:r>
            <a:r>
              <a:rPr lang="en-US" sz="30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console.error("last");</a:t>
            </a:r>
            <a:r>
              <a:rPr lang="en-US" sz="30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=&gt; console.info('first'), () =&gt; console.warn('second'), last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56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 produce a single result, a.k.a. </a:t>
            </a:r>
            <a:r>
              <a:rPr lang="en-US" b="1" dirty="0">
                <a:solidFill>
                  <a:schemeClr val="bg1"/>
                </a:solidFill>
              </a:rPr>
              <a:t>aggregate function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514600"/>
            <a:ext cx="1040656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(arr,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result 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[0];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(let nextElement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arr.slice(1))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result 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(result, nextElement);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b);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35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b);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1000</a:t>
            </a:r>
          </a:p>
        </p:txBody>
      </p:sp>
    </p:spTree>
    <p:extLst>
      <p:ext uri="{BB962C8B-B14F-4D97-AF65-F5344CB8AC3E}">
        <p14:creationId xmlns:p14="http://schemas.microsoft.com/office/powerpoint/2010/main" val="12230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(HOC) is a function that </a:t>
            </a:r>
            <a:r>
              <a:rPr lang="en-US" b="1" dirty="0">
                <a:solidFill>
                  <a:schemeClr val="bg1"/>
                </a:solidFill>
              </a:rPr>
              <a:t>takes </a:t>
            </a:r>
            <a:r>
              <a:rPr lang="en-US" b="1">
                <a:solidFill>
                  <a:schemeClr val="bg1"/>
                </a:solidFill>
              </a:rPr>
              <a:t>a </a:t>
            </a:r>
            <a:r>
              <a:rPr lang="en-US" b="1" smtClean="0">
                <a:solidFill>
                  <a:schemeClr val="bg1"/>
                </a:solidFill>
              </a:rPr>
              <a:t/>
            </a:r>
            <a:br>
              <a:rPr lang="en-US" b="1" smtClean="0">
                <a:solidFill>
                  <a:schemeClr val="bg1"/>
                </a:solidFill>
              </a:rPr>
            </a:br>
            <a:r>
              <a:rPr lang="en-US" b="1" smtClean="0">
                <a:solidFill>
                  <a:schemeClr val="bg1"/>
                </a:solidFill>
              </a:rPr>
              <a:t>component</a:t>
            </a:r>
            <a:r>
              <a:rPr lang="en-US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new </a:t>
            </a:r>
            <a:r>
              <a:rPr lang="en-US" b="1" dirty="0">
                <a:solidFill>
                  <a:schemeClr val="bg1"/>
                </a:solidFill>
              </a:rPr>
              <a:t>enhanced component</a:t>
            </a:r>
          </a:p>
          <a:p>
            <a:pPr lvl="1"/>
            <a:r>
              <a:rPr lang="en-US" dirty="0"/>
              <a:t>An advanced </a:t>
            </a:r>
            <a:r>
              <a:rPr lang="en-US" b="1" dirty="0">
                <a:solidFill>
                  <a:schemeClr val="bg1"/>
                </a:solidFill>
              </a:rPr>
              <a:t>composition pattern</a:t>
            </a:r>
          </a:p>
          <a:p>
            <a:pPr lvl="1"/>
            <a:r>
              <a:rPr lang="en-US" dirty="0"/>
              <a:t>Used by most third-party libraries (</a:t>
            </a:r>
            <a:r>
              <a:rPr lang="en-US" b="1" dirty="0">
                <a:solidFill>
                  <a:schemeClr val="bg1"/>
                </a:solidFill>
              </a:rPr>
              <a:t>Redux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Relay</a:t>
            </a:r>
            <a:r>
              <a:rPr lang="en-US" dirty="0"/>
              <a:t>, etc.)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53110"/>
            <a:ext cx="5333998" cy="1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1120" y="4114800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withBinding(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val="3725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179587"/>
            <a:ext cx="10558966" cy="3992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logged(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console.log(`${WrappedComponent.displayName} mounted`);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for: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3581400"/>
            <a:ext cx="2292717" cy="22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4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5843</TotalTime>
  <Words>1480</Words>
  <Application>Microsoft Office PowerPoint</Application>
  <PresentationFormat>По избор</PresentationFormat>
  <Paragraphs>324</Paragraphs>
  <Slides>37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38" baseType="lpstr">
      <vt:lpstr>1_SoftUni3_1</vt:lpstr>
      <vt:lpstr>Higher Order Components</vt:lpstr>
      <vt:lpstr>Table of Contents</vt:lpstr>
      <vt:lpstr>Have a Question?</vt:lpstr>
      <vt:lpstr>Презентация на PowerPoint</vt:lpstr>
      <vt:lpstr>Higher-Order Functions </vt:lpstr>
      <vt:lpstr>Example: Reducer Function</vt:lpstr>
      <vt:lpstr>Higher-Order Components</vt:lpstr>
      <vt:lpstr>HOC Example</vt:lpstr>
      <vt:lpstr>Advantages</vt:lpstr>
      <vt:lpstr>Презентация на PowerPoint</vt:lpstr>
      <vt:lpstr>Composing Style – AJAX Preloader</vt:lpstr>
      <vt:lpstr>Composing Routing – Authorized Routes</vt:lpstr>
      <vt:lpstr>Composing State Management</vt:lpstr>
      <vt:lpstr>Презентация на PowerPoint</vt:lpstr>
      <vt:lpstr>HOC Approaches</vt:lpstr>
      <vt:lpstr>HOC Approaches (2)</vt:lpstr>
      <vt:lpstr>Caveats</vt:lpstr>
      <vt:lpstr>Презентация на PowerPoint</vt:lpstr>
      <vt:lpstr>Organizing Components</vt:lpstr>
      <vt:lpstr>Organizing Applications</vt:lpstr>
      <vt:lpstr>Thinking in React</vt:lpstr>
      <vt:lpstr>Презентация на PowerPoint</vt:lpstr>
      <vt:lpstr>React Context API Overview</vt:lpstr>
      <vt:lpstr>Context API Methodology</vt:lpstr>
      <vt:lpstr>Initial Setup</vt:lpstr>
      <vt:lpstr>Providing State from Top to Bottom</vt:lpstr>
      <vt:lpstr>Consuming State in Child Components</vt:lpstr>
      <vt:lpstr>Презентация на PowerPoint</vt:lpstr>
      <vt:lpstr>What is JEST?</vt:lpstr>
      <vt:lpstr>What is Enzyme?</vt:lpstr>
      <vt:lpstr>JEST and Enzyme Compared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Tanya Staneva</cp:lastModifiedBy>
  <cp:revision>252</cp:revision>
  <dcterms:created xsi:type="dcterms:W3CDTF">2014-01-02T17:00:34Z</dcterms:created>
  <dcterms:modified xsi:type="dcterms:W3CDTF">2019-02-25T11:22:21Z</dcterms:modified>
  <cp:category>programming; computer programming; 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