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22"/>
  </p:notes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8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af4cf3135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0" name="Google Shape;290;g4af4cf3135_0_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g4af4cf3135_0_8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4af4cf3135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1" name="Google Shape;301;g4af4cf3135_0_9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g4af4cf3135_0_9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4af4cf3135_1_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g4af4cf3135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4af4cf3135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9" name="Google Shape;319;g4af4cf3135_1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g4af4cf3135_1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4af4cf3135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0" name="Google Shape;330;g4af4cf3135_1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1" name="Google Shape;331;g4af4cf3135_1_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4af4cf3135_1_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g4af4cf3135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8" name="Google Shape;348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hlinkClick r:id="rId3"/>
              </a:rPr>
              <a:t>http://softuni.org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This work is licensed under the </a:t>
            </a:r>
            <a:r>
              <a:rPr lang="en-US" sz="1000" u="sng">
                <a:solidFill>
                  <a:schemeClr val="hlink"/>
                </a:solidFill>
                <a:hlinkClick r:id="rId4"/>
              </a:rPr>
              <a:t>Creative Commons Attribution-NonCommercial-ShareAlike</a:t>
            </a:r>
            <a:r>
              <a:rPr lang="en-US" sz="1000"/>
              <a:t> license.</a:t>
            </a:r>
            <a:endParaRPr sz="1000"/>
          </a:p>
        </p:txBody>
      </p:sp>
      <p:sp>
        <p:nvSpPr>
          <p:cNvPr id="350" name="Google Shape;350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2" name="Google Shape;362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8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</a:rPr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hlinkClick r:id="rId3"/>
              </a:rPr>
              <a:t>http://softuni.org</a:t>
            </a:r>
            <a:endParaRPr sz="10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</a:rPr>
              <a:t>This work is licensed under the </a:t>
            </a:r>
            <a:r>
              <a:rPr lang="en-US" sz="1000" u="sng">
                <a:solidFill>
                  <a:schemeClr val="hlink"/>
                </a:solidFill>
                <a:hlinkClick r:id="rId4"/>
              </a:rPr>
              <a:t>Creative Commons Attribution-NonCommercial-ShareAlike</a:t>
            </a:r>
            <a:r>
              <a:rPr lang="en-US" sz="1000">
                <a:solidFill>
                  <a:srgbClr val="000000"/>
                </a:solidFill>
              </a:rPr>
              <a:t> license.</a:t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364" name="Google Shape;364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17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8" name="Google Shape;368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9" name="Google Shape;379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hlinkClick r:id="rId3"/>
              </a:rPr>
              <a:t>http://softuni.org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This work is licensed under the </a:t>
            </a:r>
            <a:r>
              <a:rPr lang="en-US" sz="1000" u="sng">
                <a:solidFill>
                  <a:schemeClr val="hlink"/>
                </a:solidFill>
                <a:hlinkClick r:id="rId4"/>
              </a:rPr>
              <a:t>Creative Commons Attribution-NonCommercial-ShareAlike</a:t>
            </a:r>
            <a:r>
              <a:rPr lang="en-US" sz="1000"/>
              <a:t> license.</a:t>
            </a:r>
            <a:endParaRPr sz="1000"/>
          </a:p>
        </p:txBody>
      </p:sp>
      <p:sp>
        <p:nvSpPr>
          <p:cNvPr id="192" name="Google Shape;19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0" name="Google Shape;390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</a:rPr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hlinkClick r:id="rId3"/>
              </a:rPr>
              <a:t>http://softuni.org</a:t>
            </a:r>
            <a:endParaRPr sz="10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</a:rPr>
              <a:t>This work is licensed under the </a:t>
            </a:r>
            <a:r>
              <a:rPr lang="en-US" sz="1000" u="sng">
                <a:solidFill>
                  <a:schemeClr val="hlink"/>
                </a:solidFill>
                <a:hlinkClick r:id="rId4"/>
              </a:rPr>
              <a:t>Creative Commons Attribution-NonCommercial-ShareAlike</a:t>
            </a:r>
            <a:r>
              <a:rPr lang="en-US" sz="1000">
                <a:solidFill>
                  <a:srgbClr val="000000"/>
                </a:solidFill>
              </a:rPr>
              <a:t> license.</a:t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392" name="Google Shape;392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20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7" name="Google Shape;20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hlinkClick r:id="rId3"/>
              </a:rPr>
              <a:t>http://softuni.org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This work is licensed under the </a:t>
            </a:r>
            <a:r>
              <a:rPr lang="en-US" sz="1000" u="sng">
                <a:solidFill>
                  <a:schemeClr val="hlink"/>
                </a:solidFill>
                <a:hlinkClick r:id="rId4"/>
              </a:rPr>
              <a:t>Creative Commons Attribution-NonCommercial-ShareAlike</a:t>
            </a:r>
            <a:r>
              <a:rPr lang="en-US" sz="1000"/>
              <a:t> license.</a:t>
            </a:r>
            <a:endParaRPr sz="1000"/>
          </a:p>
        </p:txBody>
      </p:sp>
      <p:sp>
        <p:nvSpPr>
          <p:cNvPr id="209" name="Google Shape;209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6" name="Google Shape;22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28" name="Google Shape;228;p4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hlinkClick r:id="rId3"/>
              </a:rPr>
              <a:t>http://softuni.org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This work is licensed under the </a:t>
            </a:r>
            <a:r>
              <a:rPr lang="en-US" sz="1000" u="sng">
                <a:solidFill>
                  <a:schemeClr val="hlink"/>
                </a:solidFill>
                <a:hlinkClick r:id="rId4"/>
              </a:rPr>
              <a:t>Creative Commons Attribution-NonCommercial-ShareAlike</a:t>
            </a:r>
            <a:r>
              <a:rPr lang="en-US" sz="1000"/>
              <a:t> license.</a:t>
            </a:r>
            <a:endParaRPr sz="10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af4cf313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g4af4cf3135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4af4cf3135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af4cf3135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" name="Google Shape;248;g4af4cf3135_0_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9" name="Google Shape;249;g4af4cf3135_0_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4af4cf3135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g4af4cf3135_0_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g4af4cf3135_0_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http://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hyperlink" Target="http://www.facebook.com/SoftwareUniversity" TargetMode="External"/><Relationship Id="rId7" Type="http://schemas.openxmlformats.org/officeDocument/2006/relationships/hyperlink" Target="http://softuni.bg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0.png"/><Relationship Id="rId5" Type="http://schemas.openxmlformats.org/officeDocument/2006/relationships/hyperlink" Target="http://forum.softuni.bg/" TargetMode="External"/><Relationship Id="rId4" Type="http://schemas.openxmlformats.org/officeDocument/2006/relationships/image" Target="../media/image39.png"/><Relationship Id="rId9" Type="http://schemas.openxmlformats.org/officeDocument/2006/relationships/image" Target="../media/image4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.png"/><Relationship Id="rId16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8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esentation Title Slide">
  <p:cSld name="Presentation 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"/>
          <p:cNvPicPr preferRelativeResize="0"/>
          <p:nvPr/>
        </p:nvPicPr>
        <p:blipFill rotWithShape="1">
          <a:blip r:embed="rId2">
            <a:alphaModFix/>
          </a:blip>
          <a:srcRect b="1671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>
            <a:spLocks noGrp="1"/>
          </p:cNvSpPr>
          <p:nvPr>
            <p:ph type="pic" idx="2"/>
          </p:nvPr>
        </p:nvSpPr>
        <p:spPr>
          <a:xfrm>
            <a:off x="656629" y="2351427"/>
            <a:ext cx="5439372" cy="2325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/>
          <a:lstStyle>
            <a:lvl1pPr marR="0" lvl="0" algn="ctr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398"/>
              <a:buFont typeface="Noto Sans Symbols"/>
              <a:buNone/>
              <a:defRPr sz="3398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Char char="▪"/>
              <a:defRPr sz="31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Font typeface="Noto Sans Symbols"/>
              <a:buChar char="▪"/>
              <a:defRPr sz="29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Font typeface="Noto Sans Symbols"/>
              <a:buChar char="▪"/>
              <a:defRPr sz="27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Noto Sans Symbols"/>
              <a:buChar char="▪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8" name="Google Shape;1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666859" y="1303142"/>
            <a:ext cx="10965303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/>
          <a:lstStyle>
            <a:lvl1pPr lvl="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598"/>
              <a:buNone/>
              <a:defRPr sz="3598">
                <a:solidFill>
                  <a:schemeClr val="dk1"/>
                </a:solidFill>
              </a:defRPr>
            </a:lvl1pPr>
            <a:lvl2pPr lvl="1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lvl="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lvl="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lvl="4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lvl="5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92813" y="6057655"/>
            <a:ext cx="2106010" cy="525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2"/>
          <p:cNvSpPr txBox="1">
            <a:spLocks noGrp="1"/>
          </p:cNvSpPr>
          <p:nvPr>
            <p:ph type="title"/>
          </p:nvPr>
        </p:nvSpPr>
        <p:spPr>
          <a:xfrm>
            <a:off x="666859" y="254857"/>
            <a:ext cx="10965303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98"/>
              <a:buFont typeface="Calibri"/>
              <a:buNone/>
              <a:defRPr sz="479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4" name="Google Shape;24;p2" title="CC-BY-NC-SA License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49803"/>
            </a:srgbClr>
          </a:solidFill>
          <a:ln w="9525" cap="flat" cmpd="sng">
            <a:solidFill>
              <a:srgbClr val="F2A818">
                <a:alpha val="49803"/>
              </a:srgbClr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5" name="Google Shape;25;p2"/>
          <p:cNvSpPr txBox="1">
            <a:spLocks noGrp="1"/>
          </p:cNvSpPr>
          <p:nvPr>
            <p:ph type="body" idx="3"/>
          </p:nvPr>
        </p:nvSpPr>
        <p:spPr>
          <a:xfrm>
            <a:off x="8643853" y="5916124"/>
            <a:ext cx="2951518" cy="382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/>
          <a:lstStyle>
            <a:lvl1pPr marL="457200" lvl="0" indent="-22860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998"/>
              <a:buNone/>
              <a:defRPr sz="1998" b="1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body" idx="4"/>
          </p:nvPr>
        </p:nvSpPr>
        <p:spPr>
          <a:xfrm>
            <a:off x="8643853" y="6340279"/>
            <a:ext cx="2951518" cy="351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/>
          <a:lstStyle>
            <a:lvl1pPr marL="457200" lvl="0" indent="-22860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798"/>
              <a:buNone/>
              <a:defRPr sz="1798" b="1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body" idx="5"/>
          </p:nvPr>
        </p:nvSpPr>
        <p:spPr>
          <a:xfrm>
            <a:off x="671147" y="4876800"/>
            <a:ext cx="2951518" cy="506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/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98"/>
              <a:buNone/>
              <a:defRPr sz="2798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body" idx="6"/>
          </p:nvPr>
        </p:nvSpPr>
        <p:spPr>
          <a:xfrm>
            <a:off x="671147" y="5368740"/>
            <a:ext cx="2951518" cy="44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/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8"/>
              <a:buNone/>
              <a:defRPr sz="2398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2"/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 Slide Dark">
  <p:cSld name="Comparison Slide Dark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1"/>
          <p:cNvPicPr preferRelativeResize="0"/>
          <p:nvPr/>
        </p:nvPicPr>
        <p:blipFill rotWithShape="1">
          <a:blip r:embed="rId2">
            <a:alphaModFix/>
          </a:blip>
          <a:srcRect b="1671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1"/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1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dk2"/>
          </a:solidFill>
          <a:ln w="635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1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33" name="Google Shape;133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16551" y="5206773"/>
            <a:ext cx="958900" cy="1184869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1"/>
          <p:cNvSpPr txBox="1">
            <a:spLocks noGrp="1"/>
          </p:cNvSpPr>
          <p:nvPr>
            <p:ph type="body" idx="1"/>
          </p:nvPr>
        </p:nvSpPr>
        <p:spPr>
          <a:xfrm>
            <a:off x="190402" y="1195931"/>
            <a:ext cx="5426148" cy="4824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/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11"/>
          <p:cNvSpPr txBox="1">
            <a:spLocks noGrp="1"/>
          </p:cNvSpPr>
          <p:nvPr>
            <p:ph type="body" idx="2"/>
          </p:nvPr>
        </p:nvSpPr>
        <p:spPr>
          <a:xfrm>
            <a:off x="6575450" y="1195931"/>
            <a:ext cx="5426147" cy="4824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/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11"/>
          <p:cNvSpPr txBox="1">
            <a:spLocks noGrp="1"/>
          </p:cNvSpPr>
          <p:nvPr>
            <p:ph type="dt" idx="10"/>
          </p:nvPr>
        </p:nvSpPr>
        <p:spPr>
          <a:xfrm>
            <a:off x="188816" y="6390560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1"/>
          <p:cNvSpPr txBox="1">
            <a:spLocks noGrp="1"/>
          </p:cNvSpPr>
          <p:nvPr>
            <p:ph type="ftr" idx="11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1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9" name="Google Shape;139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68283" y="232973"/>
            <a:ext cx="2125527" cy="5302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Content">
  <p:cSld name="Image and Conten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12"/>
          <p:cNvPicPr preferRelativeResize="0"/>
          <p:nvPr/>
        </p:nvPicPr>
        <p:blipFill rotWithShape="1">
          <a:blip r:embed="rId2">
            <a:alphaModFix/>
          </a:blip>
          <a:srcRect b="1671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2"/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2"/>
          <p:cNvSpPr>
            <a:spLocks noGrp="1"/>
          </p:cNvSpPr>
          <p:nvPr>
            <p:ph type="pic" idx="2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spcFirstLastPara="1" wrap="square" lIns="108000" tIns="36000" rIns="108000" bIns="36000" anchor="ctr" anchorCtr="0"/>
          <a:lstStyle>
            <a:lvl1pPr marR="0" lvl="0" algn="ctr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31"/>
              <a:buFont typeface="Noto Sans Symbols"/>
              <a:buNone/>
              <a:defRPr sz="213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31"/>
              <a:buFont typeface="Noto Sans Symbols"/>
              <a:buNone/>
              <a:defRPr sz="373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None/>
              <a:defRPr sz="31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Noto Sans Symbols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Noto Sans Symbols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Google Shape;144;p12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2"/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2"/>
          <p:cNvSpPr txBox="1">
            <a:spLocks noGrp="1"/>
          </p:cNvSpPr>
          <p:nvPr>
            <p:ph type="body" idx="1"/>
          </p:nvPr>
        </p:nvSpPr>
        <p:spPr>
          <a:xfrm>
            <a:off x="4795936" y="1353867"/>
            <a:ext cx="7199299" cy="502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/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2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2"/>
          <p:cNvSpPr txBox="1">
            <a:spLocks noGrp="1"/>
          </p:cNvSpPr>
          <p:nvPr>
            <p:ph type="dt" idx="10"/>
          </p:nvPr>
        </p:nvSpPr>
        <p:spPr>
          <a:xfrm>
            <a:off x="188816" y="6397196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2"/>
          <p:cNvSpPr txBox="1">
            <a:spLocks noGrp="1"/>
          </p:cNvSpPr>
          <p:nvPr>
            <p:ph type="ftr" idx="11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2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2" name="Google Shape;152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70854" y="232973"/>
            <a:ext cx="2126081" cy="53028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2"/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9"/>
              <a:buFont typeface="Calibri"/>
              <a:buNone/>
            </a:pPr>
            <a:endParaRPr sz="2399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13"/>
          <p:cNvPicPr preferRelativeResize="0"/>
          <p:nvPr/>
        </p:nvPicPr>
        <p:blipFill rotWithShape="1">
          <a:blip r:embed="rId2">
            <a:alphaModFix/>
          </a:blip>
          <a:srcRect b="1671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3"/>
          <p:cNvSpPr txBox="1">
            <a:spLocks noGrp="1"/>
          </p:cNvSpPr>
          <p:nvPr>
            <p:ph type="dt" idx="10"/>
          </p:nvPr>
        </p:nvSpPr>
        <p:spPr>
          <a:xfrm>
            <a:off x="188816" y="6397196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3"/>
          <p:cNvSpPr txBox="1">
            <a:spLocks noGrp="1"/>
          </p:cNvSpPr>
          <p:nvPr>
            <p:ph type="ftr" idx="11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3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9" name="Google Shape;159;p13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  <a:noFill/>
          <a:ln>
            <a:noFill/>
          </a:ln>
        </p:spPr>
      </p:pic>
      <p:pic>
        <p:nvPicPr>
          <p:cNvPr id="160" name="Google Shape;160;p13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  <a:noFill/>
          <a:ln>
            <a:noFill/>
          </a:ln>
        </p:spPr>
      </p:pic>
      <p:pic>
        <p:nvPicPr>
          <p:cNvPr id="161" name="Google Shape;161;p13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  <a:noFill/>
          <a:ln>
            <a:noFill/>
          </a:ln>
        </p:spPr>
      </p:pic>
      <p:pic>
        <p:nvPicPr>
          <p:cNvPr id="162" name="Google Shape;162;p13">
            <a:hlinkClick r:id="rId9"/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  <a:noFill/>
          <a:ln>
            <a:noFill/>
          </a:ln>
        </p:spPr>
      </p:pic>
      <p:pic>
        <p:nvPicPr>
          <p:cNvPr id="163" name="Google Shape;163;p13">
            <a:hlinkClick r:id="rId11"/>
          </p:cNvPr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  <a:noFill/>
          <a:ln>
            <a:noFill/>
          </a:ln>
        </p:spPr>
      </p:pic>
      <p:pic>
        <p:nvPicPr>
          <p:cNvPr id="164" name="Google Shape;164;p13">
            <a:hlinkClick r:id="rId13"/>
          </p:cNvPr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  <a:noFill/>
          <a:ln>
            <a:noFill/>
          </a:ln>
        </p:spPr>
      </p:pic>
      <p:sp>
        <p:nvSpPr>
          <p:cNvPr id="165" name="Google Shape;165;p13"/>
          <p:cNvSpPr/>
          <p:nvPr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3"/>
          <p:cNvSpPr txBox="1">
            <a:spLocks noGrp="1"/>
          </p:cNvSpPr>
          <p:nvPr>
            <p:ph type="title"/>
          </p:nvPr>
        </p:nvSpPr>
        <p:spPr>
          <a:xfrm>
            <a:off x="188816" y="110723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67" name="Google Shape;167;p13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9868283" y="232973"/>
            <a:ext cx="2125527" cy="5302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4"/>
          <p:cNvPicPr preferRelativeResize="0"/>
          <p:nvPr/>
        </p:nvPicPr>
        <p:blipFill rotWithShape="1">
          <a:blip r:embed="rId2">
            <a:alphaModFix/>
          </a:blip>
          <a:srcRect b="1671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4"/>
          <p:cNvSpPr/>
          <p:nvPr/>
        </p:nvSpPr>
        <p:spPr>
          <a:xfrm>
            <a:off x="0" y="-40852"/>
            <a:ext cx="12195176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4"/>
          <p:cNvSpPr txBox="1">
            <a:spLocks noGrp="1"/>
          </p:cNvSpPr>
          <p:nvPr>
            <p:ph type="title"/>
          </p:nvPr>
        </p:nvSpPr>
        <p:spPr>
          <a:xfrm>
            <a:off x="188816" y="110723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72" name="Google Shape;172;p1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noFill/>
          <a:ln>
            <a:noFill/>
          </a:ln>
        </p:spPr>
      </p:pic>
      <p:pic>
        <p:nvPicPr>
          <p:cNvPr id="173" name="Google Shape;173;p14" descr="Ð ÐµÐ·ÑÐ»ÑÐ°Ñ Ñ Ð¸Ð·Ð¾Ð±ÑÐ°Ð¶ÐµÐ½Ð¸Ðµ Ð·Ð° indeavr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45464" y="1399789"/>
            <a:ext cx="5354264" cy="1209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4" descr="Ð ÐµÐ·ÑÐ»ÑÐ°Ñ Ñ Ð¸Ð·Ð¾Ð±ÑÐ°Ð¶ÐµÐ½Ð¸Ðµ Ð·Ð° software group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45464" y="2317265"/>
            <a:ext cx="6667500" cy="303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4" descr="Ð¡Ð²ÑÑÐ·Ð°Ð½Ð¾ Ð¸Ð·Ð¾Ð±ÑÐ°Ð¶ÐµÐ½Ð¸Ðµ">
            <a:hlinkClick r:id="rId9"/>
          </p:cNvPr>
          <p:cNvPicPr preferRelativeResize="0"/>
          <p:nvPr/>
        </p:nvPicPr>
        <p:blipFill rotWithShape="1">
          <a:blip r:embed="rId10">
            <a:alphaModFix/>
          </a:blip>
          <a:srcRect l="14921" t="-168" r="15237" b="19014"/>
          <a:stretch/>
        </p:blipFill>
        <p:spPr>
          <a:xfrm>
            <a:off x="7761500" y="2602277"/>
            <a:ext cx="3155182" cy="1654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4" descr="Ð ÐµÐ·ÑÐ»ÑÐ°Ñ Ñ Ð¸Ð·Ð¾Ð±ÑÐ°Ð¶ÐµÐ½Ð¸Ðµ Ð·Ð° netpeak">
            <a:hlinkClick r:id="rId11"/>
          </p:cNvPr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81756" y="5230897"/>
            <a:ext cx="7167612" cy="996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4" descr="Ð ÐµÐ·ÑÐ»ÑÐ°Ñ Ñ Ð¸Ð·Ð¾Ð±ÑÐ°Ð¶ÐµÐ½Ð¸Ðµ Ð·Ð° superhosting png">
            <a:hlinkClick r:id="rId13"/>
          </p:cNvPr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17524" y="4510111"/>
            <a:ext cx="3352800" cy="1777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4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9868283" y="232973"/>
            <a:ext cx="2125527" cy="5302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st">
  <p:cSld name="Las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15"/>
          <p:cNvPicPr preferRelativeResize="0"/>
          <p:nvPr/>
        </p:nvPicPr>
        <p:blipFill rotWithShape="1">
          <a:blip r:embed="rId2">
            <a:alphaModFix/>
          </a:blip>
          <a:srcRect b="1671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5"/>
          <p:cNvSpPr txBox="1">
            <a:spLocks noGrp="1"/>
          </p:cNvSpPr>
          <p:nvPr>
            <p:ph type="body" idx="1"/>
          </p:nvPr>
        </p:nvSpPr>
        <p:spPr>
          <a:xfrm>
            <a:off x="152410" y="1186307"/>
            <a:ext cx="9504009" cy="5496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/>
          <a:lstStyle>
            <a:lvl1pPr marL="457200" lvl="0" indent="-4062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 sz="2798"/>
            </a:lvl1pPr>
            <a:lvl2pPr marL="914400" marR="0" lvl="1" indent="-43167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82" name="Google Shape;182;p15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61449" y="3608627"/>
            <a:ext cx="1119031" cy="1118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5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337977" y="5017462"/>
            <a:ext cx="1042504" cy="1042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5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696603" y="2384689"/>
            <a:ext cx="3227765" cy="4297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985829" y="1319423"/>
            <a:ext cx="1670274" cy="2065159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5"/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5"/>
          <p:cNvSpPr txBox="1">
            <a:spLocks noGrp="1"/>
          </p:cNvSpPr>
          <p:nvPr>
            <p:ph type="title"/>
          </p:nvPr>
        </p:nvSpPr>
        <p:spPr>
          <a:xfrm>
            <a:off x="172286" y="108873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able of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3"/>
          <p:cNvPicPr preferRelativeResize="0"/>
          <p:nvPr/>
        </p:nvPicPr>
        <p:blipFill rotWithShape="1">
          <a:blip r:embed="rId2">
            <a:alphaModFix/>
          </a:blip>
          <a:srcRect b="1671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3"/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" name="Google Shape;34;p3" descr="A drawing of a cartoon character&#10;&#10;Description generated with high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7910369" y="1409638"/>
            <a:ext cx="3572162" cy="4385137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3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body" idx="1"/>
          </p:nvPr>
        </p:nvSpPr>
        <p:spPr>
          <a:xfrm>
            <a:off x="196766" y="1371604"/>
            <a:ext cx="8182463" cy="4795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/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Font typeface="Calibri"/>
              <a:buAutoNum type="arabicPeriod"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dt" idx="10"/>
          </p:nvPr>
        </p:nvSpPr>
        <p:spPr>
          <a:xfrm>
            <a:off x="188816" y="6397196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ftr" idx="11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0" name="Google Shape;40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68283" y="232973"/>
            <a:ext cx="2125527" cy="5302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4"/>
          <p:cNvPicPr preferRelativeResize="0"/>
          <p:nvPr/>
        </p:nvPicPr>
        <p:blipFill rotWithShape="1">
          <a:blip r:embed="rId2">
            <a:alphaModFix/>
          </a:blip>
          <a:srcRect b="1671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4"/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4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/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dt" idx="10"/>
          </p:nvPr>
        </p:nvSpPr>
        <p:spPr>
          <a:xfrm>
            <a:off x="188816" y="6397196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ftr" idx="11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9" name="Google Shape;4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68283" y="232973"/>
            <a:ext cx="2125527" cy="5302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5"/>
          <p:cNvPicPr preferRelativeResize="0"/>
          <p:nvPr/>
        </p:nvPicPr>
        <p:blipFill rotWithShape="1">
          <a:blip r:embed="rId2">
            <a:alphaModFix/>
          </a:blip>
          <a:srcRect b="1671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5"/>
          <p:cNvSpPr txBox="1">
            <a:spLocks noGrp="1"/>
          </p:cNvSpPr>
          <p:nvPr>
            <p:ph type="body" idx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/>
          <a:lstStyle>
            <a:lvl1pPr marL="457200" lvl="0" indent="-22860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5396"/>
              <a:buNone/>
              <a:defRPr sz="5396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2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/>
          <a:lstStyle>
            <a:lvl1pPr marL="457200" lvl="0" indent="-22860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  <a:defRPr sz="3998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/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urce Code Example">
  <p:cSld name="Source Code Exampl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6"/>
          <p:cNvPicPr preferRelativeResize="0"/>
          <p:nvPr/>
        </p:nvPicPr>
        <p:blipFill rotWithShape="1">
          <a:blip r:embed="rId2">
            <a:alphaModFix/>
          </a:blip>
          <a:srcRect b="1671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6"/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6"/>
          <p:cNvSpPr txBox="1">
            <a:spLocks noGrp="1"/>
          </p:cNvSpPr>
          <p:nvPr>
            <p:ph type="body" idx="1"/>
          </p:nvPr>
        </p:nvSpPr>
        <p:spPr>
          <a:xfrm>
            <a:off x="190501" y="1196126"/>
            <a:ext cx="11811097" cy="518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/>
          <a:lstStyle>
            <a:lvl1pPr marL="457200" lvl="0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  <a:defRPr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body" idx="2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/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A334B"/>
              </a:buClr>
              <a:buSzPts val="2398"/>
              <a:buNone/>
              <a:defRPr sz="2398" b="1">
                <a:solidFill>
                  <a:srgbClr val="1A334B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dt" idx="10"/>
          </p:nvPr>
        </p:nvSpPr>
        <p:spPr>
          <a:xfrm>
            <a:off x="188816" y="6397196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ftr" idx="11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4" name="Google Shape;6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68283" y="232973"/>
            <a:ext cx="2125527" cy="5302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portant Concept">
  <p:cSld name="Important Concep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7"/>
          <p:cNvPicPr preferRelativeResize="0"/>
          <p:nvPr/>
        </p:nvPicPr>
        <p:blipFill rotWithShape="1">
          <a:blip r:embed="rId2">
            <a:alphaModFix/>
          </a:blip>
          <a:srcRect b="1671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7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" name="Google Shape;68;p7" descr="E:\002-KIMS BUSINESS\007-02-Fullslidesppt-Contents\20161228\02-edu\bulb-item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5205" y="1792355"/>
            <a:ext cx="1830305" cy="4062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7" descr="E:\002-KIMS BUSINESS\007-02-Fullslidesppt-Contents\20161228\02-edu\bulb-item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5205" y="1792355"/>
            <a:ext cx="915152" cy="4062223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7"/>
          <p:cNvSpPr txBox="1">
            <a:spLocks noGrp="1"/>
          </p:cNvSpPr>
          <p:nvPr>
            <p:ph type="body" idx="1"/>
          </p:nvPr>
        </p:nvSpPr>
        <p:spPr>
          <a:xfrm>
            <a:off x="2065510" y="1121144"/>
            <a:ext cx="9929724" cy="5276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/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399495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dt" idx="10"/>
          </p:nvPr>
        </p:nvSpPr>
        <p:spPr>
          <a:xfrm>
            <a:off x="188816" y="6397196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ftr" idx="11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5" name="Google Shape;75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833037" y="274595"/>
            <a:ext cx="2144287" cy="534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s Slide">
  <p:cSld name="Questions Slide">
    <p:bg>
      <p:bgPr>
        <a:solidFill>
          <a:schemeClr val="lt2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8"/>
          <p:cNvPicPr preferRelativeResize="0"/>
          <p:nvPr/>
        </p:nvPicPr>
        <p:blipFill rotWithShape="1">
          <a:blip r:embed="rId2">
            <a:alphaModFix/>
          </a:blip>
          <a:srcRect b="1671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8"/>
          <p:cNvPicPr preferRelativeResize="0"/>
          <p:nvPr/>
        </p:nvPicPr>
        <p:blipFill rotWithShape="1">
          <a:blip r:embed="rId2">
            <a:alphaModFix/>
          </a:blip>
          <a:srcRect b="1671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8"/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6158"/>
              <a:buFont typeface="Noto Sans Symbols"/>
              <a:buNone/>
            </a:pPr>
            <a:r>
              <a:rPr lang="en-US" sz="8797" b="1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  <a:endParaRPr sz="8797" b="1" i="0" u="none" strike="noStrike" cap="none">
              <a:solidFill>
                <a:srgbClr val="23446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0" name="Google Shape;8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5087" y="2222932"/>
            <a:ext cx="3575905" cy="4148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96452" y="314259"/>
            <a:ext cx="2126081" cy="530284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8"/>
          <p:cNvSpPr txBox="1">
            <a:spLocks noGrp="1"/>
          </p:cNvSpPr>
          <p:nvPr>
            <p:ph type="dt" idx="10"/>
          </p:nvPr>
        </p:nvSpPr>
        <p:spPr>
          <a:xfrm>
            <a:off x="188816" y="6397196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8"/>
          <p:cNvSpPr txBox="1">
            <a:spLocks noGrp="1"/>
          </p:cNvSpPr>
          <p:nvPr>
            <p:ph type="ftr" idx="11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8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5" name="Google Shape;85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950857" y="1702473"/>
            <a:ext cx="1198901" cy="1198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789116" y="3776293"/>
            <a:ext cx="1166400" cy="1402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228000" y="3776293"/>
            <a:ext cx="1166400" cy="1389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668000" y="3775663"/>
            <a:ext cx="1166400" cy="1567139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108000" y="3769759"/>
            <a:ext cx="1166400" cy="1350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8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0548000" y="3776293"/>
            <a:ext cx="1166400" cy="1433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8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3386303" y="3776295"/>
            <a:ext cx="1164654" cy="144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" name="Google Shape;92;p8"/>
          <p:cNvCxnSpPr/>
          <p:nvPr/>
        </p:nvCxnSpPr>
        <p:spPr>
          <a:xfrm>
            <a:off x="3969414" y="3335565"/>
            <a:ext cx="7161786" cy="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3" name="Google Shape;93;p8"/>
          <p:cNvCxnSpPr/>
          <p:nvPr/>
        </p:nvCxnSpPr>
        <p:spPr>
          <a:xfrm>
            <a:off x="3969414" y="3335565"/>
            <a:ext cx="0" cy="23622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4" name="Google Shape;94;p8"/>
          <p:cNvCxnSpPr/>
          <p:nvPr/>
        </p:nvCxnSpPr>
        <p:spPr>
          <a:xfrm>
            <a:off x="5364000" y="3335565"/>
            <a:ext cx="0" cy="23622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5" name="Google Shape;95;p8"/>
          <p:cNvCxnSpPr/>
          <p:nvPr/>
        </p:nvCxnSpPr>
        <p:spPr>
          <a:xfrm>
            <a:off x="6811200" y="3329215"/>
            <a:ext cx="0" cy="23622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6" name="Google Shape;96;p8"/>
          <p:cNvCxnSpPr/>
          <p:nvPr/>
        </p:nvCxnSpPr>
        <p:spPr>
          <a:xfrm>
            <a:off x="8251200" y="3329215"/>
            <a:ext cx="0" cy="23622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7" name="Google Shape;97;p8"/>
          <p:cNvCxnSpPr/>
          <p:nvPr/>
        </p:nvCxnSpPr>
        <p:spPr>
          <a:xfrm>
            <a:off x="9691200" y="3329215"/>
            <a:ext cx="0" cy="23622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8" name="Google Shape;98;p8"/>
          <p:cNvCxnSpPr/>
          <p:nvPr/>
        </p:nvCxnSpPr>
        <p:spPr>
          <a:xfrm>
            <a:off x="11131200" y="3335565"/>
            <a:ext cx="0" cy="23622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9" name="Google Shape;99;p8"/>
          <p:cNvCxnSpPr/>
          <p:nvPr/>
        </p:nvCxnSpPr>
        <p:spPr>
          <a:xfrm>
            <a:off x="7550307" y="3092995"/>
            <a:ext cx="0" cy="23622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0" name="Google Shape;100;p8"/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950856" y="1702471"/>
            <a:ext cx="1198901" cy="1198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789116" y="3776291"/>
            <a:ext cx="1166400" cy="1402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8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228000" y="3776291"/>
            <a:ext cx="1166400" cy="1389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8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668000" y="3775661"/>
            <a:ext cx="1166400" cy="15671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8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9108000" y="3769759"/>
            <a:ext cx="1166400" cy="1350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8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0548000" y="3776291"/>
            <a:ext cx="1166400" cy="1433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8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3386303" y="3776295"/>
            <a:ext cx="1164654" cy="144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" name="Google Shape;108;p8"/>
          <p:cNvCxnSpPr/>
          <p:nvPr/>
        </p:nvCxnSpPr>
        <p:spPr>
          <a:xfrm>
            <a:off x="3969414" y="3335565"/>
            <a:ext cx="7161786" cy="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9" name="Google Shape;109;p8"/>
          <p:cNvCxnSpPr/>
          <p:nvPr/>
        </p:nvCxnSpPr>
        <p:spPr>
          <a:xfrm>
            <a:off x="3969414" y="3335565"/>
            <a:ext cx="0" cy="23622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0" name="Google Shape;110;p8"/>
          <p:cNvCxnSpPr/>
          <p:nvPr/>
        </p:nvCxnSpPr>
        <p:spPr>
          <a:xfrm>
            <a:off x="5364000" y="3335565"/>
            <a:ext cx="0" cy="23622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1" name="Google Shape;111;p8"/>
          <p:cNvCxnSpPr/>
          <p:nvPr/>
        </p:nvCxnSpPr>
        <p:spPr>
          <a:xfrm>
            <a:off x="6811200" y="3329215"/>
            <a:ext cx="0" cy="23622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2" name="Google Shape;112;p8"/>
          <p:cNvCxnSpPr/>
          <p:nvPr/>
        </p:nvCxnSpPr>
        <p:spPr>
          <a:xfrm>
            <a:off x="8251200" y="3329215"/>
            <a:ext cx="0" cy="23622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3" name="Google Shape;113;p8"/>
          <p:cNvCxnSpPr/>
          <p:nvPr/>
        </p:nvCxnSpPr>
        <p:spPr>
          <a:xfrm>
            <a:off x="9691200" y="3329215"/>
            <a:ext cx="0" cy="23622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4" name="Google Shape;114;p8"/>
          <p:cNvCxnSpPr/>
          <p:nvPr/>
        </p:nvCxnSpPr>
        <p:spPr>
          <a:xfrm>
            <a:off x="11131200" y="3335565"/>
            <a:ext cx="0" cy="23622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5" name="Google Shape;115;p8"/>
          <p:cNvCxnSpPr/>
          <p:nvPr/>
        </p:nvCxnSpPr>
        <p:spPr>
          <a:xfrm>
            <a:off x="7550307" y="3092995"/>
            <a:ext cx="0" cy="236220"/>
          </a:xfrm>
          <a:prstGeom prst="straightConnector1">
            <a:avLst/>
          </a:prstGeom>
          <a:noFill/>
          <a:ln w="25400" cap="flat" cmpd="sng">
            <a:solidFill>
              <a:srgbClr val="F4C46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portant Example">
  <p:cSld name="Important Example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9"/>
          <p:cNvPicPr preferRelativeResize="0"/>
          <p:nvPr/>
        </p:nvPicPr>
        <p:blipFill rotWithShape="1">
          <a:blip r:embed="rId2">
            <a:alphaModFix/>
          </a:blip>
          <a:srcRect b="1671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9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9" descr="E:\002-KIMS BUSINESS\007-02-Fullslidesppt-Contents\20161228\02-edu\bulb-item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0027" y="3314704"/>
            <a:ext cx="1260665" cy="279795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9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399495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9"/>
          <p:cNvSpPr txBox="1">
            <a:spLocks noGrp="1"/>
          </p:cNvSpPr>
          <p:nvPr>
            <p:ph type="body" idx="1"/>
          </p:nvPr>
        </p:nvSpPr>
        <p:spPr>
          <a:xfrm>
            <a:off x="1959073" y="1121144"/>
            <a:ext cx="10036163" cy="5276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/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9"/>
          <p:cNvSpPr txBox="1">
            <a:spLocks noGrp="1"/>
          </p:cNvSpPr>
          <p:nvPr>
            <p:ph type="dt" idx="10"/>
          </p:nvPr>
        </p:nvSpPr>
        <p:spPr>
          <a:xfrm>
            <a:off x="188816" y="6397196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9"/>
          <p:cNvSpPr txBox="1">
            <a:spLocks noGrp="1"/>
          </p:cNvSpPr>
          <p:nvPr>
            <p:ph type="ftr" idx="11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9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5" name="Google Shape;125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33037" y="274595"/>
            <a:ext cx="2144287" cy="534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188816" y="6397196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3998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/>
          <a:lstStyle>
            <a:lvl1pPr marL="457200" marR="0" lvl="0" indent="-4443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Font typeface="Noto Sans Symbols"/>
              <a:buChar char="▪"/>
              <a:defRPr sz="33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316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Char char="▪"/>
              <a:defRPr sz="31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189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Font typeface="Noto Sans Symbols"/>
              <a:buChar char="▪"/>
              <a:defRPr sz="29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2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Font typeface="Noto Sans Symbols"/>
              <a:buChar char="▪"/>
              <a:defRPr sz="27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9357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Noto Sans Symbols"/>
              <a:buChar char="▪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97827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9782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9782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9782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dux-utilities/flux-standard-action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ure_function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http://codexio.bg" TargetMode="External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59.png"/><Relationship Id="rId12" Type="http://schemas.openxmlformats.org/officeDocument/2006/relationships/image" Target="../media/image6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cebook/create-react-ap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docs/introducing-jsx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"/>
          <p:cNvSpPr txBox="1">
            <a:spLocks noGrp="1"/>
          </p:cNvSpPr>
          <p:nvPr>
            <p:ph type="body" idx="1"/>
          </p:nvPr>
        </p:nvSpPr>
        <p:spPr>
          <a:xfrm>
            <a:off x="190402" y="1645919"/>
            <a:ext cx="11818096" cy="4751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114300" indent="0" algn="ctr">
              <a:buNone/>
            </a:pPr>
            <a:r>
              <a:rPr lang="en-US" sz="9600" b="1" dirty="0" smtClean="0"/>
              <a:t>sli.do</a:t>
            </a:r>
          </a:p>
          <a:p>
            <a:pPr marL="0" lvl="0" indent="0" algn="ctr">
              <a:lnSpc>
                <a:spcPct val="95000"/>
              </a:lnSpc>
              <a:spcBef>
                <a:spcPts val="0"/>
              </a:spcBef>
              <a:buSzPts val="3300"/>
              <a:buNone/>
            </a:pPr>
            <a:r>
              <a:rPr lang="en-US" sz="8000" b="1" dirty="0" smtClean="0"/>
              <a:t>#React-</a:t>
            </a:r>
            <a:r>
              <a:rPr lang="en-US" sz="8000" b="1" dirty="0" err="1" smtClean="0"/>
              <a:t>Redux</a:t>
            </a:r>
            <a:r>
              <a:rPr lang="en-US" sz="8000" b="1" dirty="0" smtClean="0"/>
              <a:t>-Saga</a:t>
            </a:r>
            <a:endParaRPr lang="en-US" sz="6000" dirty="0"/>
          </a:p>
          <a:p>
            <a:pPr marL="114300" indent="0" algn="ctr">
              <a:buNone/>
            </a:pPr>
            <a:r>
              <a:rPr lang="en-US" sz="6000" dirty="0" smtClean="0"/>
              <a:t>(</a:t>
            </a:r>
            <a:r>
              <a:rPr lang="en-US" sz="6000" dirty="0"/>
              <a:t>event: </a:t>
            </a:r>
            <a:r>
              <a:rPr lang="en-US" sz="6000" dirty="0" smtClean="0"/>
              <a:t>React -&gt; </a:t>
            </a:r>
            <a:r>
              <a:rPr lang="en-US" sz="6000" dirty="0" err="1" smtClean="0"/>
              <a:t>Redux</a:t>
            </a:r>
            <a:r>
              <a:rPr lang="en-US" sz="6000" dirty="0" smtClean="0"/>
              <a:t> -&gt; Saga)</a:t>
            </a:r>
            <a:endParaRPr lang="en-US" sz="6000" dirty="0"/>
          </a:p>
        </p:txBody>
      </p:sp>
      <p:sp>
        <p:nvSpPr>
          <p:cNvPr id="219" name="Google Shape;219;p18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 smtClean="0"/>
              <a:t>Before we dive in</a:t>
            </a:r>
            <a:endParaRPr dirty="0"/>
          </a:p>
        </p:txBody>
      </p:sp>
      <p:sp>
        <p:nvSpPr>
          <p:cNvPr id="220" name="Google Shape;220;p18"/>
          <p:cNvSpPr txBox="1">
            <a:spLocks noGrp="1"/>
          </p:cNvSpPr>
          <p:nvPr>
            <p:ph type="sldNum" idx="12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pic>
        <p:nvPicPr>
          <p:cNvPr id="222" name="Google Shape;22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569" y="1196125"/>
            <a:ext cx="1939930" cy="1946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44154" y="1321780"/>
            <a:ext cx="1719221" cy="1694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5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Redux</a:t>
            </a:r>
            <a:endParaRPr/>
          </a:p>
        </p:txBody>
      </p:sp>
      <p:sp>
        <p:nvSpPr>
          <p:cNvPr id="294" name="Google Shape;294;p25"/>
          <p:cNvSpPr txBox="1">
            <a:spLocks noGrp="1"/>
          </p:cNvSpPr>
          <p:nvPr>
            <p:ph type="sldNum" idx="12"/>
          </p:nvPr>
        </p:nvSpPr>
        <p:spPr>
          <a:xfrm>
            <a:off x="11763375" y="6524625"/>
            <a:ext cx="428700" cy="1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95" name="Google Shape;295;p25"/>
          <p:cNvSpPr txBox="1">
            <a:spLocks noGrp="1"/>
          </p:cNvSpPr>
          <p:nvPr>
            <p:ph type="body" idx="1"/>
          </p:nvPr>
        </p:nvSpPr>
        <p:spPr>
          <a:xfrm>
            <a:off x="186900" y="1159675"/>
            <a:ext cx="118182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4.2. </a:t>
            </a:r>
            <a:r>
              <a:rPr lang="en-US" dirty="0" err="1"/>
              <a:t>Redux</a:t>
            </a:r>
            <a:r>
              <a:rPr lang="en-US" dirty="0"/>
              <a:t> </a:t>
            </a:r>
            <a:r>
              <a:rPr lang="bg-BG" dirty="0" smtClean="0"/>
              <a:t>Екшъни</a:t>
            </a:r>
            <a:endParaRPr dirty="0"/>
          </a:p>
          <a:p>
            <a:pPr marL="76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en-US" sz="2400" dirty="0" err="1"/>
              <a:t>Redux</a:t>
            </a:r>
            <a:r>
              <a:rPr lang="en-US" sz="2400" dirty="0"/>
              <a:t> </a:t>
            </a:r>
            <a:r>
              <a:rPr lang="bg-BG" sz="2400" dirty="0" smtClean="0"/>
              <a:t>има</a:t>
            </a:r>
            <a:r>
              <a:rPr lang="en-US" sz="2400" dirty="0" smtClean="0"/>
              <a:t> </a:t>
            </a:r>
            <a:r>
              <a:rPr lang="bg-BG" sz="2400" dirty="0" smtClean="0">
                <a:solidFill>
                  <a:schemeClr val="lt1"/>
                </a:solidFill>
              </a:rPr>
              <a:t>стриктно</a:t>
            </a:r>
            <a:r>
              <a:rPr lang="en-US" sz="2400" dirty="0" smtClean="0">
                <a:solidFill>
                  <a:schemeClr val="lt1"/>
                </a:solidFill>
              </a:rPr>
              <a:t> </a:t>
            </a:r>
            <a:r>
              <a:rPr lang="bg-BG" sz="2400" dirty="0" smtClean="0"/>
              <a:t>правило за това </a:t>
            </a:r>
          </a:p>
          <a:p>
            <a:pPr marL="76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bg-BG" sz="2400" dirty="0" smtClean="0"/>
              <a:t>какво може да е екшън</a:t>
            </a:r>
            <a:r>
              <a:rPr lang="en-US" sz="2400" dirty="0" smtClean="0"/>
              <a:t>.</a:t>
            </a:r>
            <a:endParaRPr sz="2400" dirty="0"/>
          </a:p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bg-BG" sz="2400" dirty="0" smtClean="0"/>
              <a:t>Пазете</a:t>
            </a:r>
            <a:r>
              <a:rPr lang="en-US" sz="2400" dirty="0" smtClean="0"/>
              <a:t> </a:t>
            </a:r>
            <a:r>
              <a:rPr lang="en-US" sz="2400" dirty="0">
                <a:solidFill>
                  <a:schemeClr val="lt1"/>
                </a:solidFill>
              </a:rPr>
              <a:t>type </a:t>
            </a:r>
            <a:r>
              <a:rPr lang="bg-BG" sz="2400" dirty="0" smtClean="0"/>
              <a:t>ключовете като </a:t>
            </a:r>
            <a:r>
              <a:rPr lang="en-US" sz="2400" dirty="0" err="1" smtClean="0"/>
              <a:t>enums</a:t>
            </a:r>
            <a:r>
              <a:rPr lang="en-US" sz="2400" dirty="0"/>
              <a:t>.</a:t>
            </a:r>
            <a:endParaRPr sz="2400" dirty="0"/>
          </a:p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bg-BG" sz="2400" dirty="0" smtClean="0"/>
              <a:t>Използвайте </a:t>
            </a:r>
            <a:r>
              <a:rPr lang="en-US" sz="2400" dirty="0" smtClean="0"/>
              <a:t>action </a:t>
            </a:r>
            <a:r>
              <a:rPr lang="en-US" sz="2400" dirty="0"/>
              <a:t>creators </a:t>
            </a:r>
            <a:r>
              <a:rPr lang="bg-BG" sz="2400" dirty="0" smtClean="0"/>
              <a:t>вместо</a:t>
            </a:r>
            <a:r>
              <a:rPr lang="en-US" sz="2400" dirty="0" smtClean="0"/>
              <a:t> </a:t>
            </a:r>
            <a:r>
              <a:rPr lang="en-US" sz="2400" dirty="0" err="1" smtClean="0"/>
              <a:t>POJ</a:t>
            </a:r>
            <a:r>
              <a:rPr lang="en-US" sz="2400" dirty="0" err="1"/>
              <a:t>s</a:t>
            </a:r>
            <a:r>
              <a:rPr lang="en-US" sz="2400" dirty="0" err="1" smtClean="0"/>
              <a:t>O</a:t>
            </a:r>
            <a:endParaRPr sz="2400" dirty="0"/>
          </a:p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bg-BG" sz="2400" dirty="0" smtClean="0"/>
              <a:t>Би било добре да се използва </a:t>
            </a:r>
            <a:r>
              <a:rPr lang="en-US" sz="2400" u="sng" dirty="0" smtClean="0">
                <a:solidFill>
                  <a:schemeClr val="hlink"/>
                </a:solidFill>
                <a:hlinkClick r:id="rId3"/>
              </a:rPr>
              <a:t>FSA</a:t>
            </a:r>
            <a:r>
              <a:rPr lang="en-US" sz="2400" dirty="0" smtClean="0"/>
              <a:t> </a:t>
            </a:r>
            <a:r>
              <a:rPr lang="bg-BG" sz="2400" dirty="0" smtClean="0"/>
              <a:t>стандарта</a:t>
            </a:r>
            <a:endParaRPr sz="2400" dirty="0"/>
          </a:p>
          <a:p>
            <a:pPr marL="989981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3198" dirty="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</p:txBody>
      </p:sp>
      <p:sp>
        <p:nvSpPr>
          <p:cNvPr id="296" name="Google Shape;296;p25"/>
          <p:cNvSpPr txBox="1"/>
          <p:nvPr/>
        </p:nvSpPr>
        <p:spPr>
          <a:xfrm>
            <a:off x="6191186" y="2141700"/>
            <a:ext cx="5669400" cy="4206600"/>
          </a:xfrm>
          <a:prstGeom prst="rect">
            <a:avLst/>
          </a:prstGeom>
          <a:solidFill>
            <a:srgbClr val="ACB4C3">
              <a:alpha val="14900"/>
            </a:srgbClr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 {ActionTypes} from '../constants/action-tipes';</a:t>
            </a: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completeUserTask = (indexOfTask) =&gt; {</a:t>
            </a: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return {</a:t>
            </a: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type: ActionTypes.</a:t>
            </a:r>
            <a:r>
              <a:rPr lang="en-US" sz="1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COMPLETE_USER_TASK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payload: {indexOfTask}</a:t>
            </a: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export {</a:t>
            </a: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completeUserTask,</a:t>
            </a: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9"/>
              <a:buFont typeface="Noto Sans Symbols"/>
              <a:buNone/>
            </a:pP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9"/>
              <a:buFont typeface="Noto Sans Symbols"/>
              <a:buNone/>
            </a:pP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9"/>
              <a:buFont typeface="Noto Sans Symbols"/>
              <a:buNone/>
            </a:pP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7" name="Google Shape;297;p25"/>
          <p:cNvSpPr txBox="1"/>
          <p:nvPr/>
        </p:nvSpPr>
        <p:spPr>
          <a:xfrm>
            <a:off x="6191186" y="1554300"/>
            <a:ext cx="5669400" cy="587400"/>
          </a:xfrm>
          <a:prstGeom prst="rect">
            <a:avLst/>
          </a:prstGeom>
          <a:solidFill>
            <a:srgbClr val="ACB4C3">
              <a:alpha val="49800"/>
            </a:srgbClr>
          </a:solidFill>
          <a:ln w="127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108000" rIns="108000" bIns="108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tasks-actions.js</a:t>
            </a:r>
            <a:endParaRPr/>
          </a:p>
        </p:txBody>
      </p:sp>
      <p:pic>
        <p:nvPicPr>
          <p:cNvPr id="298" name="Google Shape;29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9550" y="4131776"/>
            <a:ext cx="4252439" cy="239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6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Redux</a:t>
            </a:r>
            <a:endParaRPr/>
          </a:p>
        </p:txBody>
      </p:sp>
      <p:sp>
        <p:nvSpPr>
          <p:cNvPr id="305" name="Google Shape;305;p26"/>
          <p:cNvSpPr txBox="1">
            <a:spLocks noGrp="1"/>
          </p:cNvSpPr>
          <p:nvPr>
            <p:ph type="sldNum" idx="12"/>
          </p:nvPr>
        </p:nvSpPr>
        <p:spPr>
          <a:xfrm>
            <a:off x="11763375" y="6524625"/>
            <a:ext cx="428700" cy="1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306" name="Google Shape;306;p26"/>
          <p:cNvSpPr txBox="1">
            <a:spLocks noGrp="1"/>
          </p:cNvSpPr>
          <p:nvPr>
            <p:ph type="body" idx="1"/>
          </p:nvPr>
        </p:nvSpPr>
        <p:spPr>
          <a:xfrm>
            <a:off x="186900" y="1159675"/>
            <a:ext cx="118182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4.3. </a:t>
            </a:r>
            <a:r>
              <a:rPr lang="en-US" dirty="0" err="1"/>
              <a:t>Redux</a:t>
            </a:r>
            <a:r>
              <a:rPr lang="en-US" dirty="0"/>
              <a:t> </a:t>
            </a:r>
            <a:r>
              <a:rPr lang="bg-BG" dirty="0" smtClean="0"/>
              <a:t>Редюсъри</a:t>
            </a:r>
            <a:endParaRPr dirty="0"/>
          </a:p>
          <a:p>
            <a:pPr marL="76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bg-BG" sz="2400" dirty="0" smtClean="0"/>
              <a:t>Редюсъра трябва да е </a:t>
            </a:r>
            <a:r>
              <a:rPr lang="en-US" sz="2400" u="sng" dirty="0" smtClean="0">
                <a:solidFill>
                  <a:schemeClr val="hlink"/>
                </a:solidFill>
                <a:hlinkClick r:id="rId3"/>
              </a:rPr>
              <a:t>pure </a:t>
            </a:r>
            <a:r>
              <a:rPr lang="en-US" sz="2400" u="sng" dirty="0">
                <a:solidFill>
                  <a:schemeClr val="hlink"/>
                </a:solidFill>
                <a:hlinkClick r:id="rId3"/>
              </a:rPr>
              <a:t>function</a:t>
            </a:r>
            <a:r>
              <a:rPr lang="en-US" sz="2400" dirty="0"/>
              <a:t> </a:t>
            </a:r>
            <a:endParaRPr sz="2400" dirty="0"/>
          </a:p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bg-BG" sz="2400" dirty="0" smtClean="0">
                <a:solidFill>
                  <a:schemeClr val="lt1"/>
                </a:solidFill>
              </a:rPr>
              <a:t>Винаги</a:t>
            </a:r>
            <a:r>
              <a:rPr lang="en-US" sz="2400" dirty="0" smtClean="0">
                <a:solidFill>
                  <a:schemeClr val="lt1"/>
                </a:solidFill>
              </a:rPr>
              <a:t> </a:t>
            </a:r>
            <a:r>
              <a:rPr lang="bg-BG" sz="2400" dirty="0" smtClean="0"/>
              <a:t>има инициализиращ стейт</a:t>
            </a:r>
            <a:endParaRPr sz="2400" dirty="0"/>
          </a:p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bg-BG" sz="2400" dirty="0" smtClean="0"/>
              <a:t>Закача се на глобалния стейт</a:t>
            </a:r>
            <a:endParaRPr sz="2400" dirty="0"/>
          </a:p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bg-BG" sz="2400" dirty="0" smtClean="0"/>
              <a:t>Има допълнителни конвенции</a:t>
            </a:r>
            <a:endParaRPr sz="2400" dirty="0"/>
          </a:p>
          <a:p>
            <a:pPr marL="989981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3198" dirty="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</p:txBody>
      </p:sp>
      <p:sp>
        <p:nvSpPr>
          <p:cNvPr id="307" name="Google Shape;307;p26"/>
          <p:cNvSpPr txBox="1"/>
          <p:nvPr/>
        </p:nvSpPr>
        <p:spPr>
          <a:xfrm>
            <a:off x="5093975" y="1783525"/>
            <a:ext cx="6537300" cy="4741200"/>
          </a:xfrm>
          <a:prstGeom prst="rect">
            <a:avLst/>
          </a:prstGeom>
          <a:solidFill>
            <a:srgbClr val="ACB4C3">
              <a:alpha val="14900"/>
            </a:srgbClr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-US" sz="1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initialTasksState 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{</a:t>
            </a: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tasksData: todos</a:t>
            </a: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tasks = </a:t>
            </a: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(state = </a:t>
            </a:r>
            <a:r>
              <a:rPr lang="en-US" sz="1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initialTasksState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action) =&gt; {</a:t>
            </a: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const {</a:t>
            </a:r>
            <a:r>
              <a:rPr lang="en-US" sz="1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payload} = action;</a:t>
            </a: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 b="1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switch 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case ActionTypes.</a:t>
            </a:r>
            <a:r>
              <a:rPr lang="en-US" sz="1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COMPLETE_USER_TASK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</a:t>
            </a: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	</a:t>
            </a: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 {...state, tasksData: modifiedState};</a:t>
            </a: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}};</a:t>
            </a: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export default tasks;</a:t>
            </a: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9"/>
              <a:buFont typeface="Noto Sans Symbols"/>
              <a:buNone/>
            </a:pP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9"/>
              <a:buFont typeface="Noto Sans Symbols"/>
              <a:buNone/>
            </a:pP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9"/>
              <a:buFont typeface="Noto Sans Symbols"/>
              <a:buNone/>
            </a:pP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8" name="Google Shape;308;p26"/>
          <p:cNvSpPr txBox="1"/>
          <p:nvPr/>
        </p:nvSpPr>
        <p:spPr>
          <a:xfrm>
            <a:off x="5093975" y="1196125"/>
            <a:ext cx="6537300" cy="587400"/>
          </a:xfrm>
          <a:prstGeom prst="rect">
            <a:avLst/>
          </a:prstGeom>
          <a:solidFill>
            <a:srgbClr val="ACB4C3">
              <a:alpha val="49800"/>
            </a:srgbClr>
          </a:solidFill>
          <a:ln w="127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108000" rIns="108000" bIns="108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tasks-reducer.js</a:t>
            </a:r>
            <a:endParaRPr/>
          </a:p>
        </p:txBody>
      </p:sp>
      <p:pic>
        <p:nvPicPr>
          <p:cNvPr id="309" name="Google Shape;30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5048" y="3867650"/>
            <a:ext cx="3851799" cy="2425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7"/>
          <p:cNvSpPr txBox="1">
            <a:spLocks noGrp="1"/>
          </p:cNvSpPr>
          <p:nvPr>
            <p:ph type="body" idx="1"/>
          </p:nvPr>
        </p:nvSpPr>
        <p:spPr>
          <a:xfrm>
            <a:off x="2065510" y="1121144"/>
            <a:ext cx="9929700" cy="52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456915" lvl="0" indent="-24114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</p:txBody>
      </p:sp>
      <p:sp>
        <p:nvSpPr>
          <p:cNvPr id="315" name="Google Shape;315;p27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399400" cy="8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</a:pPr>
            <a:r>
              <a:rPr lang="en-US"/>
              <a:t>Demo</a:t>
            </a:r>
            <a:endParaRPr/>
          </a:p>
        </p:txBody>
      </p:sp>
      <p:sp>
        <p:nvSpPr>
          <p:cNvPr id="316" name="Google Shape;316;p27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7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8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Redux-Saga</a:t>
            </a:r>
            <a:endParaRPr/>
          </a:p>
        </p:txBody>
      </p:sp>
      <p:sp>
        <p:nvSpPr>
          <p:cNvPr id="323" name="Google Shape;323;p28"/>
          <p:cNvSpPr txBox="1">
            <a:spLocks noGrp="1"/>
          </p:cNvSpPr>
          <p:nvPr>
            <p:ph type="sldNum" idx="12"/>
          </p:nvPr>
        </p:nvSpPr>
        <p:spPr>
          <a:xfrm>
            <a:off x="11763375" y="6524625"/>
            <a:ext cx="428700" cy="1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324" name="Google Shape;324;p28"/>
          <p:cNvSpPr txBox="1">
            <a:spLocks noGrp="1"/>
          </p:cNvSpPr>
          <p:nvPr>
            <p:ph type="body" idx="1"/>
          </p:nvPr>
        </p:nvSpPr>
        <p:spPr>
          <a:xfrm>
            <a:off x="186900" y="1159675"/>
            <a:ext cx="118182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5. </a:t>
            </a:r>
            <a:r>
              <a:rPr lang="en-US" dirty="0" err="1"/>
              <a:t>Redux</a:t>
            </a:r>
            <a:r>
              <a:rPr lang="en-US" dirty="0"/>
              <a:t> </a:t>
            </a:r>
            <a:r>
              <a:rPr lang="bg-BG" dirty="0" smtClean="0"/>
              <a:t>Сага </a:t>
            </a:r>
            <a:r>
              <a:rPr lang="en-US" dirty="0" smtClean="0"/>
              <a:t>middleware</a:t>
            </a:r>
            <a:endParaRPr dirty="0"/>
          </a:p>
          <a:p>
            <a:pPr marL="76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bg-BG" sz="2400" dirty="0" smtClean="0"/>
              <a:t>Използва</a:t>
            </a:r>
            <a:r>
              <a:rPr lang="en-US" sz="2400" dirty="0" smtClean="0"/>
              <a:t> </a:t>
            </a:r>
            <a:r>
              <a:rPr lang="bg-BG" sz="2400" u="sng" dirty="0" smtClean="0">
                <a:solidFill>
                  <a:schemeClr val="hlink"/>
                </a:solidFill>
              </a:rPr>
              <a:t>генератор функции</a:t>
            </a:r>
            <a:r>
              <a:rPr lang="en-US" sz="2400" dirty="0" smtClean="0"/>
              <a:t> </a:t>
            </a:r>
            <a:endParaRPr sz="2400" dirty="0"/>
          </a:p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bg-BG" sz="2400" dirty="0" smtClean="0"/>
              <a:t>Има собствени Ефекти</a:t>
            </a:r>
            <a:endParaRPr sz="2400" dirty="0"/>
          </a:p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bg-BG" sz="2400" dirty="0" smtClean="0"/>
              <a:t>Необходима е</a:t>
            </a:r>
            <a:r>
              <a:rPr lang="en-US" sz="2400" dirty="0" smtClean="0"/>
              <a:t> </a:t>
            </a:r>
            <a:r>
              <a:rPr lang="en-US" sz="2400" dirty="0"/>
              <a:t>root saga </a:t>
            </a:r>
            <a:endParaRPr lang="bg-BG" sz="2400" dirty="0" smtClean="0"/>
          </a:p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bg-BG" sz="2400" dirty="0" smtClean="0"/>
              <a:t>Трябва да се стартира</a:t>
            </a:r>
            <a:endParaRPr sz="2400" dirty="0"/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 dirty="0"/>
          </a:p>
          <a:p>
            <a:pPr marL="989981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3198" dirty="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</p:txBody>
      </p:sp>
      <p:sp>
        <p:nvSpPr>
          <p:cNvPr id="325" name="Google Shape;325;p28"/>
          <p:cNvSpPr txBox="1"/>
          <p:nvPr/>
        </p:nvSpPr>
        <p:spPr>
          <a:xfrm>
            <a:off x="5094513" y="1783525"/>
            <a:ext cx="6753661" cy="4830600"/>
          </a:xfrm>
          <a:prstGeom prst="rect">
            <a:avLst/>
          </a:prstGeom>
          <a:solidFill>
            <a:srgbClr val="ACB4C3">
              <a:alpha val="14900"/>
            </a:srgbClr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 {</a:t>
            </a:r>
            <a:r>
              <a:rPr lang="en-US" sz="18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applyMiddleware</a:t>
            </a:r>
            <a:r>
              <a:rPr lang="en-US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createStore</a:t>
            </a:r>
            <a:r>
              <a:rPr lang="en-US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from '</a:t>
            </a:r>
            <a:r>
              <a:rPr lang="en-US" sz="18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redux</a:t>
            </a:r>
            <a:r>
              <a:rPr lang="en-US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';</a:t>
            </a:r>
            <a:endParaRPr sz="18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-US" sz="18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createSagaMiddleware</a:t>
            </a:r>
            <a:r>
              <a:rPr lang="en-US" sz="18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from '</a:t>
            </a:r>
            <a:r>
              <a:rPr lang="en-US" sz="18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redux</a:t>
            </a:r>
            <a:r>
              <a:rPr lang="en-US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-saga';</a:t>
            </a:r>
            <a:endParaRPr sz="18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 { fork } from '</a:t>
            </a:r>
            <a:r>
              <a:rPr lang="en-US" sz="18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redux</a:t>
            </a:r>
            <a:r>
              <a:rPr lang="en-US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-saga/effects'</a:t>
            </a:r>
            <a:endParaRPr sz="18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-US" sz="18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rootSagas</a:t>
            </a:r>
            <a:r>
              <a:rPr lang="en-US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from './app/sagas/root-saga';</a:t>
            </a:r>
            <a:endParaRPr sz="18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sagaMiddleware</a:t>
            </a:r>
            <a:r>
              <a:rPr lang="en-US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8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createSagaMiddleware</a:t>
            </a:r>
            <a:r>
              <a:rPr lang="en-US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rootSagas</a:t>
            </a:r>
            <a:r>
              <a:rPr lang="en-US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store = </a:t>
            </a:r>
            <a:r>
              <a:rPr lang="en-US" sz="18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createStore</a:t>
            </a:r>
            <a:r>
              <a:rPr lang="en-US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18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reducers,</a:t>
            </a:r>
            <a:endParaRPr sz="18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applyMiddleware</a:t>
            </a:r>
            <a:r>
              <a:rPr lang="en-US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sagaMiddleware</a:t>
            </a:r>
            <a:r>
              <a:rPr lang="en-US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createRootSaga</a:t>
            </a:r>
            <a:r>
              <a:rPr lang="en-US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function* (sagas) {</a:t>
            </a:r>
            <a:endParaRPr sz="18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for (let </a:t>
            </a:r>
            <a:r>
              <a:rPr lang="en-US" sz="18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0; </a:t>
            </a:r>
            <a:r>
              <a:rPr lang="en-US" sz="18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lang="en-US" sz="18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sagas.length</a:t>
            </a:r>
            <a:r>
              <a:rPr lang="en-US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18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++) {</a:t>
            </a:r>
            <a:endParaRPr sz="18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saga = sagas[</a:t>
            </a:r>
            <a:r>
              <a:rPr lang="en-US" sz="18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sz="18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yield fork(saga);</a:t>
            </a:r>
            <a:endParaRPr sz="18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8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sagaMiddleware.</a:t>
            </a:r>
            <a:r>
              <a:rPr lang="en-US" sz="18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run</a:t>
            </a:r>
            <a:r>
              <a:rPr lang="en-US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createRootSaga</a:t>
            </a:r>
            <a:r>
              <a:rPr lang="en-US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rootSagas</a:t>
            </a:r>
            <a:r>
              <a:rPr lang="en-US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9"/>
              <a:buFont typeface="Noto Sans Symbols"/>
              <a:buNone/>
            </a:pPr>
            <a:endParaRPr sz="18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9"/>
              <a:buFont typeface="Noto Sans Symbols"/>
              <a:buNone/>
            </a:pPr>
            <a:endParaRPr sz="18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9"/>
              <a:buFont typeface="Noto Sans Symbols"/>
              <a:buNone/>
            </a:pPr>
            <a:endParaRPr sz="18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6" name="Google Shape;326;p28"/>
          <p:cNvSpPr txBox="1"/>
          <p:nvPr/>
        </p:nvSpPr>
        <p:spPr>
          <a:xfrm>
            <a:off x="5094513" y="1196125"/>
            <a:ext cx="6753662" cy="587400"/>
          </a:xfrm>
          <a:prstGeom prst="rect">
            <a:avLst/>
          </a:prstGeom>
          <a:solidFill>
            <a:srgbClr val="ACB4C3">
              <a:alpha val="49800"/>
            </a:srgbClr>
          </a:solidFill>
          <a:ln w="127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108000" rIns="108000" bIns="108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index.js</a:t>
            </a:r>
            <a:endParaRPr/>
          </a:p>
        </p:txBody>
      </p:sp>
      <p:pic>
        <p:nvPicPr>
          <p:cNvPr id="327" name="Google Shape;32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344" y="3466010"/>
            <a:ext cx="4302034" cy="33919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9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Redux-Saga</a:t>
            </a:r>
            <a:endParaRPr/>
          </a:p>
        </p:txBody>
      </p:sp>
      <p:sp>
        <p:nvSpPr>
          <p:cNvPr id="334" name="Google Shape;334;p29"/>
          <p:cNvSpPr txBox="1">
            <a:spLocks noGrp="1"/>
          </p:cNvSpPr>
          <p:nvPr>
            <p:ph type="sldNum" idx="12"/>
          </p:nvPr>
        </p:nvSpPr>
        <p:spPr>
          <a:xfrm>
            <a:off x="11763375" y="6524625"/>
            <a:ext cx="428700" cy="1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335" name="Google Shape;335;p29"/>
          <p:cNvSpPr txBox="1">
            <a:spLocks noGrp="1"/>
          </p:cNvSpPr>
          <p:nvPr>
            <p:ph type="body" idx="1"/>
          </p:nvPr>
        </p:nvSpPr>
        <p:spPr>
          <a:xfrm>
            <a:off x="186900" y="1159675"/>
            <a:ext cx="118182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5.1. Saga </a:t>
            </a:r>
            <a:r>
              <a:rPr lang="bg-BG" dirty="0" smtClean="0"/>
              <a:t>Ефекти</a:t>
            </a:r>
            <a:endParaRPr dirty="0"/>
          </a:p>
          <a:p>
            <a:pPr marL="76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bg-BG" sz="2400" dirty="0" smtClean="0"/>
              <a:t>Блокиращи и неблокиращи</a:t>
            </a:r>
            <a:endParaRPr sz="2400" dirty="0"/>
          </a:p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bg-BG" sz="2400" dirty="0" smtClean="0"/>
              <a:t>Връзка с Редъкс стора</a:t>
            </a:r>
            <a:endParaRPr sz="2400" dirty="0"/>
          </a:p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bg-BG" sz="2400" dirty="0" smtClean="0"/>
              <a:t>Обработка на грешки</a:t>
            </a:r>
            <a:endParaRPr sz="2400" dirty="0"/>
          </a:p>
          <a:p>
            <a:pPr marL="989981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3198" dirty="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</p:txBody>
      </p:sp>
      <p:sp>
        <p:nvSpPr>
          <p:cNvPr id="336" name="Google Shape;336;p29"/>
          <p:cNvSpPr txBox="1"/>
          <p:nvPr/>
        </p:nvSpPr>
        <p:spPr>
          <a:xfrm>
            <a:off x="4924175" y="1783525"/>
            <a:ext cx="6924000" cy="4830600"/>
          </a:xfrm>
          <a:prstGeom prst="rect">
            <a:avLst/>
          </a:prstGeom>
          <a:solidFill>
            <a:srgbClr val="ACB4C3">
              <a:alpha val="14900"/>
            </a:srgbClr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 {</a:t>
            </a:r>
            <a:r>
              <a:rPr lang="en-US" sz="1800" b="1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takeEvery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call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 b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put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from 'redux-saga/effects'</a:t>
            </a: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-US" sz="1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fetchUsers 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function* (action) {</a:t>
            </a: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try {</a:t>
            </a: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const users = yield </a:t>
            </a:r>
            <a:r>
              <a:rPr lang="en-US" sz="1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call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(getUsers);</a:t>
            </a: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console.log('Fetching all users ...');</a:t>
            </a: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yield </a:t>
            </a:r>
            <a:r>
              <a:rPr lang="en-US" sz="1800" b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put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(usersReceived(users.data));</a:t>
            </a: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 catch(requestError) {</a:t>
            </a: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console.log('Something went terribly wrong ...');</a:t>
            </a: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export function* fetchUsersData() {</a:t>
            </a: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yield </a:t>
            </a:r>
            <a:r>
              <a:rPr lang="en-US" sz="1800" b="1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takeEvery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ActionTypes.</a:t>
            </a:r>
            <a:r>
              <a:rPr lang="en-US" sz="1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FETCH_USERS_SAGA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fetchUsers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9"/>
              <a:buFont typeface="Noto Sans Symbols"/>
              <a:buNone/>
            </a:pP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9"/>
              <a:buFont typeface="Noto Sans Symbols"/>
              <a:buNone/>
            </a:pP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9"/>
              <a:buFont typeface="Noto Sans Symbols"/>
              <a:buNone/>
            </a:pP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7" name="Google Shape;337;p29"/>
          <p:cNvSpPr txBox="1"/>
          <p:nvPr/>
        </p:nvSpPr>
        <p:spPr>
          <a:xfrm>
            <a:off x="4924175" y="1196125"/>
            <a:ext cx="6924000" cy="587400"/>
          </a:xfrm>
          <a:prstGeom prst="rect">
            <a:avLst/>
          </a:prstGeom>
          <a:solidFill>
            <a:srgbClr val="ACB4C3">
              <a:alpha val="49800"/>
            </a:srgbClr>
          </a:solidFill>
          <a:ln w="127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108000" rIns="108000" bIns="108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fetch-users-saga.js</a:t>
            </a:r>
            <a:endParaRPr/>
          </a:p>
        </p:txBody>
      </p:sp>
      <p:pic>
        <p:nvPicPr>
          <p:cNvPr id="338" name="Google Shape;33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927" y="3084675"/>
            <a:ext cx="4249348" cy="352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0"/>
          <p:cNvSpPr txBox="1">
            <a:spLocks noGrp="1"/>
          </p:cNvSpPr>
          <p:nvPr>
            <p:ph type="body" idx="1"/>
          </p:nvPr>
        </p:nvSpPr>
        <p:spPr>
          <a:xfrm>
            <a:off x="2065510" y="1121144"/>
            <a:ext cx="9929700" cy="52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456915" lvl="0" indent="-24114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</p:txBody>
      </p:sp>
      <p:sp>
        <p:nvSpPr>
          <p:cNvPr id="344" name="Google Shape;344;p30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399400" cy="8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</a:pPr>
            <a:r>
              <a:rPr lang="en-US"/>
              <a:t>Demo</a:t>
            </a:r>
            <a:endParaRPr/>
          </a:p>
        </p:txBody>
      </p:sp>
      <p:sp>
        <p:nvSpPr>
          <p:cNvPr id="345" name="Google Shape;345;p30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7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1"/>
          <p:cNvSpPr txBox="1">
            <a:spLocks noGrp="1"/>
          </p:cNvSpPr>
          <p:nvPr>
            <p:ph type="body" idx="1"/>
          </p:nvPr>
        </p:nvSpPr>
        <p:spPr>
          <a:xfrm>
            <a:off x="868363" y="1655763"/>
            <a:ext cx="7583187" cy="4773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514350" marR="0" lvl="0" indent="-5143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en-US" sz="3398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  <a:p>
            <a:pPr marL="514350" marR="0" lvl="0" indent="-51435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en-US" sz="3398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3398" b="0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51435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en-US" sz="3398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3398" b="0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298577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398"/>
              <a:buFont typeface="Noto Sans Symbols"/>
              <a:buNone/>
            </a:pPr>
            <a:endParaRPr sz="3398" b="0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31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354" name="Google Shape;354;p31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grpSp>
        <p:nvGrpSpPr>
          <p:cNvPr id="355" name="Google Shape;355;p31"/>
          <p:cNvGrpSpPr/>
          <p:nvPr/>
        </p:nvGrpSpPr>
        <p:grpSpPr>
          <a:xfrm>
            <a:off x="190403" y="1419225"/>
            <a:ext cx="8635245" cy="5301720"/>
            <a:chOff x="472011" y="1508786"/>
            <a:chExt cx="3799787" cy="4865561"/>
          </a:xfrm>
        </p:grpSpPr>
        <p:sp>
          <p:nvSpPr>
            <p:cNvPr id="356" name="Google Shape;356;p31"/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457200" marR="0" lvl="0" indent="-38100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AutoNum type="arabicPeriod"/>
              </a:pPr>
              <a:r>
                <a:rPr lang="bg-BG" sz="240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Реакт е много скоростна библиотека за визуализация</a:t>
              </a:r>
              <a:endParaRPr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0" indent="-38100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AutoNum type="arabicPeriod"/>
              </a:pPr>
              <a:r>
                <a:rPr lang="bg-BG" sz="240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Добре е да използваме </a:t>
              </a:r>
              <a:r>
                <a:rPr lang="en-US" sz="240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Pure </a:t>
              </a:r>
              <a:r>
                <a:rPr lang="bg-BG" sz="240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пред стандартни компоненти</a:t>
              </a:r>
              <a:r>
                <a:rPr lang="en-US" sz="240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0" indent="-38100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AutoNum type="arabicPeriod"/>
              </a:pPr>
              <a:r>
                <a:rPr lang="bg-BG" sz="240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Редък ни помага да имаме консистентност на състоянията във всеки един момент</a:t>
              </a:r>
              <a:endParaRPr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0" indent="-38100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AutoNum type="arabicPeriod"/>
              </a:pPr>
              <a:r>
                <a:rPr lang="bg-BG" sz="240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Редъкс</a:t>
              </a:r>
              <a:r>
                <a:rPr lang="en-US" sz="240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bg-BG" sz="240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редюсърите е добре да са </a:t>
              </a:r>
              <a:r>
                <a:rPr lang="en-US" sz="240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pure </a:t>
              </a:r>
              <a:r>
                <a:rPr lang="en-US" sz="2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functions</a:t>
              </a:r>
              <a:endParaRPr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0" indent="-38100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AutoNum type="arabicPeriod"/>
              </a:pPr>
              <a:r>
                <a:rPr lang="bg-BG" sz="240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Добре е да разделяме репрезентационни от свързани компоненти</a:t>
              </a:r>
              <a:endParaRPr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0" indent="-38100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AutoNum type="arabicPeriod"/>
              </a:pPr>
              <a:r>
                <a:rPr lang="bg-BG" sz="240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Използвайте</a:t>
              </a:r>
              <a:r>
                <a:rPr lang="en-US" sz="240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middleware</a:t>
              </a:r>
              <a:r>
                <a:rPr lang="bg-BG" sz="240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за да извършвате асинхронни заявки да и вкарвате бизнес логика там</a:t>
              </a:r>
              <a:endParaRPr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31"/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lt2">
                <a:alpha val="4078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31"/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lt2">
                <a:alpha val="2274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59" name="Google Shape;359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3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>
                <a:solidFill>
                  <a:schemeClr val="lt2"/>
                </a:solidFill>
              </a:rPr>
              <a:t>СофтУни диамантени партньори</a:t>
            </a:r>
            <a:endParaRPr/>
          </a:p>
        </p:txBody>
      </p:sp>
      <p:pic>
        <p:nvPicPr>
          <p:cNvPr id="371" name="Google Shape;371;p33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67285" y="1200163"/>
            <a:ext cx="6096599" cy="1314435"/>
          </a:xfrm>
          <a:prstGeom prst="roundRect">
            <a:avLst>
              <a:gd name="adj" fmla="val 3250"/>
            </a:avLst>
          </a:prstGeom>
          <a:noFill/>
          <a:ln>
            <a:noFill/>
          </a:ln>
        </p:spPr>
      </p:pic>
      <p:pic>
        <p:nvPicPr>
          <p:cNvPr id="372" name="Google Shape;372;p33" descr="Ð ÐµÐ·ÑÐ»ÑÐ°Ñ Ñ Ð¸Ð·Ð¾Ð±ÑÐ°Ð¶ÐµÐ½Ð¸Ðµ Ð·Ð° indeavr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47052" y="1399790"/>
            <a:ext cx="5354264" cy="1209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33" descr="Ð ÐµÐ·ÑÐ»ÑÐ°Ñ Ñ Ð¸Ð·Ð¾Ð±ÑÐ°Ð¶ÐµÐ½Ð¸Ðµ Ð·Ð° software group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47052" y="2317266"/>
            <a:ext cx="6667500" cy="303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33" descr="Ð¡Ð²ÑÑÐ·Ð°Ð½Ð¾ Ð¸Ð·Ð¾Ð±ÑÐ°Ð¶ÐµÐ½Ð¸Ðµ">
            <a:hlinkClick r:id="rId9"/>
          </p:cNvPr>
          <p:cNvPicPr preferRelativeResize="0"/>
          <p:nvPr/>
        </p:nvPicPr>
        <p:blipFill rotWithShape="1">
          <a:blip r:embed="rId10">
            <a:alphaModFix/>
          </a:blip>
          <a:srcRect l="14921" t="-168" r="15237" b="19014"/>
          <a:stretch/>
        </p:blipFill>
        <p:spPr>
          <a:xfrm>
            <a:off x="7763088" y="2602277"/>
            <a:ext cx="3155182" cy="1654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33" descr="Ð ÐµÐ·ÑÐ»ÑÐ°Ñ Ñ Ð¸Ð·Ð¾Ð±ÑÐ°Ð¶ÐµÐ½Ð¸Ðµ Ð·Ð° netpeak">
            <a:hlinkClick r:id="rId11"/>
          </p:cNvPr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83344" y="5230897"/>
            <a:ext cx="7167612" cy="996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33" descr="Ð ÐµÐ·ÑÐ»ÑÐ°Ñ Ñ Ð¸Ð·Ð¾Ð±ÑÐ°Ð¶ÐµÐ½Ð¸Ðµ Ð·Ð° superhosting png">
            <a:hlinkClick r:id="rId13"/>
          </p:cNvPr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19112" y="4510112"/>
            <a:ext cx="3352800" cy="1777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4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>
                <a:solidFill>
                  <a:schemeClr val="lt2"/>
                </a:solidFill>
              </a:rPr>
              <a:t>СофтУни диамантени партньори</a:t>
            </a:r>
            <a:endParaRPr/>
          </a:p>
        </p:txBody>
      </p:sp>
      <p:pic>
        <p:nvPicPr>
          <p:cNvPr id="382" name="Google Shape;382;p3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91452" y="3048001"/>
            <a:ext cx="4143348" cy="3323785"/>
          </a:xfrm>
          <a:prstGeom prst="roundRect">
            <a:avLst>
              <a:gd name="adj" fmla="val 3461"/>
            </a:avLst>
          </a:prstGeom>
          <a:noFill/>
          <a:ln>
            <a:noFill/>
          </a:ln>
        </p:spPr>
      </p:pic>
      <p:pic>
        <p:nvPicPr>
          <p:cNvPr id="383" name="Google Shape;383;p34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229600" y="1269705"/>
            <a:ext cx="3507028" cy="1450390"/>
          </a:xfrm>
          <a:prstGeom prst="roundRect">
            <a:avLst>
              <a:gd name="adj" fmla="val 3586"/>
            </a:avLst>
          </a:prstGeom>
          <a:noFill/>
          <a:ln>
            <a:noFill/>
          </a:ln>
        </p:spPr>
      </p:pic>
      <p:pic>
        <p:nvPicPr>
          <p:cNvPr id="384" name="Google Shape;384;p34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57202" y="4961886"/>
            <a:ext cx="6687589" cy="1466012"/>
          </a:xfrm>
          <a:prstGeom prst="roundRect">
            <a:avLst>
              <a:gd name="adj" fmla="val 5492"/>
            </a:avLst>
          </a:prstGeom>
          <a:noFill/>
          <a:ln>
            <a:noFill/>
          </a:ln>
        </p:spPr>
      </p:pic>
      <p:pic>
        <p:nvPicPr>
          <p:cNvPr id="385" name="Google Shape;385;p34">
            <a:hlinkClick r:id="rId9"/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554261" y="1253342"/>
            <a:ext cx="3537236" cy="1600277"/>
          </a:xfrm>
          <a:prstGeom prst="roundRect">
            <a:avLst>
              <a:gd name="adj" fmla="val 4755"/>
            </a:avLst>
          </a:prstGeom>
          <a:noFill/>
          <a:ln>
            <a:noFill/>
          </a:ln>
        </p:spPr>
      </p:pic>
      <p:pic>
        <p:nvPicPr>
          <p:cNvPr id="386" name="Google Shape;386;p34">
            <a:hlinkClick r:id="rId11"/>
          </p:cNvPr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55373" y="1297094"/>
            <a:ext cx="4111472" cy="1740439"/>
          </a:xfrm>
          <a:prstGeom prst="roundRect">
            <a:avLst>
              <a:gd name="adj" fmla="val 6970"/>
            </a:avLst>
          </a:prstGeom>
          <a:noFill/>
          <a:ln>
            <a:noFill/>
          </a:ln>
        </p:spPr>
      </p:pic>
      <p:pic>
        <p:nvPicPr>
          <p:cNvPr id="387" name="Google Shape;387;p34">
            <a:hlinkClick r:id="rId13"/>
          </p:cNvPr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457200" y="3323273"/>
            <a:ext cx="6678008" cy="1231632"/>
          </a:xfrm>
          <a:prstGeom prst="roundRect">
            <a:avLst>
              <a:gd name="adj" fmla="val 6594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6"/>
          <p:cNvSpPr>
            <a:spLocks noGrp="1"/>
          </p:cNvSpPr>
          <p:nvPr>
            <p:ph type="pic" idx="2"/>
          </p:nvPr>
        </p:nvSpPr>
        <p:spPr>
          <a:xfrm>
            <a:off x="656629" y="2351427"/>
            <a:ext cx="5439372" cy="2325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195" name="Google Shape;195;p16"/>
          <p:cNvSpPr txBox="1">
            <a:spLocks noGrp="1"/>
          </p:cNvSpPr>
          <p:nvPr>
            <p:ph type="subTitle" idx="1"/>
          </p:nvPr>
        </p:nvSpPr>
        <p:spPr>
          <a:xfrm>
            <a:off x="666859" y="1303142"/>
            <a:ext cx="10965303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98"/>
              <a:buNone/>
            </a:pPr>
            <a:r>
              <a:rPr lang="bg-BG" dirty="0" smtClean="0">
                <a:solidFill>
                  <a:srgbClr val="234465"/>
                </a:solidFill>
              </a:rPr>
              <a:t>Запознаване с Реакт еко системата</a:t>
            </a:r>
            <a:endParaRPr dirty="0">
              <a:solidFill>
                <a:srgbClr val="234465"/>
              </a:solidFill>
            </a:endParaRPr>
          </a:p>
        </p:txBody>
      </p:sp>
      <p:sp>
        <p:nvSpPr>
          <p:cNvPr id="196" name="Google Shape;196;p16"/>
          <p:cNvSpPr txBox="1">
            <a:spLocks noGrp="1"/>
          </p:cNvSpPr>
          <p:nvPr>
            <p:ph type="title"/>
          </p:nvPr>
        </p:nvSpPr>
        <p:spPr>
          <a:xfrm>
            <a:off x="666859" y="254857"/>
            <a:ext cx="10965303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98"/>
              <a:buFont typeface="Calibri"/>
              <a:buNone/>
            </a:pPr>
            <a:r>
              <a:rPr lang="bg-BG" dirty="0" smtClean="0"/>
              <a:t>Реакт -&gt; Редъкс -&gt; Сага и още нещо</a:t>
            </a:r>
            <a:r>
              <a:rPr lang="en-US" dirty="0" smtClean="0"/>
              <a:t>...</a:t>
            </a:r>
            <a:endParaRPr dirty="0"/>
          </a:p>
        </p:txBody>
      </p:sp>
      <p:sp>
        <p:nvSpPr>
          <p:cNvPr id="197" name="Google Shape;197;p16"/>
          <p:cNvSpPr txBox="1">
            <a:spLocks noGrp="1"/>
          </p:cNvSpPr>
          <p:nvPr>
            <p:ph type="body" idx="3"/>
          </p:nvPr>
        </p:nvSpPr>
        <p:spPr>
          <a:xfrm>
            <a:off x="8643853" y="5916124"/>
            <a:ext cx="2951518" cy="382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900"/>
              <a:buNone/>
            </a:pPr>
            <a:r>
              <a:rPr lang="en-US"/>
              <a:t>Software University</a:t>
            </a:r>
            <a:endParaRPr/>
          </a:p>
        </p:txBody>
      </p:sp>
      <p:sp>
        <p:nvSpPr>
          <p:cNvPr id="198" name="Google Shape;198;p16"/>
          <p:cNvSpPr txBox="1">
            <a:spLocks noGrp="1"/>
          </p:cNvSpPr>
          <p:nvPr>
            <p:ph type="body" idx="4"/>
          </p:nvPr>
        </p:nvSpPr>
        <p:spPr>
          <a:xfrm>
            <a:off x="8643853" y="6340279"/>
            <a:ext cx="2951518" cy="351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7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http://softuni.bg</a:t>
            </a:r>
            <a:endParaRPr/>
          </a:p>
        </p:txBody>
      </p:sp>
      <p:sp>
        <p:nvSpPr>
          <p:cNvPr id="199" name="Google Shape;199;p16"/>
          <p:cNvSpPr txBox="1">
            <a:spLocks noGrp="1"/>
          </p:cNvSpPr>
          <p:nvPr>
            <p:ph type="body" idx="5"/>
          </p:nvPr>
        </p:nvSpPr>
        <p:spPr>
          <a:xfrm>
            <a:off x="671147" y="4876800"/>
            <a:ext cx="2951518" cy="506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r>
              <a:rPr lang="en-US"/>
              <a:t>SoftUni Team</a:t>
            </a:r>
            <a:endParaRPr/>
          </a:p>
        </p:txBody>
      </p:sp>
      <p:sp>
        <p:nvSpPr>
          <p:cNvPr id="200" name="Google Shape;200;p16"/>
          <p:cNvSpPr txBox="1">
            <a:spLocks noGrp="1"/>
          </p:cNvSpPr>
          <p:nvPr>
            <p:ph type="body" idx="6"/>
          </p:nvPr>
        </p:nvSpPr>
        <p:spPr>
          <a:xfrm>
            <a:off x="671147" y="5368740"/>
            <a:ext cx="2951518" cy="44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/>
              <a:t>Technical Trainers</a:t>
            </a:r>
            <a:endParaRPr/>
          </a:p>
        </p:txBody>
      </p:sp>
      <p:pic>
        <p:nvPicPr>
          <p:cNvPr id="201" name="Google Shape;20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625" y="2262274"/>
            <a:ext cx="3836826" cy="181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5675" y="2351451"/>
            <a:ext cx="2015849" cy="1235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39975" y="3821475"/>
            <a:ext cx="1777725" cy="177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39825" y="4092449"/>
            <a:ext cx="1235775" cy="123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5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456915" lvl="0" indent="-45691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– High-Quality Education, Profession and Job for Software Developers</a:t>
            </a:r>
            <a:endParaRPr/>
          </a:p>
          <a:p>
            <a:pPr marL="989981" lvl="1" indent="-38076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00"/>
              <a:buChar char="▪"/>
            </a:pPr>
            <a:r>
              <a:rPr lang="en-US" sz="2900" u="sng">
                <a:solidFill>
                  <a:schemeClr val="hlink"/>
                </a:solidFill>
                <a:hlinkClick r:id="rId3"/>
              </a:rPr>
              <a:t>softuni.bg</a:t>
            </a:r>
            <a:r>
              <a:rPr lang="en-US" sz="2900"/>
              <a:t> </a:t>
            </a:r>
            <a:endParaRPr/>
          </a:p>
          <a:p>
            <a:pPr marL="456915" lvl="0" indent="-45691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Foundation</a:t>
            </a:r>
            <a:endParaRPr sz="3200"/>
          </a:p>
          <a:p>
            <a:pPr marL="989981" lvl="1" indent="-38076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4"/>
              </a:rPr>
              <a:t>http://softuni.foundation/</a:t>
            </a:r>
            <a:endParaRPr sz="3000"/>
          </a:p>
          <a:p>
            <a:pPr marL="456915" lvl="0" indent="-45691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@ Facebook</a:t>
            </a:r>
            <a:endParaRPr/>
          </a:p>
          <a:p>
            <a:pPr marL="990575" lvl="1" indent="-38099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34465"/>
              </a:buClr>
              <a:buSzPts val="2900"/>
              <a:buChar char="▪"/>
            </a:pPr>
            <a:r>
              <a:rPr lang="en-US" sz="2900" u="sng">
                <a:solidFill>
                  <a:schemeClr val="hlink"/>
                </a:solidFill>
                <a:hlinkClick r:id="rId5"/>
              </a:rPr>
              <a:t>facebook.com/SoftwareUniversity</a:t>
            </a:r>
            <a:endParaRPr sz="2900">
              <a:solidFill>
                <a:srgbClr val="234465"/>
              </a:solidFill>
            </a:endParaRPr>
          </a:p>
          <a:p>
            <a:pPr marL="456915" lvl="0" indent="-45691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Forums</a:t>
            </a:r>
            <a:endParaRPr/>
          </a:p>
          <a:p>
            <a:pPr marL="990575" lvl="1" indent="-38099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Char char="▪"/>
            </a:pPr>
            <a:r>
              <a:rPr lang="en-US" sz="2800" u="sng">
                <a:solidFill>
                  <a:schemeClr val="hlink"/>
                </a:solidFill>
                <a:hlinkClick r:id="rId6"/>
              </a:rPr>
              <a:t>forum.softuni.bg</a:t>
            </a:r>
            <a:endParaRPr sz="2800"/>
          </a:p>
          <a:p>
            <a:pPr marL="456915" lvl="0" indent="-241141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</p:txBody>
      </p:sp>
      <p:sp>
        <p:nvSpPr>
          <p:cNvPr id="395" name="Google Shape;395;p35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Trainings @ Software University (SoftUni)</a:t>
            </a:r>
            <a:endParaRPr/>
          </a:p>
        </p:txBody>
      </p:sp>
      <p:pic>
        <p:nvPicPr>
          <p:cNvPr id="396" name="Google Shape;396;p35">
            <a:hlinkClick r:id="rId4"/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860073" y="3265920"/>
            <a:ext cx="1467096" cy="3659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3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756579" y="2707943"/>
            <a:ext cx="2123136" cy="529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35">
            <a:hlinkClick r:id="rId3"/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584432" y="2312861"/>
            <a:ext cx="3051512" cy="4063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35">
            <a:hlinkClick r:id="rId10"/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0258777" y="3608627"/>
            <a:ext cx="1118740" cy="1118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35">
            <a:hlinkClick r:id="rId6"/>
          </p:cNvPr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0335284" y="5017461"/>
            <a:ext cx="1042233" cy="1042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7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Table of Contents</a:t>
            </a:r>
            <a:endParaRPr/>
          </a:p>
        </p:txBody>
      </p:sp>
      <p:sp>
        <p:nvSpPr>
          <p:cNvPr id="212" name="Google Shape;212;p17"/>
          <p:cNvSpPr txBox="1">
            <a:spLocks noGrp="1"/>
          </p:cNvSpPr>
          <p:nvPr>
            <p:ph type="body" idx="1"/>
          </p:nvPr>
        </p:nvSpPr>
        <p:spPr>
          <a:xfrm>
            <a:off x="886725" y="1371600"/>
            <a:ext cx="7492500" cy="47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446088" lvl="0" indent="-446088" algn="l" rtl="0">
              <a:lnSpc>
                <a:spcPct val="12121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AutoNum type="arabicPeriod"/>
            </a:pPr>
            <a:r>
              <a:rPr lang="bg-BG" dirty="0" smtClean="0"/>
              <a:t>Какво е Реакт</a:t>
            </a:r>
            <a:endParaRPr dirty="0"/>
          </a:p>
          <a:p>
            <a:pPr marL="446088" lvl="0" indent="-446088" algn="l" rtl="0">
              <a:lnSpc>
                <a:spcPct val="121212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AutoNum type="arabicPeriod"/>
            </a:pPr>
            <a:r>
              <a:rPr lang="bg-BG" dirty="0" smtClean="0"/>
              <a:t>Просто управление на стейта</a:t>
            </a:r>
            <a:endParaRPr dirty="0"/>
          </a:p>
          <a:p>
            <a:pPr marL="446087" lvl="0" indent="-446087" algn="l" rtl="0">
              <a:lnSpc>
                <a:spcPct val="121212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AutoNum type="arabicPeriod"/>
            </a:pPr>
            <a:r>
              <a:rPr lang="bg-BG" dirty="0" smtClean="0"/>
              <a:t>От Флъкс към Редъкс</a:t>
            </a:r>
            <a:endParaRPr dirty="0"/>
          </a:p>
          <a:p>
            <a:pPr marL="446087" lvl="0" indent="-452310" algn="l" rtl="0">
              <a:lnSpc>
                <a:spcPct val="121212"/>
              </a:lnSpc>
              <a:spcBef>
                <a:spcPts val="1200"/>
              </a:spcBef>
              <a:spcAft>
                <a:spcPts val="0"/>
              </a:spcAft>
              <a:buSzPts val="3398"/>
              <a:buAutoNum type="arabicPeriod"/>
            </a:pPr>
            <a:r>
              <a:rPr lang="bg-BG" dirty="0" smtClean="0"/>
              <a:t>Редъкс атрибути</a:t>
            </a:r>
            <a:endParaRPr dirty="0"/>
          </a:p>
          <a:p>
            <a:pPr marL="446087" lvl="0" indent="-452310" algn="l" rtl="0">
              <a:lnSpc>
                <a:spcPct val="121212"/>
              </a:lnSpc>
              <a:spcBef>
                <a:spcPts val="1200"/>
              </a:spcBef>
              <a:spcAft>
                <a:spcPts val="0"/>
              </a:spcAft>
              <a:buSzPts val="3398"/>
              <a:buAutoNum type="arabicPeriod"/>
            </a:pPr>
            <a:r>
              <a:rPr lang="bg-BG" dirty="0" smtClean="0"/>
              <a:t>Редъкс Сага</a:t>
            </a:r>
            <a:endParaRPr dirty="0"/>
          </a:p>
          <a:p>
            <a:pPr marL="446088" lvl="0" indent="-452310" algn="l" rtl="0">
              <a:lnSpc>
                <a:spcPct val="121212"/>
              </a:lnSpc>
              <a:spcBef>
                <a:spcPts val="1200"/>
              </a:spcBef>
              <a:spcAft>
                <a:spcPts val="0"/>
              </a:spcAft>
              <a:buSzPts val="3398"/>
              <a:buAutoNum type="arabicPeriod"/>
            </a:pPr>
            <a:r>
              <a:rPr lang="bg-BG" dirty="0" smtClean="0"/>
              <a:t>Въпроси</a:t>
            </a:r>
            <a:r>
              <a:rPr lang="en-US" dirty="0" smtClean="0"/>
              <a:t>&amp;</a:t>
            </a:r>
            <a:r>
              <a:rPr lang="bg-BG" dirty="0" smtClean="0"/>
              <a:t>Отговори</a:t>
            </a:r>
            <a:endParaRPr dirty="0"/>
          </a:p>
        </p:txBody>
      </p:sp>
      <p:sp>
        <p:nvSpPr>
          <p:cNvPr id="213" name="Google Shape;213;p17"/>
          <p:cNvSpPr txBox="1">
            <a:spLocks noGrp="1"/>
          </p:cNvSpPr>
          <p:nvPr>
            <p:ph type="sldNum" idx="12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9"/>
          <p:cNvSpPr txBox="1">
            <a:spLocks noGrp="1"/>
          </p:cNvSpPr>
          <p:nvPr>
            <p:ph type="body" idx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96"/>
              <a:buNone/>
            </a:pPr>
            <a:r>
              <a:rPr lang="bg-BG" dirty="0" smtClean="0"/>
              <a:t>Реакт</a:t>
            </a:r>
            <a:r>
              <a:rPr lang="en-US" dirty="0" smtClean="0"/>
              <a:t> </a:t>
            </a:r>
            <a:endParaRPr dirty="0"/>
          </a:p>
        </p:txBody>
      </p:sp>
      <p:sp>
        <p:nvSpPr>
          <p:cNvPr id="231" name="Google Shape;231;p19"/>
          <p:cNvSpPr txBox="1">
            <a:spLocks noGrp="1"/>
          </p:cNvSpPr>
          <p:nvPr>
            <p:ph type="body" idx="2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</a:pPr>
            <a:r>
              <a:rPr lang="bg-BG" dirty="0" smtClean="0"/>
              <a:t>Как до го ползваме </a:t>
            </a:r>
            <a:r>
              <a:rPr lang="en-US" dirty="0" smtClean="0"/>
              <a:t>(</a:t>
            </a:r>
            <a:r>
              <a:rPr lang="en-US" u="sng" dirty="0" smtClean="0">
                <a:solidFill>
                  <a:schemeClr val="hlink"/>
                </a:solidFill>
                <a:hlinkClick r:id="rId3"/>
              </a:rPr>
              <a:t>create-react-app</a:t>
            </a:r>
            <a:r>
              <a:rPr lang="en-US" dirty="0"/>
              <a:t>)</a:t>
            </a:r>
            <a:endParaRPr dirty="0"/>
          </a:p>
        </p:txBody>
      </p:sp>
      <p:pic>
        <p:nvPicPr>
          <p:cNvPr id="232" name="Google Shape;23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6800" y="1425900"/>
            <a:ext cx="24384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19"/>
          <p:cNvSpPr txBox="1">
            <a:spLocks noGrp="1"/>
          </p:cNvSpPr>
          <p:nvPr>
            <p:ph type="body" idx="2"/>
          </p:nvPr>
        </p:nvSpPr>
        <p:spPr>
          <a:xfrm>
            <a:off x="615159" y="6161663"/>
            <a:ext cx="109617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</a:pPr>
            <a:r>
              <a:rPr lang="en-US" sz="2400" b="0">
                <a:latin typeface="Consolas"/>
                <a:ea typeface="Consolas"/>
                <a:cs typeface="Consolas"/>
                <a:sym typeface="Consolas"/>
              </a:rPr>
              <a:t>https://github.com/facebook/create-react-app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0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200" cy="52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45691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1. </a:t>
            </a:r>
            <a:r>
              <a:rPr lang="bg-BG" dirty="0" smtClean="0"/>
              <a:t>Използване на Реакт в</a:t>
            </a:r>
            <a:r>
              <a:rPr lang="en-US" dirty="0" smtClean="0"/>
              <a:t> </a:t>
            </a:r>
            <a:r>
              <a:rPr lang="en-US" dirty="0">
                <a:solidFill>
                  <a:srgbClr val="F2A818"/>
                </a:solidFill>
              </a:rPr>
              <a:t>index.js </a:t>
            </a:r>
            <a:r>
              <a:rPr lang="bg-BG" dirty="0" smtClean="0">
                <a:solidFill>
                  <a:srgbClr val="234465"/>
                </a:solidFill>
              </a:rPr>
              <a:t>файла</a:t>
            </a:r>
            <a:r>
              <a:rPr lang="en-US" dirty="0" smtClean="0"/>
              <a:t>:</a:t>
            </a:r>
            <a:endParaRPr dirty="0"/>
          </a:p>
          <a:p>
            <a:pPr marL="989981" lvl="1" indent="-3363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 sz="2400" dirty="0"/>
              <a:t>React </a:t>
            </a:r>
            <a:r>
              <a:rPr lang="bg-BG" sz="2400" dirty="0" smtClean="0"/>
              <a:t>и</a:t>
            </a:r>
            <a:r>
              <a:rPr lang="en-US" sz="2400" dirty="0" smtClean="0"/>
              <a:t> </a:t>
            </a:r>
            <a:r>
              <a:rPr lang="en-US" sz="2400" dirty="0" err="1"/>
              <a:t>ReactDOM</a:t>
            </a:r>
            <a:endParaRPr sz="2400" dirty="0"/>
          </a:p>
          <a:p>
            <a:pPr marL="989981" lvl="1" indent="-3363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 sz="2400" u="sng" dirty="0">
                <a:solidFill>
                  <a:schemeClr val="hlink"/>
                </a:solidFill>
                <a:hlinkClick r:id="rId3"/>
              </a:rPr>
              <a:t>JSX </a:t>
            </a:r>
            <a:r>
              <a:rPr lang="bg-BG" sz="2400" u="sng" dirty="0" smtClean="0">
                <a:solidFill>
                  <a:schemeClr val="hlink"/>
                </a:solidFill>
                <a:hlinkClick r:id="rId3"/>
              </a:rPr>
              <a:t>с</a:t>
            </a:r>
            <a:r>
              <a:rPr lang="en-US" sz="2400" u="sng" dirty="0" smtClean="0">
                <a:solidFill>
                  <a:schemeClr val="hlink"/>
                </a:solidFill>
                <a:hlinkClick r:id="rId3"/>
              </a:rPr>
              <a:t> </a:t>
            </a:r>
            <a:r>
              <a:rPr lang="en-US" sz="2400" u="sng" dirty="0">
                <a:solidFill>
                  <a:schemeClr val="hlink"/>
                </a:solidFill>
                <a:hlinkClick r:id="rId3"/>
              </a:rPr>
              <a:t>JS</a:t>
            </a:r>
            <a:endParaRPr sz="2400" dirty="0"/>
          </a:p>
          <a:p>
            <a:pPr marL="989981" lvl="1" indent="-3363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bg-BG" sz="2400" dirty="0" smtClean="0"/>
              <a:t>Композиране пред Наследяване</a:t>
            </a:r>
            <a:endParaRPr sz="2400" dirty="0"/>
          </a:p>
          <a:p>
            <a:pPr marL="9144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4"/>
                </a:solidFill>
              </a:rPr>
              <a:t>← The React way →</a:t>
            </a:r>
            <a:endParaRPr sz="2400" dirty="0">
              <a:solidFill>
                <a:schemeClr val="accent4"/>
              </a:solidFill>
            </a:endParaRPr>
          </a:p>
          <a:p>
            <a:pPr marL="2743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2743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2743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</p:txBody>
      </p:sp>
      <p:sp>
        <p:nvSpPr>
          <p:cNvPr id="240" name="Google Shape;240;p20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React</a:t>
            </a:r>
            <a:endParaRPr/>
          </a:p>
        </p:txBody>
      </p:sp>
      <p:sp>
        <p:nvSpPr>
          <p:cNvPr id="241" name="Google Shape;241;p20"/>
          <p:cNvSpPr txBox="1">
            <a:spLocks noGrp="1"/>
          </p:cNvSpPr>
          <p:nvPr>
            <p:ph type="sldNum" idx="12"/>
          </p:nvPr>
        </p:nvSpPr>
        <p:spPr>
          <a:xfrm>
            <a:off x="11763375" y="6524625"/>
            <a:ext cx="428700" cy="1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42" name="Google Shape;242;p20"/>
          <p:cNvSpPr txBox="1"/>
          <p:nvPr/>
        </p:nvSpPr>
        <p:spPr>
          <a:xfrm>
            <a:off x="605475" y="4016400"/>
            <a:ext cx="5905500" cy="2563800"/>
          </a:xfrm>
          <a:prstGeom prst="rect">
            <a:avLst/>
          </a:prstGeom>
          <a:solidFill>
            <a:srgbClr val="ACB4C3">
              <a:alpha val="14900"/>
            </a:srgbClr>
          </a:solidFill>
          <a:ln w="127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-US" sz="1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React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from 'react';</a:t>
            </a: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-US" sz="1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ReactDOM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from 'react-dom';</a:t>
            </a: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-US" sz="1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'./index.css';</a:t>
            </a:r>
            <a:endParaRPr sz="1800" b="1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-US" sz="1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from './app';</a:t>
            </a: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9"/>
              <a:buFont typeface="Noto Sans Symbols"/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ReactDOM.</a:t>
            </a:r>
            <a:r>
              <a:rPr lang="en-US" sz="1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render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9"/>
              <a:buFont typeface="Noto Sans Symbols"/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/&gt;, document.</a:t>
            </a:r>
            <a:r>
              <a:rPr lang="en-US" sz="1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getElementById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('root')</a:t>
            </a: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9"/>
              <a:buFont typeface="Noto Sans Symbols"/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9"/>
              <a:buFont typeface="Noto Sans Symbols"/>
              <a:buNone/>
            </a:pPr>
            <a:endParaRPr sz="2399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9"/>
              <a:buFont typeface="Noto Sans Symbols"/>
              <a:buNone/>
            </a:pPr>
            <a:endParaRPr sz="2399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3" name="Google Shape;243;p20"/>
          <p:cNvSpPr txBox="1"/>
          <p:nvPr/>
        </p:nvSpPr>
        <p:spPr>
          <a:xfrm>
            <a:off x="6768925" y="3322700"/>
            <a:ext cx="4767900" cy="2966700"/>
          </a:xfrm>
          <a:prstGeom prst="rect">
            <a:avLst/>
          </a:prstGeom>
          <a:solidFill>
            <a:srgbClr val="ACB4C3">
              <a:alpha val="14900"/>
            </a:srgbClr>
          </a:solidFill>
          <a:ln w="127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72000" rIns="108000" bIns="72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-US" sz="1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React 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from 'react';</a:t>
            </a: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399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9"/>
              <a:buFont typeface="Noto Sans Symbols"/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-US" sz="1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App 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extends </a:t>
            </a:r>
            <a:r>
              <a:rPr lang="en-US" sz="1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React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.Component {</a:t>
            </a: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9"/>
              <a:buFont typeface="Noto Sans Symbols"/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render() {</a:t>
            </a: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9"/>
              <a:buFont typeface="Noto Sans Symbols"/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&lt;p&gt;Hello World&lt;/p&gt;</a:t>
            </a: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9"/>
              <a:buFont typeface="Noto Sans Symbols"/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9"/>
              <a:buFont typeface="Noto Sans Symbols"/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9"/>
              <a:buFont typeface="Noto Sans Symbols"/>
              <a:buNone/>
            </a:pP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9"/>
              <a:buFont typeface="Noto Sans Symbols"/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export default App;</a:t>
            </a:r>
            <a:endParaRPr sz="24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endParaRPr/>
          </a:p>
        </p:txBody>
      </p:sp>
      <p:sp>
        <p:nvSpPr>
          <p:cNvPr id="244" name="Google Shape;244;p20"/>
          <p:cNvSpPr txBox="1"/>
          <p:nvPr/>
        </p:nvSpPr>
        <p:spPr>
          <a:xfrm>
            <a:off x="6768925" y="2735275"/>
            <a:ext cx="4767900" cy="587400"/>
          </a:xfrm>
          <a:prstGeom prst="rect">
            <a:avLst/>
          </a:prstGeom>
          <a:solidFill>
            <a:srgbClr val="ACB4C3">
              <a:alpha val="49800"/>
            </a:srgbClr>
          </a:solidFill>
          <a:ln w="127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108000" rIns="108000" bIns="108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app.js</a:t>
            </a:r>
            <a:endParaRPr/>
          </a:p>
        </p:txBody>
      </p:sp>
      <p:sp>
        <p:nvSpPr>
          <p:cNvPr id="245" name="Google Shape;245;p20"/>
          <p:cNvSpPr txBox="1"/>
          <p:nvPr/>
        </p:nvSpPr>
        <p:spPr>
          <a:xfrm>
            <a:off x="607875" y="3429000"/>
            <a:ext cx="5905500" cy="587400"/>
          </a:xfrm>
          <a:prstGeom prst="rect">
            <a:avLst/>
          </a:prstGeom>
          <a:solidFill>
            <a:srgbClr val="ACB4C3">
              <a:alpha val="49800"/>
            </a:srgbClr>
          </a:solidFill>
          <a:ln w="127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108000" rIns="108000" bIns="108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index.js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1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200" cy="52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45691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2. </a:t>
            </a:r>
            <a:r>
              <a:rPr lang="bg-BG" dirty="0" smtClean="0"/>
              <a:t>Просто използване на стейта</a:t>
            </a:r>
            <a:r>
              <a:rPr lang="en-US" dirty="0" smtClean="0"/>
              <a:t>:</a:t>
            </a:r>
            <a:endParaRPr dirty="0"/>
          </a:p>
          <a:p>
            <a:pPr marL="989981" lvl="1" indent="-33631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 sz="2400" dirty="0"/>
              <a:t>State </a:t>
            </a:r>
            <a:r>
              <a:rPr lang="bg-BG" sz="2400" dirty="0" smtClean="0"/>
              <a:t>и</a:t>
            </a:r>
            <a:r>
              <a:rPr lang="en-US" sz="2400" dirty="0" smtClean="0"/>
              <a:t> </a:t>
            </a:r>
            <a:r>
              <a:rPr lang="en-US" sz="2400" dirty="0"/>
              <a:t>Props</a:t>
            </a:r>
            <a:endParaRPr sz="2400" dirty="0"/>
          </a:p>
          <a:p>
            <a:pPr marL="989981" lvl="1" indent="-33631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 sz="2400" dirty="0"/>
              <a:t>Real DOM vs Virtual DOM</a:t>
            </a:r>
            <a:endParaRPr sz="2400" dirty="0"/>
          </a:p>
          <a:p>
            <a:pPr marL="989981" lvl="1" indent="-33631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▪"/>
            </a:pPr>
            <a:r>
              <a:rPr lang="en-US" sz="2400" dirty="0"/>
              <a:t>Pure vs Standard </a:t>
            </a:r>
            <a:r>
              <a:rPr lang="bg-BG" sz="2400" dirty="0" smtClean="0"/>
              <a:t>компоненти</a:t>
            </a:r>
            <a:endParaRPr sz="2400" dirty="0"/>
          </a:p>
          <a:p>
            <a:pPr marL="989981" lvl="1" indent="-33631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▪"/>
            </a:pPr>
            <a:r>
              <a:rPr lang="bg-BG" sz="2400" dirty="0" smtClean="0"/>
              <a:t>Репрезентационни компоненти</a:t>
            </a:r>
            <a:endParaRPr sz="2400" dirty="0"/>
          </a:p>
          <a:p>
            <a:pPr marL="989981" lvl="1" indent="-33631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bg-BG" sz="2400" dirty="0" smtClean="0"/>
              <a:t>Ко</a:t>
            </a:r>
            <a:r>
              <a:rPr lang="en-US" sz="2400" dirty="0" smtClean="0"/>
              <a:t>?</a:t>
            </a:r>
            <a:endParaRPr sz="2400" dirty="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</p:txBody>
      </p:sp>
      <p:sp>
        <p:nvSpPr>
          <p:cNvPr id="252" name="Google Shape;252;p21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React</a:t>
            </a:r>
            <a:endParaRPr/>
          </a:p>
        </p:txBody>
      </p:sp>
      <p:sp>
        <p:nvSpPr>
          <p:cNvPr id="253" name="Google Shape;253;p21"/>
          <p:cNvSpPr txBox="1">
            <a:spLocks noGrp="1"/>
          </p:cNvSpPr>
          <p:nvPr>
            <p:ph type="sldNum" idx="12"/>
          </p:nvPr>
        </p:nvSpPr>
        <p:spPr>
          <a:xfrm>
            <a:off x="11763375" y="6524625"/>
            <a:ext cx="428700" cy="1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54" name="Google Shape;254;p21"/>
          <p:cNvSpPr txBox="1"/>
          <p:nvPr/>
        </p:nvSpPr>
        <p:spPr>
          <a:xfrm>
            <a:off x="5765074" y="1764238"/>
            <a:ext cx="6243528" cy="4632987"/>
          </a:xfrm>
          <a:prstGeom prst="rect">
            <a:avLst/>
          </a:prstGeom>
          <a:solidFill>
            <a:srgbClr val="ACB4C3">
              <a:alpha val="14900"/>
            </a:srgbClr>
          </a:solidFill>
          <a:ln w="127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72000" rIns="108000" bIns="72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-US" sz="1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React 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from 'react';</a:t>
            </a: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 Hello from './hello';</a:t>
            </a: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9"/>
              <a:buFont typeface="Noto Sans Symbols"/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-US" sz="1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App 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extends </a:t>
            </a:r>
            <a:r>
              <a:rPr lang="en-US" sz="1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React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.Component {</a:t>
            </a: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9"/>
              <a:buFont typeface="Noto Sans Symbols"/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constructor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9"/>
              <a:buFont typeface="Noto Sans Symbols"/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this.</a:t>
            </a:r>
            <a:r>
              <a:rPr lang="en-US" sz="1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state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{name: 'World'};}</a:t>
            </a: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9"/>
              <a:buFont typeface="Noto Sans Symbols"/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updateName = 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(name) =&gt; {</a:t>
            </a: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9"/>
              <a:buFont typeface="Noto Sans Symbols"/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this.setState(() =&gt; name)}</a:t>
            </a: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9"/>
              <a:buFont typeface="Noto Sans Symbols"/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render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9"/>
              <a:buFont typeface="Noto Sans Symbols"/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&lt;Hello </a:t>
            </a: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9"/>
              <a:buFont typeface="Noto Sans Symbols"/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name={this.state.name}</a:t>
            </a: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9"/>
              <a:buFont typeface="Noto Sans Symbols"/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updateName={this.updateName}</a:t>
            </a: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9"/>
              <a:buFont typeface="Noto Sans Symbols"/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/&gt;}</a:t>
            </a: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9"/>
              <a:buFont typeface="Noto Sans Symbols"/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9"/>
              <a:buFont typeface="Noto Sans Symbols"/>
              <a:buNone/>
            </a:pP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9"/>
              <a:buFont typeface="Noto Sans Symbols"/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export default App;</a:t>
            </a:r>
            <a:endParaRPr sz="24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endParaRPr/>
          </a:p>
        </p:txBody>
      </p:sp>
      <p:sp>
        <p:nvSpPr>
          <p:cNvPr id="255" name="Google Shape;255;p21"/>
          <p:cNvSpPr txBox="1"/>
          <p:nvPr/>
        </p:nvSpPr>
        <p:spPr>
          <a:xfrm>
            <a:off x="6806602" y="1195738"/>
            <a:ext cx="5202000" cy="568500"/>
          </a:xfrm>
          <a:prstGeom prst="rect">
            <a:avLst/>
          </a:prstGeom>
          <a:solidFill>
            <a:srgbClr val="ACB4C3">
              <a:alpha val="49800"/>
            </a:srgbClr>
          </a:solidFill>
          <a:ln w="127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108000" rIns="108000" bIns="108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app.js</a:t>
            </a:r>
            <a:endParaRPr/>
          </a:p>
        </p:txBody>
      </p:sp>
      <p:pic>
        <p:nvPicPr>
          <p:cNvPr id="256" name="Google Shape;25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372" y="4493063"/>
            <a:ext cx="5082449" cy="212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2"/>
          <p:cNvSpPr txBox="1">
            <a:spLocks noGrp="1"/>
          </p:cNvSpPr>
          <p:nvPr>
            <p:ph type="body" idx="1"/>
          </p:nvPr>
        </p:nvSpPr>
        <p:spPr>
          <a:xfrm>
            <a:off x="2065510" y="1121144"/>
            <a:ext cx="9929724" cy="5276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456915" lvl="0" indent="-24114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</p:txBody>
      </p:sp>
      <p:sp>
        <p:nvSpPr>
          <p:cNvPr id="262" name="Google Shape;262;p22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399495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</a:pPr>
            <a:r>
              <a:rPr lang="en-US"/>
              <a:t>Demo</a:t>
            </a:r>
            <a:endParaRPr/>
          </a:p>
        </p:txBody>
      </p:sp>
      <p:sp>
        <p:nvSpPr>
          <p:cNvPr id="263" name="Google Shape;263;p22"/>
          <p:cNvSpPr txBox="1">
            <a:spLocks noGrp="1"/>
          </p:cNvSpPr>
          <p:nvPr>
            <p:ph type="sldNum" idx="12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3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200" cy="52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45691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 From Flux to Redux</a:t>
            </a:r>
            <a:endParaRPr/>
          </a:p>
          <a:p>
            <a:pPr marL="989981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</p:txBody>
      </p:sp>
      <p:sp>
        <p:nvSpPr>
          <p:cNvPr id="270" name="Google Shape;270;p23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Redux</a:t>
            </a:r>
            <a:endParaRPr/>
          </a:p>
        </p:txBody>
      </p:sp>
      <p:sp>
        <p:nvSpPr>
          <p:cNvPr id="271" name="Google Shape;271;p23"/>
          <p:cNvSpPr txBox="1">
            <a:spLocks noGrp="1"/>
          </p:cNvSpPr>
          <p:nvPr>
            <p:ph type="sldNum" idx="12"/>
          </p:nvPr>
        </p:nvSpPr>
        <p:spPr>
          <a:xfrm>
            <a:off x="11763375" y="6524625"/>
            <a:ext cx="428700" cy="1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272" name="Google Shape;27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7075" y="1817175"/>
            <a:ext cx="4686300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400" y="1877425"/>
            <a:ext cx="6755475" cy="4521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77075" y="4150825"/>
            <a:ext cx="4686299" cy="177327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3"/>
          <p:cNvSpPr txBox="1">
            <a:spLocks noGrp="1"/>
          </p:cNvSpPr>
          <p:nvPr>
            <p:ph type="body" idx="1"/>
          </p:nvPr>
        </p:nvSpPr>
        <p:spPr>
          <a:xfrm>
            <a:off x="8961625" y="1254625"/>
            <a:ext cx="1065900" cy="6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Flux</a:t>
            </a:r>
            <a:endParaRPr/>
          </a:p>
        </p:txBody>
      </p:sp>
      <p:sp>
        <p:nvSpPr>
          <p:cNvPr id="276" name="Google Shape;276;p23"/>
          <p:cNvSpPr txBox="1">
            <a:spLocks noGrp="1"/>
          </p:cNvSpPr>
          <p:nvPr>
            <p:ph type="body" idx="1"/>
          </p:nvPr>
        </p:nvSpPr>
        <p:spPr>
          <a:xfrm>
            <a:off x="8297625" y="3429000"/>
            <a:ext cx="2245200" cy="6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Redux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4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Redux</a:t>
            </a:r>
            <a:endParaRPr/>
          </a:p>
        </p:txBody>
      </p:sp>
      <p:sp>
        <p:nvSpPr>
          <p:cNvPr id="283" name="Google Shape;283;p24"/>
          <p:cNvSpPr txBox="1">
            <a:spLocks noGrp="1"/>
          </p:cNvSpPr>
          <p:nvPr>
            <p:ph type="sldNum" idx="12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84" name="Google Shape;284;p24"/>
          <p:cNvSpPr txBox="1">
            <a:spLocks noGrp="1"/>
          </p:cNvSpPr>
          <p:nvPr>
            <p:ph type="body" idx="1"/>
          </p:nvPr>
        </p:nvSpPr>
        <p:spPr>
          <a:xfrm>
            <a:off x="190400" y="1196125"/>
            <a:ext cx="118182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4. </a:t>
            </a:r>
            <a:r>
              <a:rPr lang="en-US" dirty="0" err="1"/>
              <a:t>Redux</a:t>
            </a:r>
            <a:r>
              <a:rPr lang="en-US" dirty="0"/>
              <a:t> </a:t>
            </a:r>
            <a:r>
              <a:rPr lang="bg-BG" dirty="0" smtClean="0"/>
              <a:t>и неговите си атрибути</a:t>
            </a:r>
            <a:r>
              <a:rPr lang="en-US" dirty="0" smtClean="0"/>
              <a:t>: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45691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4.1. </a:t>
            </a:r>
            <a:r>
              <a:rPr lang="bg-BG" sz="2400" dirty="0" smtClean="0"/>
              <a:t>Стора</a:t>
            </a:r>
            <a:r>
              <a:rPr lang="en-US" sz="2400" dirty="0" smtClean="0"/>
              <a:t> – </a:t>
            </a:r>
            <a:r>
              <a:rPr lang="bg-BG" sz="2400" dirty="0" smtClean="0"/>
              <a:t>как да го ползваме</a:t>
            </a:r>
            <a:endParaRPr sz="2400" dirty="0"/>
          </a:p>
          <a:p>
            <a:pPr marL="45691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4.2. </a:t>
            </a:r>
            <a:r>
              <a:rPr lang="bg-BG" sz="2400" dirty="0" smtClean="0"/>
              <a:t>Екшъни</a:t>
            </a:r>
            <a:endParaRPr sz="2400" dirty="0"/>
          </a:p>
          <a:p>
            <a:pPr marL="45691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4.3. </a:t>
            </a:r>
            <a:r>
              <a:rPr lang="bg-BG" sz="2400" dirty="0" smtClean="0"/>
              <a:t>Редюсъри</a:t>
            </a:r>
            <a:endParaRPr sz="2400" dirty="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</p:txBody>
      </p:sp>
      <p:pic>
        <p:nvPicPr>
          <p:cNvPr id="285" name="Google Shape;28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875" y="3979125"/>
            <a:ext cx="4037650" cy="25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24"/>
          <p:cNvSpPr txBox="1"/>
          <p:nvPr/>
        </p:nvSpPr>
        <p:spPr>
          <a:xfrm>
            <a:off x="6308287" y="1881850"/>
            <a:ext cx="5669400" cy="4741200"/>
          </a:xfrm>
          <a:prstGeom prst="rect">
            <a:avLst/>
          </a:prstGeom>
          <a:solidFill>
            <a:srgbClr val="ACB4C3">
              <a:alpha val="14900"/>
            </a:srgbClr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React 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from 'react';</a:t>
            </a: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render } 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react-dom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Provider } 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from 'react-redux'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createStore } 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from 'redux'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reducers 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from './app/reducers/app'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UsersTasks 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from './app/views/users-tasks-container';</a:t>
            </a: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store = createStore(reducers);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render((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Provider store=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{store}&gt;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&lt;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UsersTasks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&lt;/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Provider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lang="en-US" sz="1800" b="1" i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.getElementById(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'root'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9"/>
              <a:buFont typeface="Noto Sans Symbols"/>
              <a:buNone/>
            </a:pP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9"/>
              <a:buFont typeface="Noto Sans Symbols"/>
              <a:buNone/>
            </a:pP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9"/>
              <a:buFont typeface="Noto Sans Symbols"/>
              <a:buNone/>
            </a:pP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7" name="Google Shape;287;p24"/>
          <p:cNvSpPr txBox="1"/>
          <p:nvPr/>
        </p:nvSpPr>
        <p:spPr>
          <a:xfrm>
            <a:off x="6315099" y="1294450"/>
            <a:ext cx="5669400" cy="587400"/>
          </a:xfrm>
          <a:prstGeom prst="rect">
            <a:avLst/>
          </a:prstGeom>
          <a:solidFill>
            <a:srgbClr val="ACB4C3">
              <a:alpha val="49800"/>
            </a:srgbClr>
          </a:solidFill>
          <a:ln w="127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108000" rIns="108000" bIns="108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index.js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776</Words>
  <Application>Microsoft Office PowerPoint</Application>
  <PresentationFormat>Widescreen</PresentationFormat>
  <Paragraphs>252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Consolas</vt:lpstr>
      <vt:lpstr>Noto Sans Symbols</vt:lpstr>
      <vt:lpstr>1_SoftUni3_1</vt:lpstr>
      <vt:lpstr>Before we dive in</vt:lpstr>
      <vt:lpstr>Реакт -&gt; Редъкс -&gt; Сага и още нещо...</vt:lpstr>
      <vt:lpstr>Table of Contents</vt:lpstr>
      <vt:lpstr>PowerPoint Presentation</vt:lpstr>
      <vt:lpstr>React</vt:lpstr>
      <vt:lpstr>React</vt:lpstr>
      <vt:lpstr>Demo</vt:lpstr>
      <vt:lpstr>Redux</vt:lpstr>
      <vt:lpstr>Redux</vt:lpstr>
      <vt:lpstr>Redux</vt:lpstr>
      <vt:lpstr>Redux</vt:lpstr>
      <vt:lpstr>Demo</vt:lpstr>
      <vt:lpstr>Redux-Saga</vt:lpstr>
      <vt:lpstr>Redux-Saga</vt:lpstr>
      <vt:lpstr>Demo</vt:lpstr>
      <vt:lpstr>Summary</vt:lpstr>
      <vt:lpstr>PowerPoint Presentation</vt:lpstr>
      <vt:lpstr>СофтУни диамантени партньори</vt:lpstr>
      <vt:lpstr>СофтУни диамантени партньори</vt:lpstr>
      <vt:lpstr>Trainings @ Software University (SoftUni)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Before we dive in</dc:title>
  <dc:creator>s.georgiev</dc:creator>
  <cp:lastModifiedBy>s.georgiev</cp:lastModifiedBy>
  <cp:revision>7</cp:revision>
  <dcterms:modified xsi:type="dcterms:W3CDTF">2019-01-25T08:33:17Z</dcterms:modified>
</cp:coreProperties>
</file>