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99" r:id="rId3"/>
    <p:sldId id="592" r:id="rId4"/>
    <p:sldId id="766" r:id="rId5"/>
    <p:sldId id="847" r:id="rId6"/>
    <p:sldId id="1033" r:id="rId7"/>
    <p:sldId id="936" r:id="rId8"/>
    <p:sldId id="938" r:id="rId9"/>
    <p:sldId id="900" r:id="rId10"/>
    <p:sldId id="1002" r:id="rId11"/>
    <p:sldId id="926" r:id="rId12"/>
    <p:sldId id="927" r:id="rId13"/>
    <p:sldId id="928" r:id="rId14"/>
    <p:sldId id="929" r:id="rId15"/>
    <p:sldId id="930" r:id="rId16"/>
    <p:sldId id="931" r:id="rId17"/>
    <p:sldId id="932" r:id="rId18"/>
    <p:sldId id="933" r:id="rId19"/>
    <p:sldId id="934" r:id="rId20"/>
    <p:sldId id="940" r:id="rId21"/>
    <p:sldId id="1001" r:id="rId22"/>
    <p:sldId id="1024" r:id="rId23"/>
    <p:sldId id="941" r:id="rId24"/>
    <p:sldId id="942" r:id="rId25"/>
    <p:sldId id="943" r:id="rId26"/>
    <p:sldId id="944" r:id="rId27"/>
    <p:sldId id="945" r:id="rId28"/>
    <p:sldId id="946" r:id="rId29"/>
    <p:sldId id="947" r:id="rId30"/>
    <p:sldId id="948" r:id="rId31"/>
    <p:sldId id="1026" r:id="rId32"/>
    <p:sldId id="1027" r:id="rId33"/>
    <p:sldId id="1028" r:id="rId34"/>
    <p:sldId id="1029" r:id="rId35"/>
    <p:sldId id="1030" r:id="rId36"/>
    <p:sldId id="1031" r:id="rId37"/>
    <p:sldId id="973" r:id="rId38"/>
    <p:sldId id="974" r:id="rId39"/>
    <p:sldId id="975" r:id="rId40"/>
    <p:sldId id="976" r:id="rId41"/>
    <p:sldId id="1000" r:id="rId42"/>
    <p:sldId id="977" r:id="rId43"/>
    <p:sldId id="1032" r:id="rId44"/>
    <p:sldId id="840" r:id="rId45"/>
    <p:sldId id="1013" r:id="rId46"/>
    <p:sldId id="1012" r:id="rId47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120000"/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120000"/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120000"/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120000"/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120000"/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33CCFF"/>
    <a:srgbClr val="0033CC"/>
    <a:srgbClr val="0000FF"/>
    <a:srgbClr val="9933FF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77" autoAdjust="0"/>
    <p:restoredTop sz="94805" autoAdjust="0"/>
  </p:normalViewPr>
  <p:slideViewPr>
    <p:cSldViewPr snapToGrid="0">
      <p:cViewPr>
        <p:scale>
          <a:sx n="100" d="100"/>
          <a:sy n="100" d="100"/>
        </p:scale>
        <p:origin x="-1666" y="38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50" y="72"/>
      </p:cViewPr>
      <p:guideLst>
        <p:guide orient="horz" pos="2891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D65606-AE40-4F78-B3E9-B4E87DCC5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272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C757C0-A401-4623-B20F-01EBEDDC65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569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955C03FF-2EA2-43F0-BA39-A83FC4014A0F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345BD65B-8657-4A57-B1E2-7A91EC554A22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8003" name="Rectangle 7"/>
          <p:cNvSpPr txBox="1">
            <a:spLocks noGrp="1" noChangeArrowheads="1"/>
          </p:cNvSpPr>
          <p:nvPr/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</a:pPr>
            <a:fld id="{18FC54AF-4A3F-43B1-9565-A5D6CC148EB1}" type="slidenum">
              <a:rPr lang="en-US" altLang="en-US" sz="120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8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8C286E77-4450-401D-9218-B09D0A03E8AB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87074C7-B5DB-4C2A-8333-3758E7FF30C1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E68F2BDA-A25E-43A8-9720-3C8AC45998B8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52BCCF36-35A9-4374-836F-218814719DF9}" type="slidenum">
              <a:rPr lang="en-US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5FCFA8B3-8194-4CE2-BEC9-66626D70D0AF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E9701204-8D8B-4496-9FDE-279797BC246F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643DAA9-26A5-42CB-90C3-CCFB91E2F3F5}" type="slidenum">
              <a:rPr lang="en-US" altLang="en-US" sz="1200" smtClean="0">
                <a:solidFill>
                  <a:schemeClr val="tx1"/>
                </a:solidFill>
              </a:rPr>
              <a:pPr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3667" name="Rectangle 7"/>
          <p:cNvSpPr txBox="1">
            <a:spLocks noGrp="1" noChangeArrowheads="1"/>
          </p:cNvSpPr>
          <p:nvPr/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</a:pPr>
            <a:fld id="{0B29262E-DD32-4F86-82B0-D0D292AB0843}" type="slidenum">
              <a:rPr lang="en-US" altLang="en-US" sz="120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8975"/>
            <a:ext cx="4587875" cy="3441700"/>
          </a:xfrm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D47EED6B-359F-4A68-855B-1D3CF685DE6E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8787" name="Rectangle 7"/>
          <p:cNvSpPr txBox="1">
            <a:spLocks noGrp="1" noChangeArrowheads="1"/>
          </p:cNvSpPr>
          <p:nvPr/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</a:pPr>
            <a:fld id="{536160E4-2CF3-4072-B5B7-EFC42497CC87}" type="slidenum">
              <a:rPr lang="en-US" altLang="en-US" sz="120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D718595-1A4C-4771-92EA-4FE158FF3059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9811" name="Rectangle 7"/>
          <p:cNvSpPr txBox="1">
            <a:spLocks noGrp="1" noChangeArrowheads="1"/>
          </p:cNvSpPr>
          <p:nvPr/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</a:pPr>
            <a:fld id="{727D0EF2-8C5B-4BFD-B1C1-5BB2142B20A1}" type="slidenum">
              <a:rPr lang="en-US" altLang="en-US" sz="120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D718595-1A4C-4771-92EA-4FE158FF3059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9811" name="Rectangle 7"/>
          <p:cNvSpPr txBox="1">
            <a:spLocks noGrp="1" noChangeArrowheads="1"/>
          </p:cNvSpPr>
          <p:nvPr/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</a:pPr>
            <a:fld id="{727D0EF2-8C5B-4BFD-B1C1-5BB2142B20A1}" type="slidenum">
              <a:rPr lang="en-US" altLang="en-US" sz="120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BB154BE8-1C9E-4CCD-928B-40B98D313C10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Brungart and Simpson (2001)’s experiments show coexistence of informational and energetic masking.</a:t>
            </a:r>
          </a:p>
          <a:p>
            <a:endParaRPr lang="en-US" altLang="zh-CN" smtClean="0"/>
          </a:p>
          <a:p>
            <a:r>
              <a:rPr lang="en-US" altLang="zh-CN" smtClean="0"/>
              <a:t>They have also isolated informational masking using across-ear effect when listening to two talkers in one ear experience informational masking from third signal in the opposite ear (Brungart and Simpson, 2002)</a:t>
            </a:r>
          </a:p>
          <a:p>
            <a:endParaRPr lang="en-US" altLang="zh-CN" smtClean="0"/>
          </a:p>
          <a:p>
            <a:r>
              <a:rPr lang="en-US" altLang="zh-CN" smtClean="0"/>
              <a:t>Arbogast et al. (2002) divide speech signal into 15 log spaced, envelope modulated sinewaves.  Assign some to target and some to interference: intelligible speech with no spectral overlaps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83CB1E70-8004-4673-BA49-1ADD2799AB2D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4931" name="Rectangle 7"/>
          <p:cNvSpPr txBox="1">
            <a:spLocks noGrp="1" noChangeArrowheads="1"/>
          </p:cNvSpPr>
          <p:nvPr/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</a:pPr>
            <a:fld id="{B321687E-C5F6-4C3A-A3BC-C7F57F0B9753}" type="slidenum">
              <a:rPr lang="en-US" altLang="en-US" sz="120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FCE0B3F3-F0A4-4E3D-97C0-12B57DFDB296}" type="slidenum">
              <a:rPr lang="zh-CN" altLang="en-US" sz="1200" smtClean="0"/>
              <a:pPr/>
              <a:t>17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7C524095-AD20-4D69-A8F2-D6C22F7192AE}" type="slidenum">
              <a:rPr lang="zh-CN" altLang="en-US" sz="1200" smtClean="0"/>
              <a:pPr/>
              <a:t>18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C48F0-2239-4025-9A01-D5F38BD7BB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37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88FC7-B3F3-49DE-BEC1-B95CD865C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63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3810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DFF7-D85F-43CD-8B18-7FDE6B41C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63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01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243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9243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CDED-0CD7-439D-80A7-255921CF2C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95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60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1F27-2AD3-4C2C-B7B1-2A76B49807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69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B99B8-D294-4211-AA38-BD24718CC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6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1388D-A5A0-455D-86A3-785CC37497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72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73706-3377-4D41-A82F-C1BE4D283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75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8B964-D7DA-4AC9-A289-00E47561C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57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2361-AB87-4ED5-A51E-8AF02C555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45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ECE8C-24CF-45EE-A66F-00F4D3590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52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200"/>
            </a:lvl1pPr>
          </a:lstStyle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/>
            </a:lvl1pPr>
          </a:lstStyle>
          <a:p>
            <a:pPr>
              <a:defRPr/>
            </a:pPr>
            <a:fld id="{3D2C4F29-65C0-4357-A4E8-F6A24170E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audio" Target="../media/audio8.wav"/><Relationship Id="rId3" Type="http://schemas.openxmlformats.org/officeDocument/2006/relationships/audio" Target="../media/audio3.wav"/><Relationship Id="rId7" Type="http://schemas.openxmlformats.org/officeDocument/2006/relationships/audio" Target="../media/audio7.wav"/><Relationship Id="rId12" Type="http://schemas.openxmlformats.org/officeDocument/2006/relationships/image" Target="../media/image22.png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6" Type="http://schemas.openxmlformats.org/officeDocument/2006/relationships/audio" Target="../media/audio6.wav"/><Relationship Id="rId11" Type="http://schemas.openxmlformats.org/officeDocument/2006/relationships/image" Target="../media/image21.png"/><Relationship Id="rId5" Type="http://schemas.openxmlformats.org/officeDocument/2006/relationships/audio" Target="../media/audio5.wav"/><Relationship Id="rId10" Type="http://schemas.openxmlformats.org/officeDocument/2006/relationships/image" Target="../media/image20.png"/><Relationship Id="rId4" Type="http://schemas.openxmlformats.org/officeDocument/2006/relationships/audio" Target="../media/audio4.wav"/><Relationship Id="rId9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audio" Target="../media/audio11.wav"/><Relationship Id="rId7" Type="http://schemas.openxmlformats.org/officeDocument/2006/relationships/image" Target="../media/image26.png"/><Relationship Id="rId2" Type="http://schemas.openxmlformats.org/officeDocument/2006/relationships/audio" Target="../media/audio10.wav"/><Relationship Id="rId1" Type="http://schemas.openxmlformats.org/officeDocument/2006/relationships/audio" Target="../media/audio9.wav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12.wav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5.wav"/><Relationship Id="rId7" Type="http://schemas.openxmlformats.org/officeDocument/2006/relationships/image" Target="../media/image27.png"/><Relationship Id="rId2" Type="http://schemas.openxmlformats.org/officeDocument/2006/relationships/audio" Target="../media/audio14.wav"/><Relationship Id="rId1" Type="http://schemas.openxmlformats.org/officeDocument/2006/relationships/audio" Target="../media/audio13.wav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16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34.emf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33.em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2.xml"/><Relationship Id="rId5" Type="http://schemas.microsoft.com/office/2007/relationships/media" Target="../media/media3.wav"/><Relationship Id="rId15" Type="http://schemas.openxmlformats.org/officeDocument/2006/relationships/image" Target="../media/image35.pn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5325" y="942975"/>
            <a:ext cx="7772400" cy="1470025"/>
          </a:xfrm>
        </p:spPr>
        <p:txBody>
          <a:bodyPr/>
          <a:lstStyle/>
          <a:p>
            <a:r>
              <a:rPr lang="en-US" altLang="en-US" sz="4400" b="1" dirty="0" smtClean="0">
                <a:solidFill>
                  <a:srgbClr val="FF3300"/>
                </a:solidFill>
              </a:rPr>
              <a:t>Supervised Speech Separation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438275" y="2962275"/>
            <a:ext cx="6400800" cy="26289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en-US" dirty="0" err="1" smtClean="0"/>
              <a:t>DeLiang</a:t>
            </a:r>
            <a:r>
              <a:rPr lang="en-US" altLang="en-US" dirty="0" smtClean="0"/>
              <a:t> Wang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altLang="zh-CN" i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zh-CN" sz="2400" i="1" dirty="0" smtClean="0">
                <a:solidFill>
                  <a:schemeClr val="accent2"/>
                </a:solidFill>
                <a:ea typeface="宋体" pitchFamily="2" charset="-122"/>
              </a:rPr>
              <a:t>Perception &amp; Neurodynamics Lab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Ohio State University</a:t>
            </a:r>
            <a:r>
              <a:rPr lang="en-US" altLang="en-US" sz="2400" dirty="0">
                <a:solidFill>
                  <a:schemeClr val="accent2"/>
                </a:solidFill>
                <a:ea typeface="宋体" charset="-122"/>
              </a:rPr>
              <a:t> </a:t>
            </a:r>
            <a:endParaRPr lang="en-US" altLang="en-US" sz="2400" dirty="0" smtClean="0">
              <a:solidFill>
                <a:schemeClr val="accent2"/>
              </a:solidFill>
              <a:ea typeface="宋体" charset="-122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ea typeface="宋体" charset="-122"/>
              </a:rPr>
              <a:t>&amp; Northwestern </a:t>
            </a:r>
            <a:r>
              <a:rPr lang="en-US" altLang="en-US" sz="2400" dirty="0" err="1">
                <a:solidFill>
                  <a:schemeClr val="accent2"/>
                </a:solidFill>
                <a:ea typeface="宋体" charset="-122"/>
              </a:rPr>
              <a:t>Polytechnical</a:t>
            </a:r>
            <a:r>
              <a:rPr lang="en-US" altLang="en-US" sz="2400" dirty="0">
                <a:solidFill>
                  <a:schemeClr val="accent2"/>
                </a:solidFill>
                <a:ea typeface="宋体" charset="-122"/>
              </a:rPr>
              <a:t> University</a:t>
            </a:r>
            <a:endParaRPr lang="en-US" altLang="en-US" sz="2400" dirty="0" smtClean="0">
              <a:solidFill>
                <a:schemeClr val="accent2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altLang="en-US" sz="2400" dirty="0" smtClean="0">
              <a:solidFill>
                <a:schemeClr val="accent2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Part II: Training targets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0075" y="1295400"/>
            <a:ext cx="8001000" cy="4581525"/>
          </a:xfrm>
        </p:spPr>
        <p:txBody>
          <a:bodyPr/>
          <a:lstStyle/>
          <a:p>
            <a:r>
              <a:rPr lang="en-US" altLang="en-US" sz="2400" dirty="0" smtClean="0"/>
              <a:t>What supervised training aims to learn is important for speech separation/enhancement</a:t>
            </a:r>
          </a:p>
          <a:p>
            <a:pPr lvl="1"/>
            <a:r>
              <a:rPr lang="en-US" altLang="en-US" sz="2000" dirty="0" smtClean="0"/>
              <a:t>Different training targets lead to different mapping functions from noisy features to separated speech</a:t>
            </a:r>
          </a:p>
          <a:p>
            <a:pPr lvl="1"/>
            <a:r>
              <a:rPr lang="en-US" altLang="en-US" sz="2000" dirty="0" smtClean="0"/>
              <a:t>Different targets may have different levels of generalization</a:t>
            </a:r>
            <a:endParaRPr lang="en-US" altLang="en-US" dirty="0" smtClean="0"/>
          </a:p>
          <a:p>
            <a:r>
              <a:rPr lang="en-US" altLang="en-US" sz="2400" dirty="0" smtClean="0"/>
              <a:t>A recent study (Wang et al.’14) examines different training targets (objective functions)</a:t>
            </a:r>
          </a:p>
          <a:p>
            <a:pPr lvl="1"/>
            <a:r>
              <a:rPr lang="en-US" altLang="en-US" sz="2000" dirty="0" smtClean="0"/>
              <a:t>Masking based targets</a:t>
            </a:r>
          </a:p>
          <a:p>
            <a:pPr lvl="1"/>
            <a:r>
              <a:rPr lang="en-US" altLang="en-US" sz="2000" dirty="0" smtClean="0"/>
              <a:t>Mapping based targets</a:t>
            </a:r>
          </a:p>
          <a:p>
            <a:r>
              <a:rPr lang="en-US" altLang="en-US" sz="2400" dirty="0" smtClean="0"/>
              <a:t>Other targets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8B964-D7DA-4AC9-A289-00E47561CCD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Background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00150"/>
            <a:ext cx="8091488" cy="4954588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While the IBM is </a:t>
            </a:r>
            <a:r>
              <a:rPr lang="en-US" altLang="en-US" sz="2400" dirty="0"/>
              <a:t>f</a:t>
            </a:r>
            <a:r>
              <a:rPr lang="en-US" altLang="en-US" sz="2400" dirty="0" smtClean="0"/>
              <a:t>irst used in supervised separation (see Part III), the quality of separated speech is a persistent issue</a:t>
            </a:r>
          </a:p>
          <a:p>
            <a:pPr>
              <a:defRPr/>
            </a:pPr>
            <a:r>
              <a:rPr lang="en-US" altLang="en-US" sz="2400" dirty="0" smtClean="0"/>
              <a:t>What are alternative targets?</a:t>
            </a:r>
          </a:p>
          <a:p>
            <a:pPr lvl="1">
              <a:defRPr/>
            </a:pPr>
            <a:r>
              <a:rPr lang="en-US" altLang="en-US" sz="2000" dirty="0" smtClean="0"/>
              <a:t>Target binary mask (TBM) (</a:t>
            </a:r>
            <a:r>
              <a:rPr lang="en-US" altLang="en-US" sz="2000" dirty="0" err="1" smtClean="0"/>
              <a:t>Kjems</a:t>
            </a:r>
            <a:r>
              <a:rPr lang="en-US" altLang="en-US" sz="2000" dirty="0" smtClean="0"/>
              <a:t> et al.’09; Gonzalez &amp; Brookes’14)</a:t>
            </a:r>
          </a:p>
          <a:p>
            <a:pPr lvl="1">
              <a:defRPr/>
            </a:pPr>
            <a:r>
              <a:rPr lang="en-US" altLang="en-US" sz="2000" dirty="0" smtClean="0"/>
              <a:t>Ideal ratio mask (IRM) (Srinivasan et al.’06; Narayanan &amp; Wang’13; </a:t>
            </a:r>
            <a:r>
              <a:rPr lang="en-US" altLang="en-US" sz="2000" dirty="0" err="1" smtClean="0"/>
              <a:t>Hummersone</a:t>
            </a:r>
            <a:r>
              <a:rPr lang="en-US" altLang="en-US" sz="2000" dirty="0" smtClean="0"/>
              <a:t> et al.’14)</a:t>
            </a:r>
          </a:p>
          <a:p>
            <a:pPr lvl="1">
              <a:defRPr/>
            </a:pPr>
            <a:r>
              <a:rPr lang="en-US" altLang="en-US" sz="2000" dirty="0" smtClean="0"/>
              <a:t>STFT spectral magnitude (Xu et al.’14; Han et al.’14)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/>
          </a:p>
          <a:p>
            <a:pPr lvl="1">
              <a:buFontTx/>
              <a:buNone/>
              <a:defRPr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Different training targets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00150"/>
            <a:ext cx="8091488" cy="4954588"/>
          </a:xfrm>
        </p:spPr>
        <p:txBody>
          <a:bodyPr/>
          <a:lstStyle/>
          <a:p>
            <a:r>
              <a:rPr lang="en-US" altLang="en-US" sz="2400" dirty="0" smtClean="0"/>
              <a:t>TBM: similar to the IBM except that interference is fixed to speech-shaped noise (SSN)</a:t>
            </a:r>
          </a:p>
          <a:p>
            <a:r>
              <a:rPr lang="en-US" altLang="en-US" sz="2400" dirty="0" smtClean="0"/>
              <a:t>IRM</a:t>
            </a:r>
          </a:p>
          <a:p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 lvl="1"/>
            <a:r>
              <a:rPr lang="el-GR" altLang="en-US" sz="2000" i="1" dirty="0" smtClean="0"/>
              <a:t>β</a:t>
            </a:r>
            <a:r>
              <a:rPr lang="en-US" altLang="en-US" sz="2000" dirty="0" smtClean="0"/>
              <a:t> is a tunable parameter, and a good choice is 0.5</a:t>
            </a:r>
          </a:p>
          <a:p>
            <a:pPr lvl="1"/>
            <a:r>
              <a:rPr lang="en-US" altLang="en-US" sz="2000" dirty="0" smtClean="0"/>
              <a:t>With </a:t>
            </a:r>
            <a:r>
              <a:rPr lang="el-GR" altLang="en-US" sz="2000" i="1" dirty="0" smtClean="0"/>
              <a:t>β</a:t>
            </a:r>
            <a:r>
              <a:rPr lang="en-US" altLang="en-US" sz="2000" dirty="0" smtClean="0"/>
              <a:t> = 0.5, the IRM becomes a square root Wiener filter, which is the optimal estimator of the power spectrum of the target signal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1154113" y="2474913"/>
          <a:ext cx="53990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3" imgW="3365500" imgH="508000" progId="Equation.3">
                  <p:embed/>
                </p:oleObj>
              </mc:Choice>
              <mc:Fallback>
                <p:oleObj name="Equation" r:id="rId3" imgW="33655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474913"/>
                        <a:ext cx="53990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Different training targets (cont.)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00150"/>
            <a:ext cx="8091488" cy="4954588"/>
          </a:xfrm>
        </p:spPr>
        <p:txBody>
          <a:bodyPr/>
          <a:lstStyle/>
          <a:p>
            <a:r>
              <a:rPr lang="en-US" altLang="en-US" sz="2400" dirty="0" smtClean="0"/>
              <a:t>Gammatone frequency power spectrum (GF-POW)</a:t>
            </a:r>
          </a:p>
          <a:p>
            <a:pPr marL="457200" lvl="1" indent="0">
              <a:buFontTx/>
              <a:buNone/>
            </a:pPr>
            <a:endParaRPr lang="en-US" altLang="en-US" sz="2000" i="1" dirty="0" smtClean="0"/>
          </a:p>
          <a:p>
            <a:pPr marL="457200" lvl="1" indent="0">
              <a:buFontTx/>
              <a:buNone/>
            </a:pPr>
            <a:endParaRPr lang="en-US" altLang="en-US" sz="2000" i="1" dirty="0" smtClean="0"/>
          </a:p>
          <a:p>
            <a:r>
              <a:rPr lang="en-US" altLang="en-US" sz="2400" dirty="0" smtClean="0"/>
              <a:t>FFT-MAG of clean speech</a:t>
            </a:r>
          </a:p>
          <a:p>
            <a:r>
              <a:rPr lang="en-US" altLang="en-US" sz="2400" dirty="0" smtClean="0"/>
              <a:t>FFT-MASK</a:t>
            </a:r>
          </a:p>
          <a:p>
            <a:endParaRPr lang="en-US" altLang="en-US" sz="2400" dirty="0" smtClean="0"/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43779"/>
              </p:ext>
            </p:extLst>
          </p:nvPr>
        </p:nvGraphicFramePr>
        <p:xfrm>
          <a:off x="1014413" y="3425825"/>
          <a:ext cx="13827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62" name="Equation" r:id="rId3" imgW="660113" imgH="431613" progId="Equation.3">
                  <p:embed/>
                </p:oleObj>
              </mc:Choice>
              <mc:Fallback>
                <p:oleObj name="Equation" r:id="rId3" imgW="660113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425825"/>
                        <a:ext cx="138271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630377"/>
              </p:ext>
            </p:extLst>
          </p:nvPr>
        </p:nvGraphicFramePr>
        <p:xfrm>
          <a:off x="4598988" y="2392363"/>
          <a:ext cx="13652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63" name="Equation" r:id="rId5" imgW="634449" imgH="215713" progId="Equation.3">
                  <p:embed/>
                </p:oleObj>
              </mc:Choice>
              <mc:Fallback>
                <p:oleObj name="Equation" r:id="rId5" imgW="634449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2392363"/>
                        <a:ext cx="13652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633090"/>
              </p:ext>
            </p:extLst>
          </p:nvPr>
        </p:nvGraphicFramePr>
        <p:xfrm>
          <a:off x="1047750" y="1776413"/>
          <a:ext cx="1228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64" name="Equation" r:id="rId7" imgW="583947" imgH="241195" progId="Equation.3">
                  <p:embed/>
                </p:oleObj>
              </mc:Choice>
              <mc:Fallback>
                <p:oleObj name="Equation" r:id="rId7" imgW="583947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776413"/>
                        <a:ext cx="1228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Illustration of various training targets</a:t>
            </a:r>
          </a:p>
        </p:txBody>
      </p:sp>
      <p:pic>
        <p:nvPicPr>
          <p:cNvPr id="2970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273175"/>
            <a:ext cx="7945437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3484563" y="6076950"/>
            <a:ext cx="298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Factory noise at -5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Evaluation methodology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00150"/>
            <a:ext cx="8091488" cy="4954588"/>
          </a:xfrm>
        </p:spPr>
        <p:txBody>
          <a:bodyPr/>
          <a:lstStyle/>
          <a:p>
            <a:r>
              <a:rPr lang="en-US" altLang="en-US" sz="2400" dirty="0" smtClean="0"/>
              <a:t>Learning machine: DNN with 3 hidden layers, each with 1024 units</a:t>
            </a:r>
          </a:p>
          <a:p>
            <a:r>
              <a:rPr lang="en-US" altLang="en-US" sz="2400" dirty="0" smtClean="0"/>
              <a:t>Target speech: TIMIT corpus</a:t>
            </a:r>
          </a:p>
          <a:p>
            <a:r>
              <a:rPr lang="en-US" altLang="en-US" sz="2400" dirty="0" smtClean="0"/>
              <a:t>Noises: SSN + four nonstationary noises from NOISEX</a:t>
            </a:r>
          </a:p>
          <a:p>
            <a:pPr lvl="1"/>
            <a:r>
              <a:rPr lang="en-US" altLang="en-US" sz="2000" dirty="0" smtClean="0"/>
              <a:t>Training and testing on different segments of each noise</a:t>
            </a:r>
          </a:p>
          <a:p>
            <a:r>
              <a:rPr lang="en-US" altLang="en-US" sz="2400" dirty="0" smtClean="0"/>
              <a:t>Trained at -5 and 0 dB, and tested at -5, 0, and 5 dB</a:t>
            </a:r>
          </a:p>
          <a:p>
            <a:r>
              <a:rPr lang="en-US" altLang="en-US" sz="2400" dirty="0" smtClean="0"/>
              <a:t>Evaluation metrics</a:t>
            </a:r>
          </a:p>
          <a:p>
            <a:pPr lvl="1"/>
            <a:r>
              <a:rPr lang="en-US" altLang="en-US" sz="2000" dirty="0" smtClean="0"/>
              <a:t>STOI: standard metric for predicted speech intelligibility</a:t>
            </a:r>
          </a:p>
          <a:p>
            <a:pPr lvl="1"/>
            <a:r>
              <a:rPr lang="en-US" altLang="en-US" sz="2000" dirty="0" smtClean="0"/>
              <a:t>PESQ: standard metric for perceptual speech quality</a:t>
            </a:r>
          </a:p>
          <a:p>
            <a:pPr lvl="1"/>
            <a:r>
              <a:rPr lang="en-US" altLang="en-US" sz="2000" dirty="0" smtClean="0"/>
              <a:t>SNR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Comparisons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00150"/>
            <a:ext cx="8091488" cy="4954588"/>
          </a:xfrm>
        </p:spPr>
        <p:txBody>
          <a:bodyPr/>
          <a:lstStyle/>
          <a:p>
            <a:r>
              <a:rPr lang="en-US" altLang="en-US" sz="2400" dirty="0" smtClean="0"/>
              <a:t>Comparisons among different training targets</a:t>
            </a:r>
          </a:p>
          <a:p>
            <a:r>
              <a:rPr lang="en-US" altLang="en-US" sz="2400" smtClean="0"/>
              <a:t>Comparisons </a:t>
            </a:r>
            <a:r>
              <a:rPr lang="en-US" altLang="en-US" sz="2400" dirty="0" smtClean="0"/>
              <a:t>with different approaches</a:t>
            </a:r>
          </a:p>
          <a:p>
            <a:pPr lvl="1"/>
            <a:r>
              <a:rPr lang="en-US" altLang="en-US" sz="2000" dirty="0" smtClean="0"/>
              <a:t>Speech enhancement (Hendriks et al.’10)</a:t>
            </a:r>
          </a:p>
          <a:p>
            <a:pPr lvl="1"/>
            <a:r>
              <a:rPr lang="en-US" altLang="en-US" sz="2000" dirty="0" smtClean="0"/>
              <a:t>Supervised NMF: ASNA-NMF (Virtanen et al.’13), trained and tested in the same way as supervised separation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图表 7"/>
          <p:cNvGraphicFramePr>
            <a:graphicFrameLocks/>
          </p:cNvGraphicFramePr>
          <p:nvPr/>
        </p:nvGraphicFramePr>
        <p:xfrm>
          <a:off x="560388" y="1570038"/>
          <a:ext cx="8239125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r:id="rId5" imgW="8236410" imgH="4651651" progId="Excel.Chart.8">
                  <p:embed/>
                </p:oleObj>
              </mc:Choice>
              <mc:Fallback>
                <p:oleObj r:id="rId5" imgW="8236410" imgH="4651651" progId="Excel.Chart.8">
                  <p:embed/>
                  <p:pic>
                    <p:nvPicPr>
                      <p:cNvPr id="0" name="图表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570038"/>
                        <a:ext cx="8239125" cy="465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E47FE"/>
                </a:solidFill>
                <a:ea typeface="宋体" pitchFamily="2" charset="-122"/>
                <a:cs typeface="Times New Roman" pitchFamily="18" charset="0"/>
              </a:rPr>
              <a:t>STOI comparison for factory noise</a:t>
            </a:r>
            <a:endParaRPr lang="zh-CN" altLang="en-US" smtClean="0">
              <a:solidFill>
                <a:srgbClr val="0E47FE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2772" name="组合 2"/>
          <p:cNvGrpSpPr>
            <a:grpSpLocks/>
          </p:cNvGrpSpPr>
          <p:nvPr/>
        </p:nvGrpSpPr>
        <p:grpSpPr bwMode="auto">
          <a:xfrm>
            <a:off x="4092575" y="1187450"/>
            <a:ext cx="1060450" cy="4618038"/>
            <a:chOff x="6037231" y="1188041"/>
            <a:chExt cx="1060481" cy="4617223"/>
          </a:xfrm>
        </p:grpSpPr>
        <p:sp>
          <p:nvSpPr>
            <p:cNvPr id="10" name="矩形 9"/>
            <p:cNvSpPr/>
            <p:nvPr/>
          </p:nvSpPr>
          <p:spPr>
            <a:xfrm>
              <a:off x="6276951" y="2276874"/>
              <a:ext cx="395299" cy="3528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endParaRPr lang="zh-CN" altLang="en-US" sz="1800" b="0" smtClean="0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2784" name="TextBox 13"/>
            <p:cNvSpPr txBox="1">
              <a:spLocks noChangeArrowheads="1"/>
            </p:cNvSpPr>
            <p:nvPr/>
          </p:nvSpPr>
          <p:spPr bwMode="auto">
            <a:xfrm>
              <a:off x="6037231" y="1188041"/>
              <a:ext cx="10604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</a:rPr>
                <a:t>Spectral mapping</a:t>
              </a:r>
              <a:endParaRPr lang="zh-CN" altLang="en-US" sz="1200">
                <a:solidFill>
                  <a:srgbClr val="FF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473807" y="1665795"/>
              <a:ext cx="0" cy="6110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4724400" y="2438400"/>
            <a:ext cx="339725" cy="3367088"/>
          </a:xfrm>
          <a:prstGeom prst="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1800" b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2774" name="TextBox 15"/>
          <p:cNvSpPr txBox="1">
            <a:spLocks noChangeArrowheads="1"/>
          </p:cNvSpPr>
          <p:nvPr/>
        </p:nvSpPr>
        <p:spPr bwMode="auto">
          <a:xfrm>
            <a:off x="4730999" y="1901372"/>
            <a:ext cx="13477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alibri" pitchFamily="34" charset="0"/>
                <a:ea typeface="宋体" pitchFamily="2" charset="-122"/>
              </a:rPr>
              <a:t>NMF &amp; SPEH</a:t>
            </a: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894263" y="2073275"/>
            <a:ext cx="477837" cy="3460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76" name="组合 1"/>
          <p:cNvGrpSpPr>
            <a:grpSpLocks/>
          </p:cNvGrpSpPr>
          <p:nvPr/>
        </p:nvGrpSpPr>
        <p:grpSpPr bwMode="auto">
          <a:xfrm>
            <a:off x="2174875" y="1971675"/>
            <a:ext cx="2149475" cy="3833813"/>
            <a:chOff x="4112983" y="1971328"/>
            <a:chExt cx="2149109" cy="3833936"/>
          </a:xfrm>
        </p:grpSpPr>
        <p:sp>
          <p:nvSpPr>
            <p:cNvPr id="9" name="矩形 8"/>
            <p:cNvSpPr/>
            <p:nvPr/>
          </p:nvSpPr>
          <p:spPr>
            <a:xfrm>
              <a:off x="5541490" y="1971328"/>
              <a:ext cx="720602" cy="3833936"/>
            </a:xfrm>
            <a:prstGeom prst="rect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endParaRPr lang="zh-CN" altLang="en-US" sz="1800" b="0" smtClean="0"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4931994" y="2225336"/>
              <a:ext cx="576165" cy="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2" name="TextBox 11"/>
            <p:cNvSpPr txBox="1">
              <a:spLocks noChangeArrowheads="1"/>
            </p:cNvSpPr>
            <p:nvPr/>
          </p:nvSpPr>
          <p:spPr bwMode="auto">
            <a:xfrm>
              <a:off x="4112983" y="2054423"/>
              <a:ext cx="916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7933C"/>
                  </a:solidFill>
                  <a:latin typeface="Calibri" pitchFamily="34" charset="0"/>
                  <a:ea typeface="宋体" pitchFamily="2" charset="-122"/>
                </a:rPr>
                <a:t>Masking</a:t>
              </a:r>
              <a:endParaRPr lang="zh-CN" altLang="en-US" sz="1200">
                <a:solidFill>
                  <a:srgbClr val="77933C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353300" y="2714625"/>
            <a:ext cx="1276350" cy="1284288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1800" b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3300" y="4135438"/>
            <a:ext cx="1276350" cy="5699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1800" b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62825" y="4840288"/>
            <a:ext cx="1276350" cy="5699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1800" b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E47FE"/>
                </a:solidFill>
                <a:ea typeface="宋体" pitchFamily="2" charset="-122"/>
                <a:cs typeface="Times New Roman" pitchFamily="18" charset="0"/>
              </a:rPr>
              <a:t>PESQ comparison for factory noise</a:t>
            </a:r>
            <a:endParaRPr lang="zh-CN" altLang="en-US" dirty="0" smtClean="0">
              <a:solidFill>
                <a:srgbClr val="0E47FE"/>
              </a:solidFill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3795" name="图表 4"/>
          <p:cNvGraphicFramePr>
            <a:graphicFrameLocks/>
          </p:cNvGraphicFramePr>
          <p:nvPr/>
        </p:nvGraphicFramePr>
        <p:xfrm>
          <a:off x="560388" y="1570038"/>
          <a:ext cx="8239125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r:id="rId5" imgW="8236410" imgH="4651651" progId="Excel.Chart.8">
                  <p:embed/>
                </p:oleObj>
              </mc:Choice>
              <mc:Fallback>
                <p:oleObj r:id="rId5" imgW="8236410" imgH="4651651" progId="Excel.Chart.8">
                  <p:embed/>
                  <p:pic>
                    <p:nvPicPr>
                      <p:cNvPr id="0" name="图表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570038"/>
                        <a:ext cx="8239125" cy="465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6" name="组合 1"/>
          <p:cNvGrpSpPr>
            <a:grpSpLocks/>
          </p:cNvGrpSpPr>
          <p:nvPr/>
        </p:nvGrpSpPr>
        <p:grpSpPr bwMode="auto">
          <a:xfrm>
            <a:off x="2133600" y="1998663"/>
            <a:ext cx="2114550" cy="3806825"/>
            <a:chOff x="4112983" y="1998712"/>
            <a:chExt cx="2115201" cy="3806552"/>
          </a:xfrm>
        </p:grpSpPr>
        <p:sp>
          <p:nvSpPr>
            <p:cNvPr id="6" name="矩形 5"/>
            <p:cNvSpPr/>
            <p:nvPr/>
          </p:nvSpPr>
          <p:spPr>
            <a:xfrm>
              <a:off x="5508826" y="1998712"/>
              <a:ext cx="719358" cy="3806552"/>
            </a:xfrm>
            <a:prstGeom prst="rect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endParaRPr lang="zh-CN" altLang="en-US" sz="1800" b="0" smtClean="0"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4932385" y="2181261"/>
              <a:ext cx="576440" cy="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9" name="TextBox 8"/>
            <p:cNvSpPr txBox="1">
              <a:spLocks noChangeArrowheads="1"/>
            </p:cNvSpPr>
            <p:nvPr/>
          </p:nvSpPr>
          <p:spPr bwMode="auto">
            <a:xfrm>
              <a:off x="4112983" y="2009775"/>
              <a:ext cx="9164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7933C"/>
                  </a:solidFill>
                  <a:latin typeface="Calibri" pitchFamily="34" charset="0"/>
                  <a:ea typeface="宋体" pitchFamily="2" charset="-122"/>
                </a:rPr>
                <a:t>Masking</a:t>
              </a:r>
              <a:endParaRPr lang="zh-CN" altLang="en-US" sz="1200">
                <a:solidFill>
                  <a:srgbClr val="77933C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33797" name="组合 2"/>
          <p:cNvGrpSpPr>
            <a:grpSpLocks/>
          </p:cNvGrpSpPr>
          <p:nvPr/>
        </p:nvGrpSpPr>
        <p:grpSpPr bwMode="auto">
          <a:xfrm>
            <a:off x="4029075" y="1187450"/>
            <a:ext cx="1060450" cy="4618038"/>
            <a:chOff x="6037231" y="1188041"/>
            <a:chExt cx="1060481" cy="4617223"/>
          </a:xfrm>
        </p:grpSpPr>
        <p:sp>
          <p:nvSpPr>
            <p:cNvPr id="7" name="矩形 6"/>
            <p:cNvSpPr/>
            <p:nvPr/>
          </p:nvSpPr>
          <p:spPr>
            <a:xfrm>
              <a:off x="6276951" y="2276874"/>
              <a:ext cx="395299" cy="3528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endParaRPr lang="zh-CN" altLang="en-US" sz="1800" b="0" smtClean="0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3805" name="TextBox 10"/>
            <p:cNvSpPr txBox="1">
              <a:spLocks noChangeArrowheads="1"/>
            </p:cNvSpPr>
            <p:nvPr/>
          </p:nvSpPr>
          <p:spPr bwMode="auto">
            <a:xfrm>
              <a:off x="6037231" y="1188041"/>
              <a:ext cx="10604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</a:rPr>
                <a:t>Spectral mapping</a:t>
              </a:r>
              <a:endParaRPr lang="zh-CN" altLang="en-US" sz="1200">
                <a:solidFill>
                  <a:srgbClr val="FF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6473807" y="1665795"/>
              <a:ext cx="0" cy="6110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4676775" y="2514600"/>
            <a:ext cx="339725" cy="3290888"/>
          </a:xfrm>
          <a:prstGeom prst="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1800" b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3799" name="TextBox 12"/>
          <p:cNvSpPr txBox="1">
            <a:spLocks noChangeArrowheads="1"/>
          </p:cNvSpPr>
          <p:nvPr/>
        </p:nvSpPr>
        <p:spPr bwMode="auto">
          <a:xfrm>
            <a:off x="4724252" y="1941749"/>
            <a:ext cx="1347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alibri" pitchFamily="34" charset="0"/>
                <a:ea typeface="宋体" pitchFamily="2" charset="-122"/>
              </a:rPr>
              <a:t>NMF &amp; SPEH</a:t>
            </a: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846638" y="2149475"/>
            <a:ext cx="477837" cy="3460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53300" y="2714625"/>
            <a:ext cx="1276350" cy="1284288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1800" b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53300" y="4135438"/>
            <a:ext cx="1276350" cy="5699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1800" b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62825" y="4840288"/>
            <a:ext cx="1276350" cy="5699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1800" b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</a:t>
            </a:r>
            <a:r>
              <a:rPr lang="en-US" altLang="zh-CN" dirty="0" smtClean="0">
                <a:ea typeface="宋体" pitchFamily="2" charset="-122"/>
              </a:rPr>
              <a:t>ummary among different targets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00150"/>
            <a:ext cx="8091488" cy="4954588"/>
          </a:xfrm>
        </p:spPr>
        <p:txBody>
          <a:bodyPr/>
          <a:lstStyle/>
          <a:p>
            <a:r>
              <a:rPr lang="en-US" altLang="en-US" sz="2400" dirty="0" smtClean="0"/>
              <a:t>Among the two binary masks, IBM estimation performs better in PESQ than TBM estimation</a:t>
            </a:r>
          </a:p>
          <a:p>
            <a:r>
              <a:rPr lang="en-US" altLang="en-US" sz="2400" dirty="0" smtClean="0"/>
              <a:t>Ratio masking performs better than binary masking for speech quality</a:t>
            </a:r>
          </a:p>
          <a:p>
            <a:pPr lvl="1"/>
            <a:r>
              <a:rPr lang="en-US" altLang="en-US" sz="2000" dirty="0" smtClean="0"/>
              <a:t> IRM, FFT-MASK, and GF-POW produce comparable PESQ results</a:t>
            </a:r>
          </a:p>
          <a:p>
            <a:r>
              <a:rPr lang="en-US" altLang="en-US" sz="2400" dirty="0" smtClean="0"/>
              <a:t>FFT-MASK is better than FFT-MAG for estimation</a:t>
            </a:r>
          </a:p>
          <a:p>
            <a:pPr lvl="1"/>
            <a:r>
              <a:rPr lang="en-US" altLang="en-US" sz="2000" dirty="0" smtClean="0"/>
              <a:t>Many-to-one mapping in FFT-MAG vs. one-to-one mapping in FFT-MASK, and the latter should be easier to learn</a:t>
            </a:r>
          </a:p>
          <a:p>
            <a:pPr lvl="1"/>
            <a:r>
              <a:rPr lang="en-US" altLang="en-US" sz="2000" dirty="0" smtClean="0"/>
              <a:t>Estimation of spectral magnitudes or their compressed version tends to magnify estimation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Outline of tutorial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01000" cy="2922588"/>
          </a:xfrm>
        </p:spPr>
        <p:txBody>
          <a:bodyPr/>
          <a:lstStyle/>
          <a:p>
            <a:pPr marL="711200" indent="-711200">
              <a:lnSpc>
                <a:spcPct val="90000"/>
              </a:lnSpc>
              <a:buSzTx/>
              <a:buFont typeface="Monotype Sorts" pitchFamily="2" charset="2"/>
              <a:buAutoNum type="romanUcPeriod"/>
            </a:pPr>
            <a:r>
              <a:rPr lang="en-US" altLang="en-US" sz="2400" dirty="0" smtClean="0"/>
              <a:t>Introduction</a:t>
            </a:r>
          </a:p>
          <a:p>
            <a:pPr marL="711200" indent="-711200">
              <a:lnSpc>
                <a:spcPct val="90000"/>
              </a:lnSpc>
              <a:buSzTx/>
              <a:buFont typeface="Monotype Sorts" pitchFamily="2" charset="2"/>
              <a:buAutoNum type="romanUcPeriod"/>
            </a:pPr>
            <a:r>
              <a:rPr lang="en-US" altLang="en-US" sz="2400" dirty="0" smtClean="0"/>
              <a:t>Training targets</a:t>
            </a:r>
          </a:p>
          <a:p>
            <a:pPr marL="711200" indent="-711200">
              <a:lnSpc>
                <a:spcPct val="90000"/>
              </a:lnSpc>
              <a:buSzTx/>
              <a:buFont typeface="Monotype Sorts" pitchFamily="2" charset="2"/>
              <a:buAutoNum type="romanUcPeriod"/>
            </a:pPr>
            <a:r>
              <a:rPr lang="en-US" altLang="en-US" sz="2400" dirty="0" smtClean="0"/>
              <a:t>Separation algorithms</a:t>
            </a:r>
          </a:p>
          <a:p>
            <a:pPr marL="711200" indent="-711200">
              <a:lnSpc>
                <a:spcPct val="90000"/>
              </a:lnSpc>
              <a:buSzTx/>
              <a:buFont typeface="Monotype Sorts" pitchFamily="2" charset="2"/>
              <a:buAutoNum type="romanUcPeriod"/>
            </a:pPr>
            <a:r>
              <a:rPr lang="en-US" altLang="en-US" sz="2400" dirty="0" smtClean="0"/>
              <a:t>Concluding remarks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Other targets: signal approximation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00150"/>
            <a:ext cx="8091488" cy="4954588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In signal approximation (SA), training aims to estimate the IRM but the error is measured against the spectral magnitude of clean speech (</a:t>
            </a:r>
            <a:r>
              <a:rPr lang="en-US" altLang="en-US" sz="2400" dirty="0" err="1" smtClean="0"/>
              <a:t>Weninger</a:t>
            </a:r>
            <a:r>
              <a:rPr lang="en-US" altLang="en-US" sz="2400" dirty="0" smtClean="0"/>
              <a:t> et al.’14)</a:t>
            </a:r>
          </a:p>
          <a:p>
            <a:pPr>
              <a:defRPr/>
            </a:pPr>
            <a:endParaRPr lang="en-US" altLang="en-US" sz="2400" dirty="0"/>
          </a:p>
          <a:p>
            <a:pPr marL="0" indent="0">
              <a:buFontTx/>
              <a:buNone/>
              <a:defRPr/>
            </a:pPr>
            <a:endParaRPr lang="en-US" altLang="en-US" sz="2400" dirty="0" smtClean="0"/>
          </a:p>
          <a:p>
            <a:pPr lvl="1">
              <a:defRPr/>
            </a:pPr>
            <a:r>
              <a:rPr lang="en-US" altLang="en-US" sz="2000" i="1" dirty="0" smtClean="0"/>
              <a:t>RM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t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f</a:t>
            </a:r>
            <a:r>
              <a:rPr lang="en-US" altLang="en-US" sz="2000" dirty="0" smtClean="0"/>
              <a:t>) denotes an estimated IRM</a:t>
            </a:r>
          </a:p>
          <a:p>
            <a:pPr lvl="1">
              <a:defRPr/>
            </a:pPr>
            <a:r>
              <a:rPr lang="en-US" altLang="en-US" sz="2000" dirty="0" smtClean="0"/>
              <a:t>This objective function maximizes SNR </a:t>
            </a:r>
          </a:p>
          <a:p>
            <a:pPr lvl="2">
              <a:defRPr/>
            </a:pPr>
            <a:r>
              <a:rPr lang="en-US" altLang="en-US" sz="1600" dirty="0" err="1" smtClean="0"/>
              <a:t>Jin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&amp;</a:t>
            </a:r>
            <a:r>
              <a:rPr lang="en-US" altLang="en-US" sz="1600" dirty="0" smtClean="0"/>
              <a:t> Wang (2009) proposed an earlier version in conjunction with IBM estimation</a:t>
            </a:r>
            <a:endParaRPr lang="en-US" altLang="en-US" dirty="0" smtClean="0"/>
          </a:p>
          <a:p>
            <a:pPr>
              <a:defRPr/>
            </a:pPr>
            <a:r>
              <a:rPr lang="en-US" altLang="en-US" sz="2400" dirty="0" smtClean="0"/>
              <a:t>There is some improvement over direct IRM estimation</a:t>
            </a:r>
          </a:p>
        </p:txBody>
      </p:sp>
      <p:graphicFrame>
        <p:nvGraphicFramePr>
          <p:cNvPr id="358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28718"/>
              </p:ext>
            </p:extLst>
          </p:nvPr>
        </p:nvGraphicFramePr>
        <p:xfrm>
          <a:off x="949325" y="2513013"/>
          <a:ext cx="58134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0" name="Equation" r:id="rId3" imgW="2336760" imgH="228600" progId="Equation.3">
                  <p:embed/>
                </p:oleObj>
              </mc:Choice>
              <mc:Fallback>
                <p:oleObj name="Equation" r:id="rId3" imgW="233676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513013"/>
                        <a:ext cx="58134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Phase-sensitive target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00150"/>
            <a:ext cx="8091488" cy="4954588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Phase-sensitive target is an ideal ratio mask (FFT mask) that incorporates the phase difference, </a:t>
            </a:r>
            <a:r>
              <a:rPr lang="el-GR" altLang="en-US" sz="2400" i="1" dirty="0" smtClean="0"/>
              <a:t>θ</a:t>
            </a:r>
            <a:r>
              <a:rPr lang="en-US" altLang="en-US" sz="2400" dirty="0" smtClean="0"/>
              <a:t>, between clean speech and noisy speech (Erdogan et al.’15)</a:t>
            </a:r>
          </a:p>
          <a:p>
            <a:pPr marL="0" indent="0">
              <a:buFontTx/>
              <a:buNone/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 smtClean="0"/>
          </a:p>
          <a:p>
            <a:pPr lvl="1">
              <a:defRPr/>
            </a:pPr>
            <a:r>
              <a:rPr lang="en-US" altLang="en-US" sz="2000" dirty="0" smtClean="0"/>
              <a:t>Because of phase sensitivity, this target leads to a better estimate of clean speech than the FFT mask</a:t>
            </a:r>
          </a:p>
          <a:p>
            <a:pPr lvl="1">
              <a:defRPr/>
            </a:pPr>
            <a:r>
              <a:rPr lang="en-US" altLang="en-US" sz="2000" dirty="0" smtClean="0"/>
              <a:t>It does not directly estimate phase</a:t>
            </a:r>
          </a:p>
        </p:txBody>
      </p:sp>
      <p:graphicFrame>
        <p:nvGraphicFramePr>
          <p:cNvPr id="368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85172"/>
              </p:ext>
            </p:extLst>
          </p:nvPr>
        </p:nvGraphicFramePr>
        <p:xfrm>
          <a:off x="1284288" y="2568575"/>
          <a:ext cx="239236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Equation" r:id="rId3" imgW="939600" imgH="368280" progId="Equation.3">
                  <p:embed/>
                </p:oleObj>
              </mc:Choice>
              <mc:Fallback>
                <p:oleObj name="Equation" r:id="rId3" imgW="93960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568575"/>
                        <a:ext cx="239236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Ideal Ratio Mask (cIRM)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599"/>
                <a:ext cx="8001000" cy="496937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800" dirty="0"/>
                  <a:t>A</a:t>
                </a:r>
                <a:r>
                  <a:rPr lang="en-US" sz="3800" dirty="0" smtClean="0"/>
                  <a:t>n ideal </a:t>
                </a:r>
                <a:r>
                  <a:rPr lang="en-US" sz="3800" b="1" dirty="0" smtClean="0"/>
                  <a:t>mask tha</a:t>
                </a:r>
                <a:r>
                  <a:rPr lang="en-US" sz="3800" dirty="0" smtClean="0"/>
                  <a:t>t can</a:t>
                </a:r>
                <a:r>
                  <a:rPr lang="en-US" sz="3800" b="1" dirty="0" smtClean="0"/>
                  <a:t> result in clean speech </a:t>
                </a:r>
                <a:r>
                  <a:rPr lang="en-US" sz="3600" dirty="0" smtClean="0"/>
                  <a:t>(</a:t>
                </a:r>
                <a:r>
                  <a:rPr lang="en-US" sz="3600" dirty="0"/>
                  <a:t>Williamson et al.’16</a:t>
                </a:r>
                <a:r>
                  <a:rPr lang="en-US" sz="3600" dirty="0" smtClean="0"/>
                  <a:t>)</a:t>
                </a:r>
                <a:endParaRPr lang="en-US" sz="3400" b="1" dirty="0" smtClean="0"/>
              </a:p>
              <a:p>
                <a:pPr marL="0" indent="0" algn="ctr">
                  <a:buNone/>
                </a:pPr>
                <a:endParaRPr lang="en-US" sz="19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3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34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400" dirty="0" smtClean="0"/>
              </a:p>
              <a:p>
                <a:pPr marL="0" indent="0" algn="ctr">
                  <a:buNone/>
                </a:pPr>
                <a:endParaRPr lang="en-US" sz="3400" dirty="0" smtClean="0"/>
              </a:p>
              <a:p>
                <a:r>
                  <a:rPr lang="en-US" sz="3800" dirty="0"/>
                  <a:t>I</a:t>
                </a:r>
                <a:r>
                  <a:rPr lang="en-US" sz="3800" dirty="0" smtClean="0"/>
                  <a:t>n </a:t>
                </a:r>
                <a:r>
                  <a:rPr lang="en-US" sz="3800" dirty="0"/>
                  <a:t>Cartesian complex </a:t>
                </a:r>
                <a:r>
                  <a:rPr lang="en-US" sz="3800" dirty="0" smtClean="0"/>
                  <a:t>domain, we have</a:t>
                </a:r>
              </a:p>
              <a:p>
                <a:pPr lvl="1"/>
                <a:endParaRPr lang="en-US" sz="19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/>
                        </a:rPr>
                        <m:t>𝑀</m:t>
                      </m:r>
                      <m:r>
                        <a:rPr lang="en-US" sz="3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3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3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400" i="1">
                          <a:latin typeface="Cambria Math"/>
                        </a:rPr>
                        <m:t>+</m:t>
                      </m:r>
                      <m:r>
                        <a:rPr lang="en-US" sz="3400" i="1">
                          <a:latin typeface="Cambria Math"/>
                        </a:rPr>
                        <m:t>𝑖</m:t>
                      </m:r>
                      <m:f>
                        <m:fPr>
                          <m:ctrlPr>
                            <a:rPr lang="en-US" sz="3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3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3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lvl="1"/>
                <a:r>
                  <a:rPr lang="en-US" sz="3200" dirty="0" smtClean="0"/>
                  <a:t>Structure </a:t>
                </a:r>
                <a:r>
                  <a:rPr lang="en-US" sz="3200" dirty="0"/>
                  <a:t>exists in both real and imaginary components, but not in phase </a:t>
                </a:r>
                <a:r>
                  <a:rPr lang="en-US" sz="3200" dirty="0" smtClean="0"/>
                  <a:t>spectrogram</a:t>
                </a:r>
                <a:endParaRPr lang="en-US" sz="3400" b="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3800" dirty="0" smtClean="0"/>
                  <a:t>Compress the value range</a:t>
                </a:r>
                <a:endParaRPr lang="en-US" sz="3800" b="0" dirty="0" smtClean="0"/>
              </a:p>
              <a:p>
                <a:pPr marL="0" indent="0" algn="ctr">
                  <a:buNone/>
                </a:pPr>
                <a:endParaRPr lang="en-US" sz="19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400" b="0">
                              <a:latin typeface="Cambria Math"/>
                            </a:rPr>
                            <m:t>cIRM</m:t>
                          </m:r>
                        </m:e>
                        <m:sub>
                          <m:r>
                            <a:rPr lang="en-US" sz="3400" b="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3400" i="1">
                          <a:latin typeface="Cambria Math"/>
                        </a:rPr>
                        <m:t>=</m:t>
                      </m:r>
                      <m:r>
                        <a:rPr lang="en-US" sz="3400" b="0" i="1">
                          <a:latin typeface="Cambria Math"/>
                        </a:rPr>
                        <m:t>𝐾</m:t>
                      </m:r>
                      <m:f>
                        <m:fPr>
                          <m:ctrlPr>
                            <a:rPr lang="en-US" sz="3400" b="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400" b="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4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400" b="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400" b="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3400" b="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sz="3400" b="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3400" b="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400" b="0" i="1"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3400" b="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3400" b="0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r>
                            <a:rPr lang="en-US" sz="3400" b="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4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400" b="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400" b="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3400" b="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sz="3400" b="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3400" b="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400" b="0" i="1"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3400" b="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3400" b="0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599"/>
                <a:ext cx="8001000" cy="4969379"/>
              </a:xfrm>
              <a:blipFill rotWithShape="1">
                <a:blip r:embed="rId2"/>
                <a:stretch>
                  <a:fillRect l="-1448" t="-3190" r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18197" y="2145260"/>
                <a:ext cx="2133600" cy="645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 smtClean="0"/>
                  <a:t>: mask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 smtClean="0"/>
                  <a:t>: noisy speech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97" y="2145260"/>
                <a:ext cx="2133600" cy="645946"/>
              </a:xfrm>
              <a:prstGeom prst="rect">
                <a:avLst/>
              </a:prstGeom>
              <a:blipFill rotWithShape="1">
                <a:blip r:embed="rId3"/>
                <a:stretch>
                  <a:fillRect t="-11321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78634" y="5769656"/>
            <a:ext cx="140952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800" i="1" dirty="0" smtClean="0">
                <a:latin typeface="+mj-lt"/>
              </a:rPr>
              <a:t>x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  <a:ea typeface="Cambria Math"/>
              </a:rPr>
              <a:t>∊ </a:t>
            </a:r>
            <a:r>
              <a:rPr lang="en-US" sz="1800" dirty="0">
                <a:latin typeface="+mj-lt"/>
              </a:rPr>
              <a:t>{</a:t>
            </a:r>
            <a:r>
              <a:rPr lang="en-US" sz="1800" i="1" dirty="0">
                <a:latin typeface="+mj-lt"/>
              </a:rPr>
              <a:t>r</a:t>
            </a:r>
            <a:r>
              <a:rPr lang="en-US" sz="1800" dirty="0">
                <a:latin typeface="+mj-lt"/>
              </a:rPr>
              <a:t>, </a:t>
            </a:r>
            <a:r>
              <a:rPr lang="en-US" sz="1800" i="1" dirty="0" err="1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}</a:t>
            </a:r>
            <a:endParaRPr lang="en-US" sz="1800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50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Part III. DNN-based separation algorithms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1675" y="1143000"/>
            <a:ext cx="7740650" cy="3924300"/>
          </a:xfrm>
        </p:spPr>
        <p:txBody>
          <a:bodyPr/>
          <a:lstStyle/>
          <a:p>
            <a:pPr marL="457200" indent="-457200">
              <a:buSzPct val="50000"/>
              <a:buFont typeface="Monotype Sorts" pitchFamily="2" charset="2"/>
              <a:buChar char="l"/>
            </a:pPr>
            <a:r>
              <a:rPr lang="en-US" altLang="en-US" sz="2400" dirty="0" smtClean="0"/>
              <a:t>Separation methods</a:t>
            </a:r>
          </a:p>
          <a:p>
            <a:pPr marL="857250" lvl="1" indent="-457200">
              <a:buSzPct val="50000"/>
              <a:buFont typeface="Monotype Sorts" pitchFamily="2" charset="2"/>
              <a:buChar char="l"/>
            </a:pPr>
            <a:r>
              <a:rPr lang="en-US" altLang="en-US" sz="2000" dirty="0" smtClean="0"/>
              <a:t>Time-frequency (T-F) masking</a:t>
            </a:r>
          </a:p>
          <a:p>
            <a:pPr marL="1257300" lvl="2" indent="-457200">
              <a:buSzPct val="50000"/>
              <a:buFont typeface="Monotype Sorts" pitchFamily="2" charset="2"/>
              <a:buChar char="l"/>
            </a:pPr>
            <a:r>
              <a:rPr lang="en-US" altLang="en-US" sz="1600" dirty="0" smtClean="0"/>
              <a:t>Binary: classification</a:t>
            </a:r>
          </a:p>
          <a:p>
            <a:pPr marL="1257300" lvl="2" indent="-457200">
              <a:buSzPct val="50000"/>
              <a:buFont typeface="Monotype Sorts" pitchFamily="2" charset="2"/>
              <a:buChar char="l"/>
            </a:pPr>
            <a:r>
              <a:rPr lang="en-US" altLang="en-US" sz="1600" dirty="0" smtClean="0"/>
              <a:t>Ratio: regression or function approximation</a:t>
            </a:r>
          </a:p>
          <a:p>
            <a:pPr marL="857250" lvl="1" indent="-457200">
              <a:buSzPct val="50000"/>
              <a:buFont typeface="Monotype Sorts" pitchFamily="2" charset="2"/>
              <a:buChar char="l"/>
            </a:pPr>
            <a:r>
              <a:rPr lang="en-US" altLang="en-US" sz="2000" dirty="0" smtClean="0"/>
              <a:t>Spectral mapping</a:t>
            </a:r>
          </a:p>
          <a:p>
            <a:pPr marL="457200" indent="-457200">
              <a:buSzPct val="50000"/>
              <a:buFont typeface="Monotype Sorts" pitchFamily="2" charset="2"/>
              <a:buChar char="l"/>
            </a:pPr>
            <a:r>
              <a:rPr lang="en-US" altLang="en-US" sz="2400" dirty="0" smtClean="0"/>
              <a:t>Separation task</a:t>
            </a:r>
          </a:p>
          <a:p>
            <a:pPr marL="857250" lvl="1" indent="-457200">
              <a:buSzPct val="50000"/>
              <a:buFont typeface="Monotype Sorts" pitchFamily="2" charset="2"/>
              <a:buChar char="l"/>
            </a:pPr>
            <a:r>
              <a:rPr lang="en-US" altLang="en-US" sz="2000" dirty="0"/>
              <a:t>S</a:t>
            </a:r>
            <a:r>
              <a:rPr lang="en-US" altLang="en-US" sz="2000" dirty="0" smtClean="0"/>
              <a:t>peech-nonspeech separation</a:t>
            </a:r>
          </a:p>
          <a:p>
            <a:pPr marL="857250" lvl="1" indent="-457200">
              <a:buSzPct val="50000"/>
              <a:buFont typeface="Monotype Sorts" pitchFamily="2" charset="2"/>
              <a:buChar char="l"/>
            </a:pPr>
            <a:r>
              <a:rPr lang="en-US" altLang="en-US" sz="2000" dirty="0" smtClean="0"/>
              <a:t>Two-talker separation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8B964-D7DA-4AC9-A289-00E47561CCD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DNN as subband classifier</a:t>
            </a:r>
          </a:p>
        </p:txBody>
      </p:sp>
      <p:sp>
        <p:nvSpPr>
          <p:cNvPr id="53251" name="Content Placeholder 3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419475"/>
          </a:xfrm>
        </p:spPr>
        <p:txBody>
          <a:bodyPr/>
          <a:lstStyle/>
          <a:p>
            <a:r>
              <a:rPr lang="en-US" altLang="en-US" sz="2400" dirty="0" smtClean="0"/>
              <a:t>Y. Wang </a:t>
            </a:r>
            <a:r>
              <a:rPr lang="en-US" altLang="en-US" dirty="0"/>
              <a:t>&amp;</a:t>
            </a:r>
            <a:r>
              <a:rPr lang="en-US" altLang="en-US" sz="2400" dirty="0" smtClean="0"/>
              <a:t> Wang (2013) first introduced DNN to address the speech separation problem</a:t>
            </a:r>
          </a:p>
          <a:p>
            <a:pPr lvl="1"/>
            <a:r>
              <a:rPr lang="en-US" altLang="en-US" sz="2000" dirty="0" smtClean="0"/>
              <a:t>DNN is used for as a subband classifier, performing feature learning from raw acoustic features</a:t>
            </a:r>
          </a:p>
          <a:p>
            <a:pPr lvl="1"/>
            <a:r>
              <a:rPr lang="en-US" altLang="en-US" dirty="0" smtClean="0"/>
              <a:t>Classification aims to estimate the IBM</a:t>
            </a:r>
            <a:endParaRPr lang="en-US" altLang="en-US" sz="2000" dirty="0" smtClean="0"/>
          </a:p>
        </p:txBody>
      </p:sp>
      <p:pic>
        <p:nvPicPr>
          <p:cNvPr id="5325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400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886200" y="1690688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000" b="0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DNN as subband classifier</a:t>
            </a:r>
          </a:p>
        </p:txBody>
      </p:sp>
      <p:pic>
        <p:nvPicPr>
          <p:cNvPr id="5427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400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886200" y="1690688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000" b="0" smtClean="0">
              <a:solidFill>
                <a:srgbClr val="FFFFFF"/>
              </a:solidFill>
            </a:endParaRPr>
          </a:p>
        </p:txBody>
      </p:sp>
      <p:pic>
        <p:nvPicPr>
          <p:cNvPr id="5427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3505200"/>
            <a:ext cx="4489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4000500" y="2543175"/>
            <a:ext cx="381000" cy="143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000" b="0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Extensive training with DNN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Training on 200 randomly chosen utterances from both male and female IEEE speakers, mixed with 100 environmental noises at 0 dB (~17 hours long)</a:t>
            </a:r>
          </a:p>
          <a:p>
            <a:pPr lvl="1"/>
            <a:r>
              <a:rPr lang="en-US" altLang="en-US" sz="2000" dirty="0" smtClean="0"/>
              <a:t>Six million fully dense training samples in each channel, with 64 channels in total</a:t>
            </a:r>
          </a:p>
          <a:p>
            <a:r>
              <a:rPr lang="en-US" altLang="en-US" sz="2400" dirty="0" smtClean="0"/>
              <a:t>Evaluated on 20 unseen speakers mixed with 20 unseen noises at 0 dB</a:t>
            </a:r>
          </a:p>
          <a:p>
            <a:pPr lvl="1"/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DNN-based separation results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01838"/>
          </a:xfrm>
        </p:spPr>
        <p:txBody>
          <a:bodyPr/>
          <a:lstStyle/>
          <a:p>
            <a:pPr lvl="1"/>
            <a:r>
              <a:rPr lang="en-US" altLang="en-US" sz="1700" dirty="0" smtClean="0"/>
              <a:t>Comparisons with a representative speech enhancement algorithm (Hendriks et al.’10)</a:t>
            </a:r>
          </a:p>
          <a:p>
            <a:pPr lvl="1"/>
            <a:r>
              <a:rPr lang="en-US" altLang="en-US" sz="1700" dirty="0" smtClean="0"/>
              <a:t>Using clean speech as ground truth, on average about 3 dB SNR improvements</a:t>
            </a:r>
          </a:p>
          <a:p>
            <a:pPr lvl="1"/>
            <a:r>
              <a:rPr lang="en-US" altLang="en-US" sz="1700" dirty="0" smtClean="0"/>
              <a:t>Using IBM separated speech as ground truth, on average about 5 dB SNR improvements</a:t>
            </a:r>
          </a:p>
          <a:p>
            <a:pPr lvl="1"/>
            <a:endParaRPr lang="en-US" altLang="en-US" dirty="0" smtClean="0"/>
          </a:p>
        </p:txBody>
      </p:sp>
      <p:pic>
        <p:nvPicPr>
          <p:cNvPr id="5632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828800"/>
            <a:ext cx="91440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Speech intelligibility evaluation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Healy et al. (2013)</a:t>
            </a:r>
            <a:r>
              <a:rPr lang="en-US" altLang="en-US" sz="2400" dirty="0" smtClean="0"/>
              <a:t> subsequently </a:t>
            </a:r>
            <a:r>
              <a:rPr lang="en-US" altLang="en-US" dirty="0" smtClean="0"/>
              <a:t>evaluated the classifier on</a:t>
            </a:r>
            <a:r>
              <a:rPr lang="en-US" altLang="en-US" sz="2400" dirty="0" smtClean="0"/>
              <a:t> speech intelligibility of hearing-impaired listeners</a:t>
            </a:r>
          </a:p>
          <a:p>
            <a:pPr lvl="1"/>
            <a:r>
              <a:rPr lang="en-US" altLang="en-US" sz="2000" dirty="0" smtClean="0"/>
              <a:t>A very challenging problem: “The interfering effect of background noise is the single greatest problem reported by hearing aid wearers” (Dillon’12)</a:t>
            </a:r>
          </a:p>
          <a:p>
            <a:r>
              <a:rPr lang="en-US" altLang="en-US" sz="2400" dirty="0" smtClean="0"/>
              <a:t>Two stage DNN training to incorporate T-F context in classification</a:t>
            </a:r>
            <a:endParaRPr lang="en-US" altLang="en-US" dirty="0" smtClean="0"/>
          </a:p>
        </p:txBody>
      </p:sp>
      <p:pic>
        <p:nvPicPr>
          <p:cNvPr id="57348" name="Picture 3" descr="Fig_1_h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256088"/>
            <a:ext cx="7877175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Separation illustration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800100" y="5734050"/>
            <a:ext cx="7439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 HINT sentence mixed with speech-shaped noise at -5 dB SNR</a:t>
            </a:r>
          </a:p>
        </p:txBody>
      </p:sp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1252538"/>
            <a:ext cx="5721350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3563938"/>
            <a:ext cx="5719762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400300"/>
            <a:ext cx="274637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Sources of speech interference and distortion</a:t>
            </a:r>
          </a:p>
        </p:txBody>
      </p:sp>
      <p:pic>
        <p:nvPicPr>
          <p:cNvPr id="5125" name="Picture 3" descr="mi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343400"/>
            <a:ext cx="692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2251075" y="2286000"/>
            <a:ext cx="5133975" cy="2362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7" name="Group 5"/>
          <p:cNvGrpSpPr>
            <a:grpSpLocks/>
          </p:cNvGrpSpPr>
          <p:nvPr/>
        </p:nvGrpSpPr>
        <p:grpSpPr bwMode="auto">
          <a:xfrm>
            <a:off x="5453063" y="2286000"/>
            <a:ext cx="2482850" cy="2286000"/>
            <a:chOff x="3721" y="1440"/>
            <a:chExt cx="1695" cy="1440"/>
          </a:xfrm>
        </p:grpSpPr>
        <p:sp>
          <p:nvSpPr>
            <p:cNvPr id="5140" name="Text Box 6"/>
            <p:cNvSpPr txBox="1">
              <a:spLocks noChangeArrowheads="1"/>
            </p:cNvSpPr>
            <p:nvPr/>
          </p:nvSpPr>
          <p:spPr bwMode="auto">
            <a:xfrm>
              <a:off x="3721" y="1440"/>
              <a:ext cx="169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additive noise </a:t>
              </a:r>
              <a:r>
                <a:rPr lang="en-US" altLang="zh-CN" sz="2000" b="0">
                  <a:latin typeface="Arial" charset="0"/>
                  <a:ea typeface="宋体" pitchFamily="2" charset="-122"/>
                </a:rPr>
                <a:t>from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Arial" charset="0"/>
                  <a:ea typeface="宋体" pitchFamily="2" charset="-122"/>
                </a:rPr>
                <a:t>other sound sources</a:t>
              </a:r>
            </a:p>
          </p:txBody>
        </p:sp>
        <p:sp>
          <p:nvSpPr>
            <p:cNvPr id="5141" name="Line 7"/>
            <p:cNvSpPr>
              <a:spLocks noChangeShapeType="1"/>
            </p:cNvSpPr>
            <p:nvPr/>
          </p:nvSpPr>
          <p:spPr bwMode="auto">
            <a:xfrm>
              <a:off x="4608" y="1920"/>
              <a:ext cx="48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5486400" y="4943475"/>
            <a:ext cx="18288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4616450" y="5030788"/>
            <a:ext cx="9144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3657600" y="4213225"/>
            <a:ext cx="3767138" cy="1524000"/>
            <a:chOff x="2448" y="2640"/>
            <a:chExt cx="2571" cy="960"/>
          </a:xfrm>
        </p:grpSpPr>
        <p:grpSp>
          <p:nvGrpSpPr>
            <p:cNvPr id="5135" name="Group 11"/>
            <p:cNvGrpSpPr>
              <a:grpSpLocks/>
            </p:cNvGrpSpPr>
            <p:nvPr/>
          </p:nvGrpSpPr>
          <p:grpSpPr bwMode="auto">
            <a:xfrm>
              <a:off x="3189" y="2976"/>
              <a:ext cx="1830" cy="624"/>
              <a:chOff x="3189" y="2976"/>
              <a:chExt cx="1830" cy="624"/>
            </a:xfrm>
          </p:grpSpPr>
          <p:sp>
            <p:nvSpPr>
              <p:cNvPr id="5137" name="Line 12"/>
              <p:cNvSpPr>
                <a:spLocks noChangeShapeType="1"/>
              </p:cNvSpPr>
              <p:nvPr/>
            </p:nvSpPr>
            <p:spPr bwMode="auto">
              <a:xfrm flipV="1">
                <a:off x="4683" y="3072"/>
                <a:ext cx="336" cy="5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" name="Line 13"/>
              <p:cNvSpPr>
                <a:spLocks noChangeShapeType="1"/>
              </p:cNvSpPr>
              <p:nvPr/>
            </p:nvSpPr>
            <p:spPr bwMode="auto">
              <a:xfrm>
                <a:off x="4224" y="2976"/>
                <a:ext cx="480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" name="Line 14"/>
              <p:cNvSpPr>
                <a:spLocks noChangeShapeType="1"/>
              </p:cNvSpPr>
              <p:nvPr/>
            </p:nvSpPr>
            <p:spPr bwMode="auto">
              <a:xfrm flipH="1">
                <a:off x="3189" y="2976"/>
                <a:ext cx="1056" cy="5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6" name="Text Box 15"/>
            <p:cNvSpPr txBox="1">
              <a:spLocks noChangeArrowheads="1"/>
            </p:cNvSpPr>
            <p:nvPr/>
          </p:nvSpPr>
          <p:spPr bwMode="auto">
            <a:xfrm>
              <a:off x="2448" y="2640"/>
              <a:ext cx="158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reverberation</a:t>
              </a:r>
              <a:r>
                <a:rPr lang="en-US" altLang="zh-CN" sz="2000" b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 sz="2000" b="0">
                  <a:latin typeface="Arial" charset="0"/>
                  <a:ea typeface="宋体" pitchFamily="2" charset="-122"/>
                </a:rPr>
                <a:t>from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Arial" charset="0"/>
                  <a:ea typeface="宋体" pitchFamily="2" charset="-122"/>
                </a:rPr>
                <a:t>surface reflections</a:t>
              </a:r>
              <a:endParaRPr lang="en-US" altLang="zh-CN" sz="2400" b="0">
                <a:ea typeface="宋体" pitchFamily="2" charset="-122"/>
              </a:endParaRPr>
            </a:p>
          </p:txBody>
        </p:sp>
      </p:grpSp>
      <p:grpSp>
        <p:nvGrpSpPr>
          <p:cNvPr id="5131" name="Group 16"/>
          <p:cNvGrpSpPr>
            <a:grpSpLocks/>
          </p:cNvGrpSpPr>
          <p:nvPr/>
        </p:nvGrpSpPr>
        <p:grpSpPr bwMode="auto">
          <a:xfrm>
            <a:off x="3228975" y="2736850"/>
            <a:ext cx="1968500" cy="847725"/>
            <a:chOff x="2203" y="1724"/>
            <a:chExt cx="1344" cy="534"/>
          </a:xfrm>
        </p:grpSpPr>
        <p:sp>
          <p:nvSpPr>
            <p:cNvPr id="5133" name="Rectangle 17"/>
            <p:cNvSpPr>
              <a:spLocks noChangeArrowheads="1"/>
            </p:cNvSpPr>
            <p:nvPr/>
          </p:nvSpPr>
          <p:spPr bwMode="auto">
            <a:xfrm rot="1336756">
              <a:off x="2215" y="1724"/>
              <a:ext cx="1232" cy="53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 b="0"/>
            </a:p>
          </p:txBody>
        </p:sp>
        <p:sp>
          <p:nvSpPr>
            <p:cNvPr id="5134" name="Text Box 18"/>
            <p:cNvSpPr txBox="1">
              <a:spLocks noChangeArrowheads="1"/>
            </p:cNvSpPr>
            <p:nvPr/>
          </p:nvSpPr>
          <p:spPr bwMode="auto">
            <a:xfrm rot="1354196">
              <a:off x="2203" y="1788"/>
              <a:ext cx="13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3300"/>
                  </a:solidFill>
                  <a:ea typeface="宋体" pitchFamily="2" charset="-122"/>
                </a:rPr>
                <a:t>channel       distortion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pic>
        <p:nvPicPr>
          <p:cNvPr id="5132" name="Picture 19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1371600" cy="939800"/>
          </a:xfrm>
          <a:solidFill>
            <a:schemeClr val="tx1"/>
          </a:solidFill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Results and sound demos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560388" y="5064125"/>
            <a:ext cx="7750175" cy="1330325"/>
          </a:xfrm>
        </p:spPr>
        <p:txBody>
          <a:bodyPr/>
          <a:lstStyle/>
          <a:p>
            <a:r>
              <a:rPr lang="en-US" altLang="en-US" sz="2000" smtClean="0"/>
              <a:t>Both HI and NH listeners showed intelligibility improvements</a:t>
            </a:r>
          </a:p>
          <a:p>
            <a:r>
              <a:rPr lang="en-US" altLang="en-US" sz="2000" smtClean="0"/>
              <a:t>HI subjects with separation outperformed NH subjects without separation</a:t>
            </a:r>
          </a:p>
        </p:txBody>
      </p:sp>
      <p:pic>
        <p:nvPicPr>
          <p:cNvPr id="59396" name="Picture 3" descr="Fig_5_low_r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t="24429" r="27266" b="33771"/>
          <a:stretch>
            <a:fillRect/>
          </a:stretch>
        </p:blipFill>
        <p:spPr bwMode="auto">
          <a:xfrm>
            <a:off x="2301875" y="1139825"/>
            <a:ext cx="45720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397" name="Straight Connector 6"/>
          <p:cNvCxnSpPr>
            <a:cxnSpLocks noChangeShapeType="1"/>
          </p:cNvCxnSpPr>
          <p:nvPr/>
        </p:nvCxnSpPr>
        <p:spPr bwMode="auto">
          <a:xfrm>
            <a:off x="3700463" y="1965325"/>
            <a:ext cx="1954212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8" name="Straight Connector 9"/>
          <p:cNvCxnSpPr>
            <a:cxnSpLocks noChangeShapeType="1"/>
          </p:cNvCxnSpPr>
          <p:nvPr/>
        </p:nvCxnSpPr>
        <p:spPr bwMode="auto">
          <a:xfrm>
            <a:off x="3700463" y="3875088"/>
            <a:ext cx="1954212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v6092250.wav">
            <a:hlinkClick r:id="" action="ppaction://media"/>
          </p:cNvPr>
          <p:cNvPicPr>
            <a:picLocks noRot="1" noChangeAspect="1"/>
          </p:cNvPicPr>
          <p:nvPr>
            <a:wavAudioFile r:embed="rId1" name="v6099.ssn.mix.wav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3688"/>
            <a:ext cx="48736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v6092251.wav">
            <a:hlinkClick r:id="" action="ppaction://media"/>
          </p:cNvPr>
          <p:cNvPicPr>
            <a:picLocks noRot="1" noChangeAspect="1"/>
          </p:cNvPicPr>
          <p:nvPr>
            <a:wavAudioFile r:embed="rId2" name="v6099.ssn.dnn.wav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554163"/>
            <a:ext cx="48736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v6122250.wav">
            <a:hlinkClick r:id="" action="ppaction://media"/>
          </p:cNvPr>
          <p:cNvPicPr>
            <a:picLocks noRot="1" noChangeAspect="1"/>
          </p:cNvPicPr>
          <p:nvPr>
            <a:wavAudioFile r:embed="rId3" name="v6126.ssn.mix.wav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2343150"/>
            <a:ext cx="4873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v6122251.wav">
            <a:hlinkClick r:id="" action="ppaction://media"/>
          </p:cNvPr>
          <p:cNvPicPr>
            <a:picLocks noRot="1" noChangeAspect="1"/>
          </p:cNvPicPr>
          <p:nvPr>
            <a:wavAudioFile r:embed="rId4" name="v6126.ssn.dnn.wav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343150"/>
            <a:ext cx="4873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v6112250.wav">
            <a:hlinkClick r:id="" action="ppaction://media"/>
          </p:cNvPr>
          <p:cNvPicPr>
            <a:picLocks noRot="1" noChangeAspect="1"/>
          </p:cNvPicPr>
          <p:nvPr>
            <a:wavAudioFile r:embed="rId5" name="v6117.bab.mix.wav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34115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v6112251.wav">
            <a:hlinkClick r:id="" action="ppaction://media"/>
          </p:cNvPr>
          <p:cNvPicPr>
            <a:picLocks noRot="1" noChangeAspect="1"/>
          </p:cNvPicPr>
          <p:nvPr>
            <a:wavAudioFile r:embed="rId6" name="v6117.bab.dnn.wav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3419475"/>
            <a:ext cx="4873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v6142250.wav">
            <a:hlinkClick r:id="" action="ppaction://media"/>
          </p:cNvPr>
          <p:cNvPicPr>
            <a:picLocks noRot="1" noChangeAspect="1"/>
          </p:cNvPicPr>
          <p:nvPr>
            <a:wavAudioFile r:embed="rId7" name="v6140.bab.dnn.wav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4152900"/>
            <a:ext cx="4873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v6142267.wav">
            <a:hlinkClick r:id="" action="ppaction://media"/>
          </p:cNvPr>
          <p:cNvPicPr>
            <a:picLocks noRot="1" noChangeAspect="1"/>
          </p:cNvPicPr>
          <p:nvPr>
            <a:wavAudioFile r:embed="rId8" name="v6140.bab.mix.wav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4152900"/>
            <a:ext cx="4873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6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67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75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75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73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73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Generalization to new noises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While previous speech intelligibility results are impressive, a major limitation is that training and test noise samples were drawn from the same noise segments</a:t>
            </a:r>
          </a:p>
          <a:p>
            <a:pPr lvl="1"/>
            <a:r>
              <a:rPr lang="en-US" altLang="en-US" sz="2000" dirty="0" smtClean="0"/>
              <a:t>Speech utterances were different</a:t>
            </a:r>
          </a:p>
          <a:p>
            <a:pPr lvl="1"/>
            <a:r>
              <a:rPr lang="en-US" altLang="en-US" sz="2000" dirty="0" smtClean="0"/>
              <a:t>Noise samples were randomized</a:t>
            </a:r>
          </a:p>
          <a:p>
            <a:r>
              <a:rPr lang="en-US" altLang="en-US" dirty="0" smtClean="0"/>
              <a:t>Chen et al. (2016)</a:t>
            </a:r>
            <a:r>
              <a:rPr lang="en-US" altLang="en-US" sz="2400" dirty="0" smtClean="0"/>
              <a:t> have                                               </a:t>
            </a:r>
            <a:r>
              <a:rPr lang="en-US" altLang="en-US" dirty="0" smtClean="0"/>
              <a:t>recently </a:t>
            </a:r>
            <a:r>
              <a:rPr lang="en-US" altLang="en-US" dirty="0"/>
              <a:t>addressed this </a:t>
            </a:r>
            <a:r>
              <a:rPr lang="en-US" altLang="en-US" dirty="0" smtClean="0"/>
              <a:t>                                            </a:t>
            </a:r>
            <a:r>
              <a:rPr lang="en-US" altLang="en-US" sz="2400" dirty="0" smtClean="0"/>
              <a:t>limitation through                                                          large-scale training for                                                                           IRM estimation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40" y="3347059"/>
            <a:ext cx="385286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68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Large-scale training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37750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dirty="0" smtClean="0">
                <a:cs typeface="Arial" charset="0"/>
              </a:rPr>
              <a:t>Training set consisted of 560 IEEE sentences mixed with 10,000 (10K) non-speech noises (a total of 640,000 mixtures)</a:t>
            </a:r>
          </a:p>
          <a:p>
            <a:pPr lvl="1">
              <a:defRPr/>
            </a:pPr>
            <a:r>
              <a:rPr lang="en-US" altLang="en-US" dirty="0" smtClean="0"/>
              <a:t>The total duration of the noises is about 125 h, and the total duration of training mixtures is about 380 h</a:t>
            </a:r>
          </a:p>
          <a:p>
            <a:pPr lvl="1">
              <a:defRPr/>
            </a:pPr>
            <a:r>
              <a:rPr lang="en-US" altLang="en-US" dirty="0" smtClean="0"/>
              <a:t>Training SNR is fixed to -2 dB</a:t>
            </a:r>
          </a:p>
          <a:p>
            <a:pPr>
              <a:defRPr/>
            </a:pPr>
            <a:r>
              <a:rPr lang="en-US" altLang="en-US" dirty="0" smtClean="0"/>
              <a:t>The only feature used is the simple T-F unit energy</a:t>
            </a:r>
          </a:p>
          <a:p>
            <a:pPr>
              <a:defRPr/>
            </a:pPr>
            <a:r>
              <a:rPr lang="en-US" altLang="en-US" dirty="0" smtClean="0"/>
              <a:t>DNN architecture consists of 5 hidden layers, each with 2048 units</a:t>
            </a:r>
          </a:p>
          <a:p>
            <a:pPr>
              <a:defRPr/>
            </a:pPr>
            <a:r>
              <a:rPr lang="en-US" altLang="en-US" dirty="0" smtClean="0"/>
              <a:t>Test utterances and noises are both different from those used in training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63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STOI performance at -2 dB input SNR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3975" y="1485900"/>
          <a:ext cx="6756398" cy="320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3700"/>
                <a:gridCol w="1018116"/>
                <a:gridCol w="1018822"/>
                <a:gridCol w="1018116"/>
                <a:gridCol w="1018822"/>
                <a:gridCol w="1018822"/>
              </a:tblGrid>
              <a:tr h="62064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Babble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Cafeteria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Factory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Babble2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</a:tr>
              <a:tr h="592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Unprocessed 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0.612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0.596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0.611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0.611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0.608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</a:tr>
              <a:tr h="592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100-noise model 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0.750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0.688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0.706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</a:tr>
              <a:tr h="592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10K-noise model 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0.792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0.783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0.807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0.786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0.792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</a:tr>
              <a:tr h="8061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Noise-dependent model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0.833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0.770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0.802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0.762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0.792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46127" name="Content Placeholder 2"/>
          <p:cNvSpPr>
            <a:spLocks noGrp="1"/>
          </p:cNvSpPr>
          <p:nvPr>
            <p:ph idx="1"/>
          </p:nvPr>
        </p:nvSpPr>
        <p:spPr>
          <a:xfrm>
            <a:off x="660400" y="5049838"/>
            <a:ext cx="8001000" cy="1011237"/>
          </a:xfrm>
        </p:spPr>
        <p:txBody>
          <a:bodyPr/>
          <a:lstStyle/>
          <a:p>
            <a:r>
              <a:rPr lang="en-US" altLang="en-US" sz="1800" smtClean="0"/>
              <a:t>The DNN model with large-scale training provides similar results to noise-dependent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69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Benefit of large-scale training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615950"/>
          </a:xfrm>
        </p:spPr>
        <p:txBody>
          <a:bodyPr/>
          <a:lstStyle/>
          <a:p>
            <a:r>
              <a:rPr lang="en-US" altLang="en-US" sz="2400" smtClean="0"/>
              <a:t>Invariance to training SNR</a:t>
            </a:r>
            <a:endParaRPr lang="en-US" altLang="en-US" sz="2000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060575"/>
            <a:ext cx="5205413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Learned speech filters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23875" y="1220788"/>
            <a:ext cx="8001000" cy="885825"/>
          </a:xfrm>
        </p:spPr>
        <p:txBody>
          <a:bodyPr/>
          <a:lstStyle/>
          <a:p>
            <a:r>
              <a:rPr lang="en-US" altLang="en-US" sz="2400" smtClean="0"/>
              <a:t>Visualization of 100 units from the first hidden layer</a:t>
            </a:r>
          </a:p>
          <a:p>
            <a:pPr lvl="1"/>
            <a:r>
              <a:rPr lang="en-US" altLang="en-US" sz="1600" smtClean="0"/>
              <a:t>Abscissa: 23 time frames; ordinate: 64 frequency channels</a:t>
            </a:r>
          </a:p>
        </p:txBody>
      </p:sp>
      <p:sp>
        <p:nvSpPr>
          <p:cNvPr id="48132" name="Oval 1"/>
          <p:cNvSpPr>
            <a:spLocks noChangeArrowheads="1"/>
          </p:cNvSpPr>
          <p:nvPr/>
        </p:nvSpPr>
        <p:spPr bwMode="auto">
          <a:xfrm>
            <a:off x="1535113" y="3902075"/>
            <a:ext cx="261937" cy="7143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/>
          </a:p>
        </p:txBody>
      </p:sp>
      <p:sp>
        <p:nvSpPr>
          <p:cNvPr id="48133" name="TextBox 3"/>
          <p:cNvSpPr txBox="1">
            <a:spLocks noChangeArrowheads="1"/>
          </p:cNvSpPr>
          <p:nvPr/>
        </p:nvSpPr>
        <p:spPr bwMode="auto">
          <a:xfrm>
            <a:off x="3963988" y="6229350"/>
            <a:ext cx="1052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Harmonics?</a:t>
            </a:r>
          </a:p>
        </p:txBody>
      </p:sp>
      <p:sp>
        <p:nvSpPr>
          <p:cNvPr id="48134" name="TextBox 8"/>
          <p:cNvSpPr txBox="1">
            <a:spLocks noChangeArrowheads="1"/>
          </p:cNvSpPr>
          <p:nvPr/>
        </p:nvSpPr>
        <p:spPr bwMode="auto">
          <a:xfrm>
            <a:off x="830263" y="3843338"/>
            <a:ext cx="9429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Formant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transition?</a:t>
            </a:r>
          </a:p>
        </p:txBody>
      </p:sp>
      <p:grpSp>
        <p:nvGrpSpPr>
          <p:cNvPr id="48135" name="Group 4"/>
          <p:cNvGrpSpPr>
            <a:grpSpLocks/>
          </p:cNvGrpSpPr>
          <p:nvPr/>
        </p:nvGrpSpPr>
        <p:grpSpPr bwMode="auto">
          <a:xfrm>
            <a:off x="1820863" y="2055813"/>
            <a:ext cx="5491162" cy="4222750"/>
            <a:chOff x="1821410" y="2055789"/>
            <a:chExt cx="5490796" cy="4222993"/>
          </a:xfrm>
        </p:grpSpPr>
        <p:pic>
          <p:nvPicPr>
            <p:cNvPr id="4813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410" y="2055789"/>
              <a:ext cx="5490796" cy="4178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Oval 2"/>
            <p:cNvSpPr>
              <a:spLocks noChangeArrowheads="1"/>
            </p:cNvSpPr>
            <p:nvPr/>
          </p:nvSpPr>
          <p:spPr bwMode="auto">
            <a:xfrm>
              <a:off x="4258759" y="5422139"/>
              <a:ext cx="323142" cy="856643"/>
            </a:xfrm>
            <a:prstGeom prst="ellipse">
              <a:avLst/>
            </a:prstGeom>
            <a:noFill/>
            <a:ln w="1270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20000"/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20000"/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0"/>
            </a:p>
          </p:txBody>
        </p:sp>
        <p:sp>
          <p:nvSpPr>
            <p:cNvPr id="48138" name="Oval 9"/>
            <p:cNvSpPr>
              <a:spLocks noChangeArrowheads="1"/>
            </p:cNvSpPr>
            <p:nvPr/>
          </p:nvSpPr>
          <p:spPr bwMode="auto">
            <a:xfrm>
              <a:off x="2896100" y="3704629"/>
              <a:ext cx="323142" cy="856643"/>
            </a:xfrm>
            <a:prstGeom prst="ellipse">
              <a:avLst/>
            </a:prstGeom>
            <a:noFill/>
            <a:ln w="1270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20000"/>
                <a:buChar char="•"/>
                <a:defRPr sz="2800" b="1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20000"/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Times New Roman" pitchFamily="18" charset="0"/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58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Results and demos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60388" y="5064125"/>
            <a:ext cx="7750175" cy="13303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0" smtClean="0">
                <a:cs typeface="Arial" charset="0"/>
              </a:rPr>
              <a:t>Both NH and HI listeners received benefit from algorithm processing in all conditions, with larger benefits for HI listeners</a:t>
            </a:r>
            <a:endParaRPr lang="en-US" altLang="en-US" sz="1800" b="0" smtClean="0"/>
          </a:p>
          <a:p>
            <a:endParaRPr lang="en-US" altLang="en-US" sz="2000" smtClean="0"/>
          </a:p>
        </p:txBody>
      </p:sp>
      <p:pic>
        <p:nvPicPr>
          <p:cNvPr id="49156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169988"/>
            <a:ext cx="4699000" cy="373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A7452081.wav">
            <a:hlinkClick r:id="" action="ppaction://media"/>
          </p:cNvPr>
          <p:cNvPicPr>
            <a:picLocks noChangeAspect="1"/>
          </p:cNvPicPr>
          <p:nvPr>
            <a:wavAudioFile r:embed="rId1" name="A7451016.wav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3376613"/>
            <a:ext cx="57308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A0E62081.wav">
            <a:hlinkClick r:id="" action="ppaction://media"/>
          </p:cNvPr>
          <p:cNvPicPr>
            <a:picLocks noChangeAspect="1"/>
          </p:cNvPicPr>
          <p:nvPr>
            <a:wavAudioFile r:embed="rId2" name="A0E6B587.wav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970338"/>
            <a:ext cx="5667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16A92081.wav">
            <a:hlinkClick r:id="" action="ppaction://media"/>
          </p:cNvPr>
          <p:cNvPicPr>
            <a:picLocks noChangeAspect="1"/>
          </p:cNvPicPr>
          <p:nvPr>
            <a:wavAudioFile r:embed="rId3" name="16A96B47.wav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1593850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F1A42081.wav">
            <a:hlinkClick r:id="" action="ppaction://media"/>
          </p:cNvPr>
          <p:cNvPicPr>
            <a:picLocks noChangeAspect="1"/>
          </p:cNvPicPr>
          <p:nvPr>
            <a:wavAudioFile r:embed="rId4" name="F1A40EE1.wav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22923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70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66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66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DNN as spectral magnitude estimator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200150"/>
            <a:ext cx="8091488" cy="2800350"/>
          </a:xfrm>
        </p:spPr>
        <p:txBody>
          <a:bodyPr/>
          <a:lstStyle/>
          <a:p>
            <a:r>
              <a:rPr lang="en-US" altLang="en-US" dirty="0" smtClean="0"/>
              <a:t>Xu et al. (2014) proposed a DNN-based enhancement algorithm</a:t>
            </a:r>
          </a:p>
          <a:p>
            <a:pPr lvl="1"/>
            <a:r>
              <a:rPr lang="en-US" altLang="en-US" sz="2000" dirty="0" smtClean="0"/>
              <a:t>DNN (with RBM pretraining) is trained to map from log-power spectra of noisy speech to those of clean speech</a:t>
            </a:r>
          </a:p>
          <a:p>
            <a:pPr lvl="1"/>
            <a:r>
              <a:rPr lang="en-US" altLang="en-US" sz="2000" dirty="0" smtClean="0"/>
              <a:t>More input frames and training data improve separation results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Xu et al. results in PESQ</a:t>
            </a:r>
          </a:p>
        </p:txBody>
      </p:sp>
      <p:pic>
        <p:nvPicPr>
          <p:cNvPr id="614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3913188"/>
            <a:ext cx="5330825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422400"/>
            <a:ext cx="616585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1"/>
          <p:cNvSpPr>
            <a:spLocks noChangeArrowheads="1"/>
          </p:cNvSpPr>
          <p:nvPr/>
        </p:nvSpPr>
        <p:spPr bwMode="auto">
          <a:xfrm>
            <a:off x="3513138" y="3365500"/>
            <a:ext cx="222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With trained noises </a:t>
            </a:r>
          </a:p>
        </p:txBody>
      </p:sp>
      <p:sp>
        <p:nvSpPr>
          <p:cNvPr id="61447" name="Rectangle 9"/>
          <p:cNvSpPr>
            <a:spLocks noChangeArrowheads="1"/>
          </p:cNvSpPr>
          <p:nvPr/>
        </p:nvSpPr>
        <p:spPr bwMode="auto">
          <a:xfrm>
            <a:off x="1790700" y="5934075"/>
            <a:ext cx="5715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/>
              <a:t>With two untrained noises (A: car; B: exhibition hall)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419851" y="3448050"/>
            <a:ext cx="2371724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 smtClean="0"/>
              <a:t>Subscript in DNN denotes number of hidden layers</a:t>
            </a:r>
            <a:endParaRPr lang="en-US" alt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Xu et al. demo</a:t>
            </a:r>
          </a:p>
        </p:txBody>
      </p:sp>
      <p:pic>
        <p:nvPicPr>
          <p:cNvPr id="62468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260475"/>
            <a:ext cx="6267450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8"/>
          <p:cNvSpPr>
            <a:spLocks noChangeArrowheads="1"/>
          </p:cNvSpPr>
          <p:nvPr/>
        </p:nvSpPr>
        <p:spPr bwMode="auto">
          <a:xfrm>
            <a:off x="1104900" y="5570538"/>
            <a:ext cx="7124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Street noise at 10 dB (upper left: DNN; upper right: log-MMSE; lower left:  clean; lower right: noisy)</a:t>
            </a:r>
          </a:p>
        </p:txBody>
      </p:sp>
      <p:pic>
        <p:nvPicPr>
          <p:cNvPr id="4" name="samp2266.wav">
            <a:hlinkClick r:id="" action="ppaction://media"/>
          </p:cNvPr>
          <p:cNvPicPr>
            <a:picLocks noRot="1" noChangeAspect="1"/>
          </p:cNvPicPr>
          <p:nvPr>
            <a:wavAudioFile r:embed="rId1" name="sample21_dnn_enhanced_Street_SNR10.wav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9072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amp2267.wav">
            <a:hlinkClick r:id="" action="ppaction://media"/>
          </p:cNvPr>
          <p:cNvPicPr>
            <a:picLocks noRot="1" noChangeAspect="1"/>
          </p:cNvPicPr>
          <p:nvPr>
            <a:wavAudioFile r:embed="rId2" name="sample21_LMMSE_enhanced_Street_SNR10.wav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0272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samp2313.wav">
            <a:hlinkClick r:id="" action="ppaction://media"/>
          </p:cNvPr>
          <p:cNvPicPr>
            <a:picLocks noRot="1" noChangeAspect="1"/>
          </p:cNvPicPr>
          <p:nvPr>
            <a:wavAudioFile r:embed="rId3" name="sample21_clean_TIMIT.wav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79888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samp2314.wav">
            <a:hlinkClick r:id="" action="ppaction://media"/>
          </p:cNvPr>
          <p:cNvPicPr>
            <a:picLocks noRot="1" noChangeAspect="1"/>
          </p:cNvPicPr>
          <p:nvPr>
            <a:wavAudioFile r:embed="rId4" name="sample21_noisy_Street_SNR10.wav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7798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5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6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6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Traditional approaches to speech separation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8001000" cy="4325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Speech enhancement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Monaural methods by analyzing general statistics of speech and noise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Require a noise estimate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Spatial filtering with a microphone array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Beamforming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Extract target sound from a specific spatial direction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Independent component analysis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Find a </a:t>
            </a:r>
            <a:r>
              <a:rPr lang="en-US" altLang="en-US" sz="1800" dirty="0" err="1" smtClean="0"/>
              <a:t>demixing</a:t>
            </a:r>
            <a:r>
              <a:rPr lang="en-US" altLang="en-US" sz="1800" dirty="0" smtClean="0"/>
              <a:t> matrix from multiple mixtures of sound sources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Computational auditory scene analysis (CASA)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Based on auditory scene analysis principles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Feature-based  (e.g. pitch) versus model-based (e.g. speaker model)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8B964-D7DA-4AC9-A289-00E47561CCD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DNN for two-talker separation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200150"/>
            <a:ext cx="8091488" cy="232409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Huang et al. (2014; 2015) proposed a two-talker separation method based on DNN, as well as RNN (recurrent neural network)</a:t>
            </a:r>
          </a:p>
          <a:p>
            <a:pPr lvl="1"/>
            <a:r>
              <a:rPr lang="en-US" altLang="en-US" dirty="0" smtClean="0"/>
              <a:t>Mapping from an input mixture to two separated speech signals</a:t>
            </a:r>
          </a:p>
          <a:p>
            <a:pPr lvl="1"/>
            <a:r>
              <a:rPr lang="en-US" altLang="en-US" dirty="0" smtClean="0"/>
              <a:t>Using T-F masking to constrain target signals</a:t>
            </a:r>
          </a:p>
          <a:p>
            <a:pPr lvl="2"/>
            <a:r>
              <a:rPr lang="en-US" altLang="en-US" dirty="0" smtClean="0"/>
              <a:t>Binary or ratio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Network architecture and training objective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200150"/>
            <a:ext cx="8091488" cy="43910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 discriminative training objective maximizes signal-to-interference ratio (SIR)</a:t>
            </a:r>
          </a:p>
        </p:txBody>
      </p:sp>
      <p:pic>
        <p:nvPicPr>
          <p:cNvPr id="8397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1196975"/>
            <a:ext cx="3970338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23950" y="5640133"/>
            <a:ext cx="7029450" cy="459421"/>
          </a:xfrm>
          <a:prstGeom prst="rect">
            <a:avLst/>
          </a:prstGeom>
          <a:blipFill rotWithShape="1">
            <a:blip r:embed="rId3"/>
            <a:stretch>
              <a:fillRect t="-657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Huang et al. results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200151"/>
            <a:ext cx="8091488" cy="151447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DNN and RNN perform at about the same level</a:t>
            </a:r>
          </a:p>
          <a:p>
            <a:pPr lvl="1"/>
            <a:r>
              <a:rPr lang="en-US" altLang="en-US" dirty="0" smtClean="0"/>
              <a:t>About 4-5 dB better in terms of SIR than NMF, while maintaining better SDRs and SARs (input SIR is 0 dB)</a:t>
            </a:r>
          </a:p>
          <a:p>
            <a:pPr lvl="1"/>
            <a:r>
              <a:rPr lang="en-US" altLang="en-US" dirty="0" smtClean="0"/>
              <a:t>Demo at https://sites.google.com/site/deeplearningsourceseparation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4133850" y="2744788"/>
            <a:ext cx="2600325" cy="2932112"/>
            <a:chOff x="6170572" y="1944070"/>
            <a:chExt cx="2600433" cy="2931391"/>
          </a:xfrm>
        </p:grpSpPr>
        <p:pic>
          <p:nvPicPr>
            <p:cNvPr id="85000" name="Picture 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230" y="1944070"/>
              <a:ext cx="2081775" cy="2931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001" name="Picture 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0572" y="1944070"/>
              <a:ext cx="609300" cy="2880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2620963" y="33035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/>
              <a:t>Binary masking</a:t>
            </a:r>
          </a:p>
        </p:txBody>
      </p:sp>
      <p:sp>
        <p:nvSpPr>
          <p:cNvPr id="84999" name="Rectangle 10"/>
          <p:cNvSpPr>
            <a:spLocks noChangeArrowheads="1"/>
          </p:cNvSpPr>
          <p:nvPr/>
        </p:nvSpPr>
        <p:spPr bwMode="auto">
          <a:xfrm>
            <a:off x="2620963" y="4406900"/>
            <a:ext cx="1379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/>
              <a:t>Ratio 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  <p:pic>
        <p:nvPicPr>
          <p:cNvPr id="2" name="timit_speech_separation_mixtur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65300" y="3194050"/>
            <a:ext cx="487363" cy="487363"/>
          </a:xfrm>
          <a:prstGeom prst="rect">
            <a:avLst/>
          </a:prstGeom>
        </p:spPr>
      </p:pic>
      <p:pic>
        <p:nvPicPr>
          <p:cNvPr id="3" name="timit_speech_separation_separated_female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736725" y="3946525"/>
            <a:ext cx="487363" cy="487363"/>
          </a:xfrm>
          <a:prstGeom prst="rect">
            <a:avLst/>
          </a:prstGeom>
        </p:spPr>
      </p:pic>
      <p:pic>
        <p:nvPicPr>
          <p:cNvPr id="6" name="timit_speech_separation_separated_male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46250" y="4689475"/>
            <a:ext cx="487363" cy="487363"/>
          </a:xfrm>
          <a:prstGeom prst="rect">
            <a:avLst/>
          </a:prstGeom>
        </p:spPr>
      </p:pic>
      <p:pic>
        <p:nvPicPr>
          <p:cNvPr id="7" name="timit_speech_separation_groundtruth_female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089775" y="3898900"/>
            <a:ext cx="487363" cy="487363"/>
          </a:xfrm>
          <a:prstGeom prst="rect">
            <a:avLst/>
          </a:prstGeom>
        </p:spPr>
      </p:pic>
      <p:pic>
        <p:nvPicPr>
          <p:cNvPr id="8" name="timit_speech_separation_groundtruth_male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089775" y="4670425"/>
            <a:ext cx="487363" cy="487363"/>
          </a:xfrm>
          <a:prstGeom prst="rect">
            <a:avLst/>
          </a:prstGeom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68338" y="3275013"/>
            <a:ext cx="848309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 smtClean="0"/>
              <a:t>Mixture</a:t>
            </a:r>
            <a:endParaRPr lang="en-US" altLang="en-US" sz="1600" b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58813" y="3989388"/>
            <a:ext cx="99578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 smtClean="0"/>
              <a:t>Separated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 smtClean="0"/>
              <a:t>Talker 1</a:t>
            </a:r>
            <a:endParaRPr lang="en-US" altLang="en-US" sz="1600" b="0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58813" y="4722813"/>
            <a:ext cx="99578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 smtClean="0"/>
              <a:t>Separated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 smtClean="0"/>
              <a:t>Talker 2</a:t>
            </a:r>
            <a:endParaRPr lang="en-US" altLang="en-US" sz="1600" b="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681490" y="3989388"/>
            <a:ext cx="861261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 smtClean="0"/>
              <a:t>Talker 1</a:t>
            </a:r>
            <a:endParaRPr lang="en-US" altLang="en-US" sz="1600" b="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7691015" y="4789488"/>
            <a:ext cx="861261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 smtClean="0"/>
              <a:t>Talker 2</a:t>
            </a:r>
            <a:endParaRPr lang="en-US" alt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4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4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4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44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7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697F57-8434-4E8F-B71A-A50935496706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b="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Binaural separation of reverberant speech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00150"/>
            <a:ext cx="8001000" cy="4954588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ea typeface="宋体" pitchFamily="2" charset="-122"/>
              </a:rPr>
              <a:t>Jiang et al. (2014) use binaural (ITD and ILD) and monaural (GFCC) features to train a DNN classifier to estimate the IBM</a:t>
            </a:r>
          </a:p>
          <a:p>
            <a:pPr>
              <a:defRPr/>
            </a:pPr>
            <a:r>
              <a:rPr lang="en-US" altLang="zh-CN" sz="2400" dirty="0"/>
              <a:t>DNN-based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classification </a:t>
            </a:r>
            <a:r>
              <a:rPr lang="en-US" altLang="zh-CN" sz="2400" dirty="0">
                <a:ea typeface="宋体" pitchFamily="2" charset="-122"/>
              </a:rPr>
              <a:t>produces excellent results in low SNR, reverberation, and different spatial configurations</a:t>
            </a:r>
          </a:p>
          <a:p>
            <a:pPr lvl="1">
              <a:defRPr/>
            </a:pPr>
            <a:r>
              <a:rPr lang="en-US" altLang="zh-CN" sz="2000" dirty="0" smtClean="0">
                <a:ea typeface="宋体" pitchFamily="2" charset="-122"/>
              </a:rPr>
              <a:t>The </a:t>
            </a:r>
            <a:r>
              <a:rPr lang="en-US" altLang="zh-CN" sz="2000" dirty="0">
                <a:ea typeface="宋体" pitchFamily="2" charset="-122"/>
              </a:rPr>
              <a:t>inclusion of monaural features improves separation performance when target and interference are close, potentially overcoming a major hurdle in beamforming and other spatial filtering methods</a:t>
            </a:r>
          </a:p>
          <a:p>
            <a:pPr marL="0" indent="0">
              <a:buFontTx/>
              <a:buNone/>
              <a:defRPr/>
            </a:pP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97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Part VI: Concluding remarks</a:t>
            </a:r>
            <a:endParaRPr lang="en-US" altLang="en-US" sz="2000" dirty="0" smtClean="0"/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8001000" cy="4362450"/>
          </a:xfrm>
        </p:spPr>
        <p:txBody>
          <a:bodyPr/>
          <a:lstStyle/>
          <a:p>
            <a:r>
              <a:rPr lang="en-US" altLang="en-US" sz="2400" dirty="0"/>
              <a:t>Formulation of separation as classification or mask estimation enables the use of supervised </a:t>
            </a:r>
            <a:r>
              <a:rPr lang="en-US" altLang="en-US" sz="2400" dirty="0" smtClean="0"/>
              <a:t>learning</a:t>
            </a:r>
          </a:p>
          <a:p>
            <a:r>
              <a:rPr lang="en-US" altLang="en-US" sz="2400" dirty="0" smtClean="0"/>
              <a:t>Advances </a:t>
            </a:r>
            <a:r>
              <a:rPr lang="en-US" altLang="en-US" sz="2400" smtClean="0"/>
              <a:t>in DNN-based </a:t>
            </a:r>
            <a:r>
              <a:rPr lang="en-US" altLang="en-US" sz="2400" dirty="0" smtClean="0"/>
              <a:t>speech separation in the last few years are impressive</a:t>
            </a:r>
            <a:endParaRPr lang="en-US" altLang="en-US" sz="2400" dirty="0"/>
          </a:p>
          <a:p>
            <a:pPr lvl="1"/>
            <a:r>
              <a:rPr lang="en-US" altLang="en-US" sz="2000" dirty="0" smtClean="0"/>
              <a:t>Large improvements over unprocessed noisy speech and related approaches</a:t>
            </a:r>
          </a:p>
          <a:p>
            <a:pPr lvl="1">
              <a:buSzPct val="50000"/>
              <a:buFont typeface="Monotype Sorts" pitchFamily="2" charset="2"/>
              <a:buChar char="l"/>
            </a:pPr>
            <a:r>
              <a:rPr lang="en-US" altLang="en-US" sz="2000" dirty="0" smtClean="0"/>
              <a:t>This </a:t>
            </a:r>
            <a:r>
              <a:rPr lang="en-US" altLang="en-US" sz="2000" dirty="0"/>
              <a:t>approach has yielded the first </a:t>
            </a:r>
            <a:r>
              <a:rPr lang="en-US" altLang="en-US" sz="2000" dirty="0" smtClean="0"/>
              <a:t>demonstrations </a:t>
            </a:r>
            <a:r>
              <a:rPr lang="en-US" altLang="en-US" sz="2000" dirty="0"/>
              <a:t>of speech intelligibility improvement in </a:t>
            </a:r>
            <a:r>
              <a:rPr lang="en-US" altLang="en-US" sz="2000" dirty="0" smtClean="0"/>
              <a:t>noise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8B964-D7DA-4AC9-A289-00E47561CCD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Concluding remarks (cont.)</a:t>
            </a:r>
            <a:endParaRPr lang="en-US" altLang="en-US" sz="2000" dirty="0" smtClean="0"/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648575" cy="4362450"/>
          </a:xfrm>
        </p:spPr>
        <p:txBody>
          <a:bodyPr/>
          <a:lstStyle/>
          <a:p>
            <a:pPr>
              <a:buSzPct val="50000"/>
              <a:buFont typeface="Monotype Sorts" pitchFamily="2" charset="2"/>
              <a:buChar char="l"/>
            </a:pPr>
            <a:r>
              <a:rPr lang="en-US" altLang="en-US" sz="2400" dirty="0" smtClean="0"/>
              <a:t>Supervised speech processing represents a major current trend</a:t>
            </a:r>
          </a:p>
          <a:p>
            <a:pPr lvl="1">
              <a:buSzPct val="50000"/>
              <a:buFont typeface="Monotype Sorts" pitchFamily="2" charset="2"/>
              <a:buChar char="l"/>
            </a:pPr>
            <a:r>
              <a:rPr lang="en-US" altLang="en-US" sz="2000" dirty="0" smtClean="0"/>
              <a:t>Signal processing provides an important domain for supervised learning, and it in turn benefits from rapid advances in machine learning</a:t>
            </a:r>
          </a:p>
          <a:p>
            <a:r>
              <a:rPr lang="en-US" altLang="en-US" sz="2400" dirty="0" smtClean="0"/>
              <a:t>Use of supervised processing </a:t>
            </a:r>
            <a:r>
              <a:rPr lang="en-US" altLang="en-US" sz="2400" dirty="0"/>
              <a:t>goes beyond speech separation </a:t>
            </a:r>
            <a:r>
              <a:rPr lang="en-US" altLang="en-US" sz="2400" dirty="0" smtClean="0"/>
              <a:t>and recognition</a:t>
            </a:r>
            <a:endParaRPr lang="en-US" altLang="en-US" sz="2400" dirty="0"/>
          </a:p>
          <a:p>
            <a:pPr lvl="1">
              <a:buSzPct val="50000"/>
              <a:buFont typeface="Monotype Sorts" pitchFamily="2" charset="2"/>
              <a:buChar char="l"/>
            </a:pPr>
            <a:r>
              <a:rPr lang="en-US" altLang="en-US" sz="2000" dirty="0" smtClean="0"/>
              <a:t>Multipitch </a:t>
            </a:r>
            <a:r>
              <a:rPr lang="en-US" altLang="en-US" sz="2000" dirty="0"/>
              <a:t>tracking </a:t>
            </a:r>
            <a:r>
              <a:rPr lang="en-US" altLang="en-US" sz="2000" dirty="0" smtClean="0"/>
              <a:t>(Huang </a:t>
            </a:r>
            <a:r>
              <a:rPr lang="en-US" altLang="en-US" sz="2000" dirty="0"/>
              <a:t>&amp; Lee’13, Han &amp; Wang’14)</a:t>
            </a:r>
          </a:p>
          <a:p>
            <a:pPr lvl="1">
              <a:buSzPct val="50000"/>
              <a:buFont typeface="Monotype Sorts" pitchFamily="2" charset="2"/>
              <a:buChar char="l"/>
            </a:pPr>
            <a:r>
              <a:rPr lang="en-US" altLang="en-US" sz="2000" dirty="0"/>
              <a:t>Voice activity detection </a:t>
            </a:r>
            <a:r>
              <a:rPr lang="en-US" altLang="en-US" sz="2000" dirty="0" smtClean="0"/>
              <a:t>(Zhang </a:t>
            </a:r>
            <a:r>
              <a:rPr lang="en-US" altLang="en-US" sz="2000" dirty="0"/>
              <a:t>et al.</a:t>
            </a:r>
            <a:r>
              <a:rPr lang="en-US" altLang="en-US" sz="2000" dirty="0" smtClean="0"/>
              <a:t>’13)</a:t>
            </a:r>
          </a:p>
          <a:p>
            <a:pPr lvl="1">
              <a:buSzPct val="50000"/>
              <a:buFont typeface="Monotype Sorts" pitchFamily="2" charset="2"/>
              <a:buChar char="l"/>
            </a:pPr>
            <a:r>
              <a:rPr lang="en-US" altLang="en-US" sz="2000" dirty="0" smtClean="0"/>
              <a:t>Dereverberation (Han et al.’15)</a:t>
            </a:r>
            <a:endParaRPr lang="en-US" altLang="en-US" sz="2000" dirty="0"/>
          </a:p>
          <a:p>
            <a:pPr lvl="1">
              <a:buSzPct val="50000"/>
              <a:buFont typeface="Monotype Sorts" pitchFamily="2" charset="2"/>
              <a:buChar char="l"/>
            </a:pPr>
            <a:r>
              <a:rPr lang="en-US" altLang="en-US" sz="2000" dirty="0"/>
              <a:t>SNR estimation (Papadopoulos et al.’14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8B964-D7DA-4AC9-A289-00E47561CCD8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Resources and acknowledgments</a:t>
            </a:r>
            <a:endParaRPr lang="en-US" altLang="en-US" sz="2000" smtClean="0"/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598"/>
            <a:ext cx="7810500" cy="3333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altLang="en-US" sz="2400" dirty="0" smtClean="0"/>
              <a:t>DNN toolbox for speech separation</a:t>
            </a:r>
          </a:p>
          <a:p>
            <a:pPr lvl="1"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altLang="en-US" sz="2000" dirty="0"/>
              <a:t>http://</a:t>
            </a:r>
            <a:r>
              <a:rPr lang="en-US" altLang="en-US" sz="2000" dirty="0" smtClean="0"/>
              <a:t>www.cse.ohio-state.edu/pnl/DNN_toolbox</a:t>
            </a:r>
          </a:p>
          <a:p>
            <a:pPr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altLang="en-US" sz="2400" dirty="0" smtClean="0"/>
              <a:t>Thanks to </a:t>
            </a:r>
            <a:r>
              <a:rPr lang="en-US" altLang="en-US" sz="2400" dirty="0" err="1" smtClean="0"/>
              <a:t>Jitong</a:t>
            </a:r>
            <a:r>
              <a:rPr lang="en-US" altLang="en-US" sz="2400" dirty="0" smtClean="0"/>
              <a:t> Chen and Donald Williamson for their assistance in the tutorial preparation</a:t>
            </a:r>
          </a:p>
          <a:p>
            <a:pPr lvl="1"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endParaRPr lang="en-US" alt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8B964-D7DA-4AC9-A289-00E47561CCD8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2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Supervised approach to speech separation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8001000" cy="4325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Data driven, i.e. dependency on a training set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Features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Training targets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Learning machines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Born out of CASA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Time-frequency masking concept has led to the formulation of speech separation as a supervised learning problem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 recent trend fueled by the success of deep learning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8B964-D7DA-4AC9-A289-00E47561CCD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Supervised approach to speech separation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8001000" cy="4325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Data driven, i.e. dependency on a training set</a:t>
            </a:r>
          </a:p>
          <a:p>
            <a:pPr lvl="1">
              <a:lnSpc>
                <a:spcPct val="90000"/>
              </a:lnSpc>
            </a:pPr>
            <a:r>
              <a:rPr lang="en-US" altLang="en-US" sz="2000" strike="sngStrike" dirty="0" smtClean="0">
                <a:solidFill>
                  <a:srgbClr val="FF3300"/>
                </a:solidFill>
              </a:rPr>
              <a:t>Features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Training targets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Learning machines: </a:t>
            </a:r>
            <a:r>
              <a:rPr lang="en-US" altLang="en-US" sz="2000" dirty="0" smtClean="0">
                <a:solidFill>
                  <a:srgbClr val="FF0000"/>
                </a:solidFill>
              </a:rPr>
              <a:t>deep neural networks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Born out of CASA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Time-frequency masking concept has led to the formulation of speech separation as a supervised learning problem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 recent trend fueled by the success of deep learning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8B964-D7DA-4AC9-A289-00E47561CCD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1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Ideal binary mask as a separation goal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3875" y="1247775"/>
            <a:ext cx="7908925" cy="5176838"/>
          </a:xfrm>
        </p:spPr>
        <p:txBody>
          <a:bodyPr/>
          <a:lstStyle/>
          <a:p>
            <a:r>
              <a:rPr lang="en-US" altLang="en-US" sz="2000" dirty="0" smtClean="0"/>
              <a:t>Motivated by the auditory masking phenomenon and auditory scene analysis, we suggested the ideal binary mask as a main goal of CASA (Hu &amp; Wang, 2001; 2004)</a:t>
            </a:r>
          </a:p>
          <a:p>
            <a:r>
              <a:rPr lang="en-US" altLang="en-US" sz="2000" dirty="0" smtClean="0"/>
              <a:t>The idea is to retain parts of a mixture where the target sound is stronger than the acoustic background, and discard the rest</a:t>
            </a:r>
          </a:p>
          <a:p>
            <a:r>
              <a:rPr lang="en-US" altLang="en-US" sz="2000" dirty="0" smtClean="0"/>
              <a:t>The definition of the ideal binary mask (IBM)</a:t>
            </a:r>
          </a:p>
          <a:p>
            <a:pPr>
              <a:buSzPct val="50000"/>
              <a:buFont typeface="Monotype Sorts" pitchFamily="2" charset="2"/>
              <a:buChar char="l"/>
            </a:pPr>
            <a:endParaRPr lang="en-US" altLang="en-US" sz="2000" dirty="0" smtClean="0"/>
          </a:p>
          <a:p>
            <a:pPr>
              <a:buSzPct val="50000"/>
              <a:buFont typeface="Monotype Sorts" pitchFamily="2" charset="2"/>
              <a:buChar char="l"/>
            </a:pPr>
            <a:endParaRPr lang="en-US" altLang="en-US" sz="2000" dirty="0" smtClean="0"/>
          </a:p>
          <a:p>
            <a:pPr lvl="1">
              <a:buSzPct val="50000"/>
              <a:buFont typeface="Monotype Sorts" pitchFamily="2" charset="2"/>
              <a:buChar char="l"/>
            </a:pPr>
            <a:endParaRPr lang="en-US" altLang="en-US" sz="1800" i="1" dirty="0" smtClean="0"/>
          </a:p>
          <a:p>
            <a:pPr lvl="1">
              <a:buSzPct val="50000"/>
              <a:buFont typeface="Monotype Sorts" pitchFamily="2" charset="2"/>
              <a:buChar char="l"/>
            </a:pPr>
            <a:r>
              <a:rPr lang="el-GR" altLang="en-US" sz="1800" i="1" dirty="0" smtClean="0">
                <a:cs typeface="Times New Roman" pitchFamily="18" charset="0"/>
              </a:rPr>
              <a:t>θ</a:t>
            </a:r>
            <a:r>
              <a:rPr lang="en-US" altLang="en-US" sz="1800" dirty="0" smtClean="0"/>
              <a:t>: A local SNR criterion (LC) in dB, which is typically chosen to be 0 dB</a:t>
            </a:r>
          </a:p>
          <a:p>
            <a:pPr lvl="1">
              <a:buSzPct val="50000"/>
              <a:buFont typeface="Monotype Sorts" pitchFamily="2" charset="2"/>
              <a:buChar char="l"/>
            </a:pPr>
            <a:r>
              <a:rPr lang="en-US" altLang="en-US" sz="1800" dirty="0" smtClean="0"/>
              <a:t>Optimal SNR: </a:t>
            </a:r>
            <a:r>
              <a:rPr lang="en-US" altLang="zh-CN" sz="1800" dirty="0" smtClean="0">
                <a:ea typeface="宋体" pitchFamily="2" charset="-122"/>
              </a:rPr>
              <a:t>Under certain conditions t</a:t>
            </a:r>
            <a:r>
              <a:rPr lang="en-US" altLang="en-US" sz="1800" dirty="0" smtClean="0"/>
              <a:t>he IBM with </a:t>
            </a:r>
            <a:r>
              <a:rPr lang="el-GR" altLang="en-US" sz="1800" i="1" dirty="0" smtClean="0">
                <a:cs typeface="Times New Roman" pitchFamily="18" charset="0"/>
              </a:rPr>
              <a:t>θ</a:t>
            </a:r>
            <a:r>
              <a:rPr lang="en-US" altLang="en-US" sz="1800" dirty="0" smtClean="0"/>
              <a:t> = 0 dB is the optimal binary mask in terms of SNR (Li &amp; Wang’09)</a:t>
            </a:r>
          </a:p>
          <a:p>
            <a:pPr lvl="1">
              <a:buSzPct val="50000"/>
              <a:buFont typeface="Monotype Sorts" pitchFamily="2" charset="2"/>
              <a:buChar char="l"/>
            </a:pPr>
            <a:r>
              <a:rPr lang="en-US" altLang="en-US" sz="1800" dirty="0" smtClean="0"/>
              <a:t>Maximal articulation index (AI) in a simplified version (</a:t>
            </a:r>
            <a:r>
              <a:rPr lang="en-US" altLang="en-US" sz="1800" dirty="0" err="1" smtClean="0"/>
              <a:t>Loizou</a:t>
            </a:r>
            <a:r>
              <a:rPr lang="en-US" altLang="en-US" sz="1800" dirty="0" smtClean="0"/>
              <a:t> &amp; Kim’11)</a:t>
            </a:r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00163" y="3457575"/>
          <a:ext cx="34432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Equation" r:id="rId3" imgW="2743200" imgH="584200" progId="Equation.3">
                  <p:embed/>
                </p:oleObj>
              </mc:Choice>
              <mc:Fallback>
                <p:oleObj name="Equation" r:id="rId3" imgW="27432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457575"/>
                        <a:ext cx="344328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8B964-D7DA-4AC9-A289-00E47561CCD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69900"/>
            <a:ext cx="7772400" cy="83185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Subject tests of ideal binary masking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379538"/>
            <a:ext cx="7772400" cy="5102225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Ideal binary masking leads to </a:t>
            </a:r>
            <a:r>
              <a:rPr lang="en-US" altLang="zh-CN" dirty="0" smtClean="0">
                <a:ea typeface="宋体" pitchFamily="2" charset="-122"/>
              </a:rPr>
              <a:t>dramatic</a:t>
            </a:r>
            <a:r>
              <a:rPr lang="en-US" altLang="zh-CN" sz="2400" dirty="0" smtClean="0">
                <a:ea typeface="宋体" pitchFamily="2" charset="-122"/>
              </a:rPr>
              <a:t> speech intelligibility improvements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Improvement for stationary noise is above 7 dB for normal-hearing (NH) listeners, and above 9 dB for hearing-impaired (HI) listeners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Improvement for modulated noise is significantly larger than for stationary noise</a:t>
            </a:r>
          </a:p>
          <a:p>
            <a:pPr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altLang="en-US" sz="2400" dirty="0" smtClean="0"/>
              <a:t>With the IBM as the goal, the speech separation problem becomes a binary classification problem</a:t>
            </a:r>
          </a:p>
          <a:p>
            <a:pPr lvl="1"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altLang="en-US" sz="2000" dirty="0" smtClean="0"/>
              <a:t>This new formulation opens the problem to a variety of</a:t>
            </a:r>
            <a:r>
              <a:rPr lang="en-US" altLang="en-US" dirty="0" smtClean="0"/>
              <a:t> supervised </a:t>
            </a:r>
            <a:r>
              <a:rPr lang="en-US" altLang="en-US" sz="2000" dirty="0" smtClean="0"/>
              <a:t>classification methods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Deep neural networks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03238" y="1274763"/>
            <a:ext cx="8229600" cy="4851400"/>
          </a:xfrm>
        </p:spPr>
        <p:txBody>
          <a:bodyPr/>
          <a:lstStyle/>
          <a:p>
            <a:r>
              <a:rPr lang="en-US" altLang="en-US" dirty="0" smtClean="0"/>
              <a:t>Deep neural networks (DNNs) usually refer to multilayer perceptrons with two or more hidden layers</a:t>
            </a:r>
            <a:endParaRPr lang="en-US" altLang="en-US" sz="2400" dirty="0" smtClean="0"/>
          </a:p>
          <a:p>
            <a:r>
              <a:rPr lang="en-US" altLang="en-US" sz="2400" dirty="0" smtClean="0"/>
              <a:t>Why deep?</a:t>
            </a:r>
          </a:p>
          <a:p>
            <a:pPr lvl="1"/>
            <a:r>
              <a:rPr lang="en-US" altLang="en-US" sz="2000" dirty="0" smtClean="0"/>
              <a:t>As the number of layers increases, more abstract features are learned and they tend to be more invariant to superficial variations</a:t>
            </a:r>
          </a:p>
          <a:p>
            <a:pPr lvl="1"/>
            <a:r>
              <a:rPr lang="en-US" altLang="en-US" dirty="0" smtClean="0"/>
              <a:t>Deeper model increasingly benefits from bigger training data</a:t>
            </a:r>
          </a:p>
          <a:p>
            <a:pPr lvl="1"/>
            <a:r>
              <a:rPr lang="en-US" altLang="en-US" dirty="0"/>
              <a:t>Superior performance in practice if properly trained (e.g., convolutional neural networks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Hinton </a:t>
            </a:r>
            <a:r>
              <a:rPr lang="en-US" altLang="en-US" dirty="0"/>
              <a:t>et al. (2006) suggest to </a:t>
            </a:r>
            <a:r>
              <a:rPr lang="en-US" altLang="en-US" dirty="0" err="1"/>
              <a:t>unsupervisedly</a:t>
            </a:r>
            <a:r>
              <a:rPr lang="en-US" altLang="en-US" dirty="0"/>
              <a:t> pretrain a DNN using restricted Boltzmann machines (RBMs</a:t>
            </a:r>
            <a:r>
              <a:rPr lang="en-US" altLang="en-US" dirty="0" smtClean="0"/>
              <a:t>)</a:t>
            </a:r>
            <a:endParaRPr lang="en-US" altLang="en-US" sz="2400" dirty="0" smtClean="0"/>
          </a:p>
          <a:p>
            <a:pPr lvl="1"/>
            <a:r>
              <a:rPr lang="en-US" altLang="en-US" dirty="0" smtClean="0"/>
              <a:t>However, recent practice suggests that RBM </a:t>
            </a:r>
            <a:r>
              <a:rPr lang="en-US" altLang="en-US" dirty="0"/>
              <a:t>pretraining is not needed if large training data </a:t>
            </a:r>
            <a:r>
              <a:rPr lang="en-US" altLang="en-US" dirty="0" smtClean="0"/>
              <a:t>exists</a:t>
            </a:r>
            <a:endParaRPr lang="en-US" alt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B6503-6E93-4037-8DD9-716AF21FB04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IWAENC'16 tutorial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808080"/>
      </a:dk2>
      <a:lt2>
        <a:srgbClr val="FFFF00"/>
      </a:lt2>
      <a:accent1>
        <a:srgbClr val="00CC99"/>
      </a:accent1>
      <a:accent2>
        <a:srgbClr val="3333CC"/>
      </a:accent2>
      <a:accent3>
        <a:srgbClr val="C0C0C0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12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12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21207</TotalTime>
  <Words>2555</Words>
  <Application>Microsoft Office PowerPoint</Application>
  <PresentationFormat>On-screen Show (4:3)</PresentationFormat>
  <Paragraphs>425</Paragraphs>
  <Slides>46</Slides>
  <Notes>16</Notes>
  <HiddenSlides>0</HiddenSlides>
  <MMClips>21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Default Design</vt:lpstr>
      <vt:lpstr>Equation</vt:lpstr>
      <vt:lpstr>Microsoft Excel Chart</vt:lpstr>
      <vt:lpstr>Supervised Speech Separation</vt:lpstr>
      <vt:lpstr>Outline of tutorial</vt:lpstr>
      <vt:lpstr>Sources of speech interference and distortion</vt:lpstr>
      <vt:lpstr>Traditional approaches to speech separation</vt:lpstr>
      <vt:lpstr>Supervised approach to speech separation</vt:lpstr>
      <vt:lpstr>Supervised approach to speech separation</vt:lpstr>
      <vt:lpstr>Ideal binary mask as a separation goal</vt:lpstr>
      <vt:lpstr>Subject tests of ideal binary masking</vt:lpstr>
      <vt:lpstr>Deep neural networks</vt:lpstr>
      <vt:lpstr>Part II: Training targets</vt:lpstr>
      <vt:lpstr>Background</vt:lpstr>
      <vt:lpstr>Different training targets</vt:lpstr>
      <vt:lpstr>Different training targets (cont.)</vt:lpstr>
      <vt:lpstr>Illustration of various training targets</vt:lpstr>
      <vt:lpstr>Evaluation methodology</vt:lpstr>
      <vt:lpstr>Comparisons</vt:lpstr>
      <vt:lpstr>STOI comparison for factory noise</vt:lpstr>
      <vt:lpstr>PESQ comparison for factory noise</vt:lpstr>
      <vt:lpstr>Summary among different targets</vt:lpstr>
      <vt:lpstr>Other targets: signal approximation</vt:lpstr>
      <vt:lpstr>Phase-sensitive target</vt:lpstr>
      <vt:lpstr>Complex Ideal Ratio Mask (cIRM)</vt:lpstr>
      <vt:lpstr>Part III. DNN-based separation algorithms</vt:lpstr>
      <vt:lpstr>DNN as subband classifier</vt:lpstr>
      <vt:lpstr>DNN as subband classifier</vt:lpstr>
      <vt:lpstr>Extensive training with DNN</vt:lpstr>
      <vt:lpstr>DNN-based separation results</vt:lpstr>
      <vt:lpstr>Speech intelligibility evaluation</vt:lpstr>
      <vt:lpstr>Separation illustration</vt:lpstr>
      <vt:lpstr>Results and sound demos</vt:lpstr>
      <vt:lpstr>Generalization to new noises</vt:lpstr>
      <vt:lpstr>Large-scale training</vt:lpstr>
      <vt:lpstr>STOI performance at -2 dB input SNR</vt:lpstr>
      <vt:lpstr>Benefit of large-scale training</vt:lpstr>
      <vt:lpstr>Learned speech filters</vt:lpstr>
      <vt:lpstr>Results and demos</vt:lpstr>
      <vt:lpstr>DNN as spectral magnitude estimator</vt:lpstr>
      <vt:lpstr>Xu et al. results in PESQ</vt:lpstr>
      <vt:lpstr>Xu et al. demo</vt:lpstr>
      <vt:lpstr>DNN for two-talker separation</vt:lpstr>
      <vt:lpstr>Network architecture and training objective</vt:lpstr>
      <vt:lpstr>Huang et al. results</vt:lpstr>
      <vt:lpstr>Binaural separation of reverberant speech</vt:lpstr>
      <vt:lpstr>Part VI: Concluding remarks</vt:lpstr>
      <vt:lpstr>Concluding remarks (cont.)</vt:lpstr>
      <vt:lpstr>Resources and acknowledgments</vt:lpstr>
    </vt:vector>
  </TitlesOfParts>
  <Company>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Shzu</dc:creator>
  <cp:lastModifiedBy>dwang</cp:lastModifiedBy>
  <cp:revision>1883</cp:revision>
  <cp:lastPrinted>2001-05-16T20:02:40Z</cp:lastPrinted>
  <dcterms:created xsi:type="dcterms:W3CDTF">2000-02-23T21:56:57Z</dcterms:created>
  <dcterms:modified xsi:type="dcterms:W3CDTF">2016-09-16T00:31:29Z</dcterms:modified>
</cp:coreProperties>
</file>