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3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3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749A-6DEE-4EC2-B859-EC18737F7076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7C8C-AC56-4926-BD23-5B8927FCD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Oxycodone and Illicit Drug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Morabito</a:t>
            </a:r>
          </a:p>
          <a:p>
            <a:r>
              <a:rPr lang="en-US" dirty="0" smtClean="0"/>
              <a:t>8/13/15 Research 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Illicit Drug </a:t>
            </a:r>
            <a:r>
              <a:rPr lang="en-US" dirty="0"/>
              <a:t>Tweeter’s Social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3919 </a:t>
            </a:r>
            <a:r>
              <a:rPr lang="en-US" dirty="0"/>
              <a:t>of </a:t>
            </a:r>
            <a:r>
              <a:rPr lang="en-US" dirty="0" smtClean="0"/>
              <a:t>7094 </a:t>
            </a:r>
            <a:r>
              <a:rPr lang="en-US" dirty="0"/>
              <a:t>tweeters in social graph</a:t>
            </a:r>
          </a:p>
          <a:p>
            <a:r>
              <a:rPr lang="en-US" dirty="0" smtClean="0"/>
              <a:t>5732 </a:t>
            </a:r>
            <a:r>
              <a:rPr lang="en-US" dirty="0"/>
              <a:t>have some form of interconnection</a:t>
            </a:r>
          </a:p>
          <a:p>
            <a:r>
              <a:rPr lang="en-US" dirty="0" smtClean="0"/>
              <a:t>2700 </a:t>
            </a:r>
            <a:r>
              <a:rPr lang="en-US" dirty="0"/>
              <a:t>reciprocally connected pairs between </a:t>
            </a:r>
            <a:r>
              <a:rPr lang="en-US" dirty="0" smtClean="0"/>
              <a:t>3927 </a:t>
            </a:r>
            <a:r>
              <a:rPr lang="en-US" dirty="0"/>
              <a:t>distinct users </a:t>
            </a:r>
            <a:r>
              <a:rPr lang="en-US" dirty="0" smtClean="0"/>
              <a:t>(3337 </a:t>
            </a:r>
            <a:r>
              <a:rPr lang="en-US" dirty="0"/>
              <a:t>in the graph file)</a:t>
            </a:r>
          </a:p>
          <a:p>
            <a:r>
              <a:rPr lang="en-US" dirty="0" smtClean="0"/>
              <a:t>1659 </a:t>
            </a:r>
            <a:r>
              <a:rPr lang="en-US" dirty="0"/>
              <a:t>pairs with both users in the graph file form </a:t>
            </a:r>
            <a:r>
              <a:rPr lang="en-US" dirty="0" smtClean="0"/>
              <a:t>47,289 </a:t>
            </a:r>
            <a:r>
              <a:rPr lang="en-US" dirty="0"/>
              <a:t>reciprocal triangles with </a:t>
            </a:r>
            <a:r>
              <a:rPr lang="en-US" dirty="0" smtClean="0"/>
              <a:t>30,677 </a:t>
            </a:r>
            <a:r>
              <a:rPr lang="en-US" dirty="0"/>
              <a:t>additional users</a:t>
            </a:r>
          </a:p>
          <a:p>
            <a:r>
              <a:rPr lang="en-US" dirty="0" smtClean="0"/>
              <a:t>40 pairs </a:t>
            </a:r>
            <a:r>
              <a:rPr lang="en-US" dirty="0"/>
              <a:t>with both users in the graph file form zero reciprocal triangles</a:t>
            </a:r>
          </a:p>
          <a:p>
            <a:r>
              <a:rPr lang="en-US" dirty="0" smtClean="0"/>
              <a:t>8662 </a:t>
            </a:r>
            <a:r>
              <a:rPr lang="en-US" dirty="0"/>
              <a:t>of the </a:t>
            </a:r>
            <a:r>
              <a:rPr lang="en-US" dirty="0" smtClean="0"/>
              <a:t>30,677 </a:t>
            </a:r>
            <a:r>
              <a:rPr lang="en-US" dirty="0"/>
              <a:t>additional users are in more than one reciprocal triangle</a:t>
            </a:r>
          </a:p>
          <a:p>
            <a:r>
              <a:rPr lang="en-US" dirty="0" smtClean="0"/>
              <a:t>From the </a:t>
            </a:r>
            <a:r>
              <a:rPr lang="en-US" dirty="0"/>
              <a:t>47,289 reciprocal </a:t>
            </a:r>
            <a:r>
              <a:rPr lang="en-US" dirty="0" smtClean="0"/>
              <a:t>triangles, 2596 are composed of all three members from the original set of tweeters, totaling  to 2157 unique 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5732 Interconnected Illicit Drug Tweeters</a:t>
            </a:r>
            <a:endParaRPr lang="en-US" dirty="0"/>
          </a:p>
        </p:txBody>
      </p:sp>
      <p:pic>
        <p:nvPicPr>
          <p:cNvPr id="5122" name="Picture 2" descr="D:\oxy\Drug_13-2015_Gep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50475" cy="52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2157 Complete Reciprocal Triangle Forming Illicit Drug Tweeters</a:t>
            </a:r>
            <a:endParaRPr lang="en-US" dirty="0"/>
          </a:p>
        </p:txBody>
      </p:sp>
      <p:pic>
        <p:nvPicPr>
          <p:cNvPr id="6146" name="Picture 2" descr="D:\oxy\Drug_Full_Tris_13-2015_Gep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Simplistic keyword search</a:t>
            </a:r>
          </a:p>
          <a:p>
            <a:r>
              <a:rPr lang="en-US" dirty="0" smtClean="0"/>
              <a:t>Oxycodone keywords from brand names and various slang</a:t>
            </a:r>
          </a:p>
          <a:p>
            <a:r>
              <a:rPr lang="en-US" dirty="0" smtClean="0"/>
              <a:t>Illicit Drug keyword from Chris/Henry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Oxycodone Tweet Word Cloud</a:t>
            </a:r>
            <a:endParaRPr lang="en-US" dirty="0"/>
          </a:p>
        </p:txBody>
      </p:sp>
      <p:pic>
        <p:nvPicPr>
          <p:cNvPr id="2050" name="Picture 2" descr="D:\oxy\Oxy_Word_Cloud_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6" y="1447800"/>
            <a:ext cx="8048625" cy="501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Oxycodone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Expanded volume of tweets sorted through</a:t>
            </a:r>
          </a:p>
          <a:p>
            <a:r>
              <a:rPr lang="en-US" dirty="0" smtClean="0"/>
              <a:t>Up from 178 hand verified relevant tweets to 621</a:t>
            </a:r>
          </a:p>
          <a:p>
            <a:r>
              <a:rPr lang="en-US" dirty="0" smtClean="0"/>
              <a:t>454 unique tweeters</a:t>
            </a:r>
            <a:endParaRPr lang="en-US" dirty="0"/>
          </a:p>
        </p:txBody>
      </p:sp>
      <p:pic>
        <p:nvPicPr>
          <p:cNvPr id="1026" name="Picture 2" descr="D:\oxy\Oxy_Hist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312385" cy="27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07256" y="359370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54642" y="275550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56308" y="359370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7"/>
            <a:endCxn id="5" idx="3"/>
          </p:cNvCxnSpPr>
          <p:nvPr/>
        </p:nvCxnSpPr>
        <p:spPr>
          <a:xfrm flipV="1">
            <a:off x="1167419" y="3015666"/>
            <a:ext cx="531860" cy="6226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6" idx="2"/>
          </p:cNvCxnSpPr>
          <p:nvPr/>
        </p:nvCxnSpPr>
        <p:spPr>
          <a:xfrm>
            <a:off x="1212056" y="3746103"/>
            <a:ext cx="12442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1914805" y="3015666"/>
            <a:ext cx="586140" cy="6226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7256" y="2177466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Reciprocal Triangle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565236" y="367855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12622" y="284035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14288" y="367855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7"/>
            <a:endCxn id="20" idx="3"/>
          </p:cNvCxnSpPr>
          <p:nvPr/>
        </p:nvCxnSpPr>
        <p:spPr>
          <a:xfrm flipV="1">
            <a:off x="5825399" y="3100516"/>
            <a:ext cx="531860" cy="6226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5"/>
            <a:endCxn id="21" idx="1"/>
          </p:cNvCxnSpPr>
          <p:nvPr/>
        </p:nvCxnSpPr>
        <p:spPr>
          <a:xfrm>
            <a:off x="6572785" y="3100516"/>
            <a:ext cx="586140" cy="6226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8737" y="2269947"/>
            <a:ext cx="240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Non-Reciprocal Triangle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9" idx="6"/>
            <a:endCxn id="21" idx="2"/>
          </p:cNvCxnSpPr>
          <p:nvPr/>
        </p:nvCxnSpPr>
        <p:spPr>
          <a:xfrm>
            <a:off x="5870036" y="3830953"/>
            <a:ext cx="1244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Oxycodone Tweeter’s Social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361 </a:t>
            </a:r>
            <a:r>
              <a:rPr lang="en-US" dirty="0" smtClean="0"/>
              <a:t>of 454 tweeters in social graph</a:t>
            </a:r>
          </a:p>
          <a:p>
            <a:r>
              <a:rPr lang="en-US" dirty="0" smtClean="0"/>
              <a:t>120 </a:t>
            </a:r>
            <a:r>
              <a:rPr lang="en-US" dirty="0" smtClean="0"/>
              <a:t>have some form of </a:t>
            </a:r>
            <a:r>
              <a:rPr lang="en-US" dirty="0" smtClean="0"/>
              <a:t>interconnection</a:t>
            </a:r>
          </a:p>
          <a:p>
            <a:r>
              <a:rPr lang="en-US" dirty="0" smtClean="0"/>
              <a:t>55 reciprocally connected pairs between 99 distinct users (89 in the graph file)</a:t>
            </a:r>
          </a:p>
          <a:p>
            <a:r>
              <a:rPr lang="en-US" dirty="0" smtClean="0"/>
              <a:t>43 pairs with both users in the graph file form 1678 reciprocal triangles with 1599 additional non-oxy users</a:t>
            </a:r>
          </a:p>
          <a:p>
            <a:r>
              <a:rPr lang="en-US" dirty="0" smtClean="0"/>
              <a:t>1 pair with both users in the graph file form zero reciprocal triangles</a:t>
            </a:r>
          </a:p>
          <a:p>
            <a:r>
              <a:rPr lang="en-US" dirty="0" smtClean="0"/>
              <a:t>78 of the 1599 additional non-oxy users are in more than one reciprocal triangle</a:t>
            </a:r>
          </a:p>
          <a:p>
            <a:r>
              <a:rPr lang="en-US" dirty="0" smtClean="0"/>
              <a:t>12 of the original oxycodone tweeters, but not from the 120 with interconnections, form connections with the 78 multi-reciprocal triangle users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 Connection Visualizations</a:t>
            </a:r>
            <a:endParaRPr lang="en-US" dirty="0"/>
          </a:p>
        </p:txBody>
      </p:sp>
      <p:pic>
        <p:nvPicPr>
          <p:cNvPr id="3074" name="Picture 2" descr="D:\oxy\Oxy_13-2015_Gep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4265004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3802" y="162272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 Oxycodone Tweets</a:t>
            </a:r>
            <a:endParaRPr lang="en-US" dirty="0"/>
          </a:p>
        </p:txBody>
      </p:sp>
      <p:pic>
        <p:nvPicPr>
          <p:cNvPr id="3075" name="Picture 3" descr="D:\oxy\Oxy_Tris_13-2015_Gep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285073" cy="414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38699" y="1438870"/>
            <a:ext cx="390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132 Oxycodone Tweets (blue) and</a:t>
            </a:r>
          </a:p>
          <a:p>
            <a:r>
              <a:rPr lang="en-US" dirty="0" smtClean="0"/>
              <a:t>78 multi-reciprocal triangle forming tweets (red)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Non-Reciprocal Oxy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dirty="0" smtClean="0"/>
              <a:t>+93 new multi non-reciprocal forming triangle users (green)</a:t>
            </a:r>
          </a:p>
          <a:p>
            <a:endParaRPr lang="en-US" dirty="0"/>
          </a:p>
        </p:txBody>
      </p:sp>
      <p:pic>
        <p:nvPicPr>
          <p:cNvPr id="4099" name="Picture 3" descr="D:\oxy\Oxy_Tris_Non_13-2015_Gep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447800"/>
            <a:ext cx="513676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Illicit Drug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smaller 1-year tweet file searched</a:t>
            </a:r>
          </a:p>
          <a:p>
            <a:r>
              <a:rPr lang="en-US" dirty="0" smtClean="0"/>
              <a:t>20469 tweets found</a:t>
            </a:r>
          </a:p>
          <a:p>
            <a:r>
              <a:rPr lang="en-US" dirty="0" smtClean="0"/>
              <a:t>Small hand-sampling showed much higher correctly flagged tweet percentage than oxycodone search</a:t>
            </a:r>
          </a:p>
          <a:p>
            <a:r>
              <a:rPr lang="en-US" dirty="0" smtClean="0"/>
              <a:t>7094 unique tweeters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334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Oxycodone and Illicit Drug Tweets</vt:lpstr>
      <vt:lpstr>Search Methodology</vt:lpstr>
      <vt:lpstr>Quick Oxycodone Tweet Word Cloud</vt:lpstr>
      <vt:lpstr>Oxycodone Tweets</vt:lpstr>
      <vt:lpstr>Triangles</vt:lpstr>
      <vt:lpstr>Oxycodone Tweeter’s Social Graph</vt:lpstr>
      <vt:lpstr>Oxy Connection Visualizations</vt:lpstr>
      <vt:lpstr>Non-Reciprocal Oxy Triangles</vt:lpstr>
      <vt:lpstr>Illicit Drug Tweets</vt:lpstr>
      <vt:lpstr>Illicit Drug Tweeter’s Social Graph</vt:lpstr>
      <vt:lpstr>5732 Interconnected Illicit Drug Tweeters</vt:lpstr>
      <vt:lpstr>2157 Complete Reciprocal Triangle Forming Illicit Drug Tweeters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12</cp:revision>
  <dcterms:created xsi:type="dcterms:W3CDTF">2015-08-13T06:39:28Z</dcterms:created>
  <dcterms:modified xsi:type="dcterms:W3CDTF">2015-08-13T21:27:36Z</dcterms:modified>
</cp:coreProperties>
</file>