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87" r:id="rId2"/>
    <p:sldId id="288" r:id="rId3"/>
    <p:sldId id="256" r:id="rId4"/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07EE1-B729-449A-BD76-C1C4BC9AAE8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3D68-5B46-4553-A962-EE5E2FB3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4393845-189D-4D9B-8C47-6D6DAB9A2D86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Trainer: Nguyen Van Phu Nhan | MTCL2017.2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56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723A-F43C-4802-9B45-BF3E7B2373E3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BF02E72-905B-4AEC-9409-22026066AF02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F9C-AA22-4F92-B64D-891068889CC7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86F4518-D224-45FD-8818-A2C409787738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Trainer: Nguyen Van Phu Nhan | MTCL2017.2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66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3FBA-FC93-450D-B7C4-0EF1F87C831B}" type="datetime1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719C-BF79-4AAA-A898-70A81B467D20}" type="datetime1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871D-9381-4184-8448-8560B1D86AD3}" type="datetime1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3311-5084-437E-892A-FE07B5BCC7B7}" type="datetime1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6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3A452F8-0690-4859-A7EE-61C6293B34FE}" type="datetime1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Trainer: Nguyen Van Phu Nhan | MTCL2017.2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82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01BFA60-4BE0-4D31-A003-27409BD5247D}" type="datetime1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Trainer: Nguyen Van Phu Nhan | MTCL2017.2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876AEE3-F5A7-46F7-9AF4-0757F609B3AC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Trainer: Nguyen Van Phu Nhan | MTCL2017.2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1AFEDCD-070D-43AB-9FA4-F22B043FB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297" y="1964267"/>
            <a:ext cx="4729828" cy="2421464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+mn-lt"/>
              </a:rPr>
              <a:t>Khóa</a:t>
            </a: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+mn-lt"/>
              </a:rPr>
              <a:t> server </a:t>
            </a:r>
            <a:endParaRPr lang="en-GB" sz="5400" b="1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297" y="4385732"/>
            <a:ext cx="4529804" cy="1405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Khuôn</a:t>
            </a:r>
            <a:r>
              <a:rPr lang="en-US" b="1" dirty="0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khổ</a:t>
            </a:r>
            <a:r>
              <a:rPr lang="en-US" b="1" dirty="0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ch</a:t>
            </a:r>
            <a:r>
              <a:rPr lang="vi-VN" b="1" dirty="0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b="1" dirty="0" err="1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ơng</a:t>
            </a:r>
            <a:r>
              <a:rPr lang="en-US" b="1" dirty="0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b="1" dirty="0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 training </a:t>
            </a:r>
            <a:r>
              <a:rPr lang="en-US" b="1" dirty="0" err="1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clb</a:t>
            </a:r>
            <a:r>
              <a:rPr lang="en-US" b="1" dirty="0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ceec</a:t>
            </a:r>
            <a:r>
              <a:rPr lang="en-US" b="1" dirty="0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 – khoa </a:t>
            </a:r>
            <a:r>
              <a:rPr lang="en-US" b="1" dirty="0" err="1">
                <a:solidFill>
                  <a:schemeClr val="tx2"/>
                </a:solidFill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ktmt</a:t>
            </a:r>
            <a:endParaRPr lang="en-GB" b="1" dirty="0">
              <a:solidFill>
                <a:schemeClr val="tx2"/>
              </a:solidFill>
              <a:highlight>
                <a:srgbClr val="C0C0C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F0D24F-3B80-411A-A73D-82AF184EE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3" r="5869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5158-9325-44EC-8605-1E4BF5EB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Trainer: Nguyen Van Phu Nhan | MTCL2017.2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3AF9A-5FD0-4E3B-965A-C38C6D9D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996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2040"/>
            <a:ext cx="3873500" cy="1337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+mn-lt"/>
              </a:rPr>
              <a:t>NGÀY 03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8271B-9CF8-4EFE-B9E1-9351E631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4062842"/>
            <a:ext cx="3683000" cy="1828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highlight>
                  <a:srgbClr val="C0C0C0"/>
                </a:highlight>
              </a:rPr>
              <a:t>PHP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C83FC-2C86-43FE-A8C4-AE0D9BE6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2730E-56DA-4A70-988D-2DC87342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9EC4A-A9ED-428E-AAB4-AF00FF39FCE2}"/>
              </a:ext>
            </a:extLst>
          </p:cNvPr>
          <p:cNvSpPr txBox="1"/>
          <p:nvPr/>
        </p:nvSpPr>
        <p:spPr>
          <a:xfrm>
            <a:off x="1179576" y="457152"/>
            <a:ext cx="744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Giới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thiệu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PHP – Hello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425EE-60CB-40DE-B528-E3E8F1F8DA49}"/>
              </a:ext>
            </a:extLst>
          </p:cNvPr>
          <p:cNvSpPr txBox="1"/>
          <p:nvPr/>
        </p:nvSpPr>
        <p:spPr>
          <a:xfrm>
            <a:off x="1179576" y="1353312"/>
            <a:ext cx="102321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&lt;!DOCTYPE html&gt;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dirty="0">
                <a:highlight>
                  <a:srgbClr val="C0C0C0"/>
                </a:highlight>
              </a:rPr>
              <a:t>&lt;html&gt;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dirty="0">
                <a:highlight>
                  <a:srgbClr val="C0C0C0"/>
                </a:highlight>
              </a:rPr>
              <a:t>&lt;body&gt;</a:t>
            </a:r>
            <a:br>
              <a:rPr lang="en-US" sz="2800" b="1" dirty="0">
                <a:highlight>
                  <a:srgbClr val="C0C0C0"/>
                </a:highlight>
              </a:rPr>
            </a:b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dirty="0">
                <a:highlight>
                  <a:srgbClr val="C0C0C0"/>
                </a:highlight>
              </a:rPr>
              <a:t>  </a:t>
            </a:r>
            <a:r>
              <a:rPr lang="en-US" sz="2800" b="1" dirty="0">
                <a:solidFill>
                  <a:srgbClr val="FF0000"/>
                </a:solidFill>
                <a:highlight>
                  <a:srgbClr val="C0C0C0"/>
                </a:highlight>
              </a:rPr>
              <a:t>&lt;?php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dirty="0">
                <a:highlight>
                  <a:srgbClr val="C0C0C0"/>
                </a:highlight>
              </a:rPr>
              <a:t>      </a:t>
            </a:r>
            <a:r>
              <a:rPr lang="en-US" sz="2800" b="1" dirty="0">
                <a:solidFill>
                  <a:srgbClr val="00B050"/>
                </a:solidFill>
                <a:highlight>
                  <a:srgbClr val="C0C0C0"/>
                </a:highlight>
              </a:rPr>
              <a:t>echo “hello world";</a:t>
            </a:r>
            <a:br>
              <a:rPr lang="en-US" sz="2800" b="1" dirty="0">
                <a:solidFill>
                  <a:srgbClr val="00B050"/>
                </a:solidFill>
                <a:highlight>
                  <a:srgbClr val="C0C0C0"/>
                </a:highlight>
              </a:rPr>
            </a:br>
            <a:r>
              <a:rPr lang="en-US" sz="2800" b="1" dirty="0">
                <a:solidFill>
                  <a:srgbClr val="00B050"/>
                </a:solidFill>
                <a:highlight>
                  <a:srgbClr val="C0C0C0"/>
                </a:highlight>
              </a:rPr>
              <a:t>  </a:t>
            </a:r>
            <a:r>
              <a:rPr lang="en-US" sz="2800" b="1" dirty="0">
                <a:solidFill>
                  <a:srgbClr val="FF0000"/>
                </a:solidFill>
                <a:highlight>
                  <a:srgbClr val="C0C0C0"/>
                </a:highlight>
              </a:rPr>
              <a:t>?&gt;</a:t>
            </a:r>
            <a:br>
              <a:rPr lang="en-US" sz="2800" b="1" dirty="0">
                <a:highlight>
                  <a:srgbClr val="C0C0C0"/>
                </a:highlight>
              </a:rPr>
            </a:b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dirty="0">
                <a:highlight>
                  <a:srgbClr val="C0C0C0"/>
                </a:highlight>
              </a:rPr>
              <a:t>&lt;/body&gt;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dirty="0">
                <a:highlight>
                  <a:srgbClr val="C0C0C0"/>
                </a:highlight>
              </a:rPr>
              <a:t>&lt;/html&gt;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3071EB-83FB-41BD-B3C0-8E4CBF2F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D1F08-28AC-49C2-A056-26F37E89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458D6-8AE6-4A76-8C22-0EBC73723EB4}"/>
              </a:ext>
            </a:extLst>
          </p:cNvPr>
          <p:cNvSpPr txBox="1"/>
          <p:nvPr/>
        </p:nvSpPr>
        <p:spPr>
          <a:xfrm>
            <a:off x="1028192" y="544068"/>
            <a:ext cx="488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Biến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trong PHP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9B95B-C5B5-4C36-BBB5-326D1D3767EB}"/>
              </a:ext>
            </a:extLst>
          </p:cNvPr>
          <p:cNvSpPr/>
          <p:nvPr/>
        </p:nvSpPr>
        <p:spPr>
          <a:xfrm>
            <a:off x="1993392" y="2341848"/>
            <a:ext cx="84206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&lt;?php</a:t>
            </a:r>
            <a:br>
              <a:rPr lang="en-US" sz="4000" b="1" dirty="0">
                <a:highlight>
                  <a:srgbClr val="C0C0C0"/>
                </a:highlight>
              </a:rPr>
            </a:br>
            <a:r>
              <a:rPr lang="en-US" sz="4000" b="1" dirty="0">
                <a:highlight>
                  <a:srgbClr val="C0C0C0"/>
                </a:highlight>
              </a:rPr>
              <a:t>   </a:t>
            </a:r>
            <a:r>
              <a:rPr lang="en-US" sz="4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$txt = </a:t>
            </a:r>
            <a:r>
              <a:rPr lang="en-US" sz="4000" b="1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"Hello world!"</a:t>
            </a:r>
            <a:r>
              <a:rPr lang="en-US" sz="4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br>
              <a:rPr lang="en-US" sz="4000" b="1" dirty="0">
                <a:highlight>
                  <a:srgbClr val="C0C0C0"/>
                </a:highlight>
              </a:rPr>
            </a:br>
            <a:r>
              <a:rPr lang="en-US" sz="4000" b="1" dirty="0">
                <a:highlight>
                  <a:srgbClr val="C0C0C0"/>
                </a:highlight>
              </a:rPr>
              <a:t>   </a:t>
            </a:r>
            <a:r>
              <a:rPr lang="en-US" sz="4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$x = </a:t>
            </a:r>
            <a:r>
              <a:rPr lang="en-US" sz="40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5</a:t>
            </a:r>
            <a:r>
              <a:rPr lang="en-US" sz="4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br>
              <a:rPr lang="en-US" sz="4000" b="1" dirty="0">
                <a:highlight>
                  <a:srgbClr val="C0C0C0"/>
                </a:highlight>
              </a:rPr>
            </a:br>
            <a:r>
              <a:rPr lang="en-US" sz="4000" b="1" dirty="0">
                <a:highlight>
                  <a:srgbClr val="C0C0C0"/>
                </a:highlight>
              </a:rPr>
              <a:t>   </a:t>
            </a:r>
            <a:r>
              <a:rPr lang="en-US" sz="4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$y = </a:t>
            </a:r>
            <a:r>
              <a:rPr lang="en-US" sz="40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10.5</a:t>
            </a:r>
            <a:r>
              <a:rPr lang="en-US" sz="40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br>
              <a:rPr lang="en-US" sz="4000" b="1" dirty="0">
                <a:highlight>
                  <a:srgbClr val="C0C0C0"/>
                </a:highlight>
              </a:rPr>
            </a:br>
            <a:r>
              <a:rPr lang="en-US" sz="40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?&gt;</a:t>
            </a:r>
            <a:endParaRPr lang="en-US" sz="4000" b="1" dirty="0">
              <a:highlight>
                <a:srgbClr val="C0C0C0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328512-05C8-4194-83EC-29C34939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B69D5-A764-4358-94B5-D9D28F99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7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95539-816A-45E7-B63C-61D74D5EDEC6}"/>
              </a:ext>
            </a:extLst>
          </p:cNvPr>
          <p:cNvSpPr txBox="1"/>
          <p:nvPr/>
        </p:nvSpPr>
        <p:spPr>
          <a:xfrm>
            <a:off x="981964" y="670560"/>
            <a:ext cx="70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If – else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99D54-A8C3-41F8-B9A1-F7D1AE03E9B8}"/>
              </a:ext>
            </a:extLst>
          </p:cNvPr>
          <p:cNvSpPr/>
          <p:nvPr/>
        </p:nvSpPr>
        <p:spPr>
          <a:xfrm>
            <a:off x="1883664" y="2169328"/>
            <a:ext cx="94955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&lt;?php</a:t>
            </a:r>
            <a:br>
              <a:rPr lang="en-US" sz="3200" b="1" dirty="0">
                <a:highlight>
                  <a:srgbClr val="C0C0C0"/>
                </a:highlight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$t = date(</a:t>
            </a:r>
            <a:r>
              <a:rPr lang="en-US" sz="3200" b="1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"H"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br>
              <a:rPr lang="en-US" sz="3200" b="1" dirty="0">
                <a:highlight>
                  <a:srgbClr val="C0C0C0"/>
                </a:highlight>
              </a:rPr>
            </a:br>
            <a:br>
              <a:rPr lang="en-US" sz="3200" b="1" dirty="0">
                <a:highlight>
                  <a:srgbClr val="C0C0C0"/>
                </a:highlight>
              </a:rPr>
            </a:br>
            <a:r>
              <a:rPr lang="en-US" sz="3200" b="1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($t &lt; </a:t>
            </a:r>
            <a:r>
              <a:rPr lang="en-US" sz="3200" b="1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"20"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 {</a:t>
            </a:r>
            <a:br>
              <a:rPr lang="en-US" sz="3200" b="1" dirty="0">
                <a:highlight>
                  <a:srgbClr val="C0C0C0"/>
                </a:highlight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  </a:t>
            </a:r>
            <a:r>
              <a:rPr lang="en-US" sz="3200" b="1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echo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3200" b="1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"Have a good day!"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br>
              <a:rPr lang="en-US" sz="3200" b="1" dirty="0">
                <a:highlight>
                  <a:srgbClr val="C0C0C0"/>
                </a:highlight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  <a:br>
              <a:rPr lang="en-US" sz="3200" b="1" dirty="0">
                <a:highlight>
                  <a:srgbClr val="C0C0C0"/>
                </a:highlight>
              </a:rPr>
            </a:br>
            <a:r>
              <a:rPr lang="en-US" sz="32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?&gt;</a:t>
            </a:r>
            <a:endParaRPr lang="en-US" sz="3200" b="1" dirty="0">
              <a:highlight>
                <a:srgbClr val="C0C0C0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5296E1-CD65-4B41-8D4B-5C6116F7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58420A-DBD9-49B6-90CE-5DBEA0C0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743D19-2B4E-49F3-8E2B-1197BB12D086}"/>
              </a:ext>
            </a:extLst>
          </p:cNvPr>
          <p:cNvSpPr txBox="1"/>
          <p:nvPr/>
        </p:nvSpPr>
        <p:spPr>
          <a:xfrm>
            <a:off x="905256" y="664136"/>
            <a:ext cx="346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While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477C82-7023-4D1E-9A4A-3A233C12DABA}"/>
              </a:ext>
            </a:extLst>
          </p:cNvPr>
          <p:cNvSpPr/>
          <p:nvPr/>
        </p:nvSpPr>
        <p:spPr>
          <a:xfrm>
            <a:off x="905256" y="1854214"/>
            <a:ext cx="5190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&lt;?php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$x = </a:t>
            </a:r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1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 </a:t>
            </a:r>
            <a:br>
              <a:rPr lang="en-US" sz="2800" b="1" dirty="0">
                <a:highlight>
                  <a:srgbClr val="C0C0C0"/>
                </a:highlight>
              </a:rPr>
            </a:b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while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($x &lt;= </a:t>
            </a:r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5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 {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  </a:t>
            </a:r>
            <a:r>
              <a:rPr lang="en-US" sz="2800" b="1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echo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800" b="1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"The number is: $x &lt;</a:t>
            </a:r>
            <a:r>
              <a:rPr lang="en-US" sz="2800" b="1" i="0" dirty="0" err="1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br</a:t>
            </a:r>
            <a:r>
              <a:rPr lang="en-US" sz="2800" b="1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&gt;"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  $x++;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} 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?&gt;</a:t>
            </a:r>
            <a:endParaRPr lang="en-US" sz="2800" b="1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6A5BB-18FE-48D5-BCF3-0B923C29FDD7}"/>
              </a:ext>
            </a:extLst>
          </p:cNvPr>
          <p:cNvSpPr txBox="1"/>
          <p:nvPr/>
        </p:nvSpPr>
        <p:spPr>
          <a:xfrm>
            <a:off x="7207504" y="664136"/>
            <a:ext cx="238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For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B0AEA-709D-467B-8EA4-B562942E43A4}"/>
              </a:ext>
            </a:extLst>
          </p:cNvPr>
          <p:cNvSpPr/>
          <p:nvPr/>
        </p:nvSpPr>
        <p:spPr>
          <a:xfrm>
            <a:off x="6312408" y="1854214"/>
            <a:ext cx="56636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&lt;?php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($x = </a:t>
            </a:r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0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 $x &lt;= </a:t>
            </a:r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10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800" b="1" dirty="0">
              <a:solidFill>
                <a:srgbClr val="000000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$x++)</a:t>
            </a:r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{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  </a:t>
            </a:r>
            <a:r>
              <a:rPr lang="en-US" sz="2800" b="1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echo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800" b="1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"The number is: $x &lt;</a:t>
            </a:r>
            <a:r>
              <a:rPr lang="en-US" sz="2800" b="1" i="0" dirty="0" err="1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br</a:t>
            </a:r>
            <a:r>
              <a:rPr lang="en-US" sz="2800" b="1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&gt;"</a:t>
            </a: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} </a:t>
            </a:r>
            <a:br>
              <a:rPr lang="en-US" sz="2800" b="1" dirty="0">
                <a:highlight>
                  <a:srgbClr val="C0C0C0"/>
                </a:highlight>
              </a:rPr>
            </a:br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?&gt;</a:t>
            </a:r>
            <a:endParaRPr lang="en-US" sz="2800" b="1" dirty="0">
              <a:highlight>
                <a:srgbClr val="C0C0C0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46C411-D265-4672-8406-064657D0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EB811-E6AB-4AEF-ACFB-AD2DFA01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1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FF2E9-4C9A-432C-8A7B-A203E9FC9952}"/>
              </a:ext>
            </a:extLst>
          </p:cNvPr>
          <p:cNvSpPr txBox="1"/>
          <p:nvPr/>
        </p:nvSpPr>
        <p:spPr>
          <a:xfrm>
            <a:off x="1335024" y="67208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A8EFA-D57F-492A-AD44-677FC8F6C767}"/>
              </a:ext>
            </a:extLst>
          </p:cNvPr>
          <p:cNvSpPr/>
          <p:nvPr/>
        </p:nvSpPr>
        <p:spPr>
          <a:xfrm>
            <a:off x="1335024" y="2330534"/>
            <a:ext cx="50911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&lt;?php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function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writeMsg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() {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  </a:t>
            </a:r>
            <a:r>
              <a:rPr lang="en-US" sz="2400" b="1" i="0" dirty="0">
                <a:solidFill>
                  <a:srgbClr val="0000CD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echo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400" b="1" i="0" dirty="0">
                <a:solidFill>
                  <a:srgbClr val="A52A2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"Hello world!"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writeMsg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(); </a:t>
            </a:r>
            <a:r>
              <a:rPr lang="en-US" sz="2400" b="1" i="0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// call the function</a:t>
            </a:r>
            <a:br>
              <a:rPr lang="en-US" sz="2400" b="1" i="0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</a:b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?&gt;</a:t>
            </a:r>
            <a:endParaRPr lang="en-US" sz="2400" b="1" dirty="0">
              <a:highlight>
                <a:srgbClr val="C0C0C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6B2E6-8C09-4829-B1B6-F5DB484F1A74}"/>
              </a:ext>
            </a:extLst>
          </p:cNvPr>
          <p:cNvSpPr/>
          <p:nvPr/>
        </p:nvSpPr>
        <p:spPr>
          <a:xfrm>
            <a:off x="6426200" y="2330534"/>
            <a:ext cx="50911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&lt;?php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dirty="0">
                <a:solidFill>
                  <a:srgbClr val="0000CD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familyName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($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fname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 $year) {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    </a:t>
            </a:r>
            <a:r>
              <a:rPr lang="en-US" sz="2400" b="1" dirty="0">
                <a:solidFill>
                  <a:srgbClr val="0000CD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echo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"$</a:t>
            </a:r>
            <a:r>
              <a:rPr lang="en-US" sz="2400" b="1" dirty="0" err="1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fname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 Born in $year &lt;</a:t>
            </a:r>
            <a:r>
              <a:rPr lang="en-US" sz="2400" b="1" dirty="0" err="1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br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&gt;"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  <a:br>
              <a:rPr lang="en-US" sz="2400" b="1" dirty="0">
                <a:highlight>
                  <a:srgbClr val="C0C0C0"/>
                </a:highlight>
              </a:rPr>
            </a:b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familyName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"Hege"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"1975"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familyName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"Stale"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"1978"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familyName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"Kai Jim"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A52A2A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"1983"</a:t>
            </a: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br>
              <a:rPr lang="en-US" sz="2400" b="1" dirty="0">
                <a:highlight>
                  <a:srgbClr val="C0C0C0"/>
                </a:highlight>
              </a:rPr>
            </a:br>
            <a:r>
              <a:rPr lang="en-US" sz="2400" b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?&gt;</a:t>
            </a:r>
            <a:endParaRPr lang="en-US" sz="3600" b="1" dirty="0">
              <a:highlight>
                <a:srgbClr val="C0C0C0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2678D-D481-43FD-91A8-95568127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517CA-0F93-47A6-AE6D-27F84478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7B7801-7313-4A6E-9C69-702DE16A37A0}"/>
              </a:ext>
            </a:extLst>
          </p:cNvPr>
          <p:cNvSpPr/>
          <p:nvPr/>
        </p:nvSpPr>
        <p:spPr>
          <a:xfrm>
            <a:off x="2349500" y="228600"/>
            <a:ext cx="7454900" cy="596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&lt;marquee&gt; </a:t>
            </a:r>
            <a:r>
              <a:rPr lang="en-US" sz="2300" b="1" dirty="0">
                <a:solidFill>
                  <a:srgbClr val="FF0000"/>
                </a:solidFill>
              </a:rPr>
              <a:t>&lt;?php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en-US" sz="2300" b="1" dirty="0"/>
              <a:t> "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</a:rPr>
              <a:t>HELLO</a:t>
            </a:r>
            <a:r>
              <a:rPr lang="en-US" sz="2300" b="1" dirty="0"/>
              <a:t>" </a:t>
            </a:r>
            <a:r>
              <a:rPr lang="en-US" sz="2300" b="1" dirty="0">
                <a:solidFill>
                  <a:srgbClr val="FF0000"/>
                </a:solidFill>
              </a:rPr>
              <a:t>?&gt;</a:t>
            </a:r>
            <a:r>
              <a:rPr lang="en-US" sz="2300" b="1" dirty="0"/>
              <a:t> &lt;/marquee&gt;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75428D-1F4F-4FA6-9EF0-C9FCB4896ADA}"/>
              </a:ext>
            </a:extLst>
          </p:cNvPr>
          <p:cNvSpPr/>
          <p:nvPr/>
        </p:nvSpPr>
        <p:spPr>
          <a:xfrm>
            <a:off x="2349500" y="952500"/>
            <a:ext cx="7454900" cy="596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rgbClr val="FF0000"/>
                </a:solidFill>
              </a:rPr>
              <a:t>&lt;?php </a:t>
            </a:r>
            <a:r>
              <a:rPr lang="en-US" sz="2100" b="1" dirty="0">
                <a:solidFill>
                  <a:schemeClr val="accent1"/>
                </a:solidFill>
              </a:rPr>
              <a:t>$</a:t>
            </a:r>
            <a:r>
              <a:rPr lang="en-US" sz="2100" b="1" dirty="0"/>
              <a:t>name =“</a:t>
            </a:r>
            <a:r>
              <a:rPr lang="en-US" sz="2100" b="1" dirty="0" err="1"/>
              <a:t>anc</a:t>
            </a:r>
            <a:r>
              <a:rPr lang="en-US" sz="2100" b="1" dirty="0"/>
              <a:t>” </a:t>
            </a:r>
            <a:r>
              <a:rPr lang="en-US" sz="2100" b="1" dirty="0">
                <a:solidFill>
                  <a:srgbClr val="FF0000"/>
                </a:solidFill>
              </a:rPr>
              <a:t>?&gt;</a:t>
            </a:r>
          </a:p>
          <a:p>
            <a:pPr algn="ctr"/>
            <a:r>
              <a:rPr lang="en-US" sz="2100" b="1" dirty="0"/>
              <a:t>&lt;h1&gt;</a:t>
            </a:r>
            <a:r>
              <a:rPr lang="en-US" sz="2100" b="1" dirty="0">
                <a:solidFill>
                  <a:srgbClr val="FF0000"/>
                </a:solidFill>
              </a:rPr>
              <a:t> &lt;?php 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en-US" sz="2100" b="1" dirty="0"/>
              <a:t> </a:t>
            </a:r>
            <a:r>
              <a:rPr lang="en-US" sz="2100" b="1" dirty="0">
                <a:solidFill>
                  <a:schemeClr val="accent1"/>
                </a:solidFill>
              </a:rPr>
              <a:t>$</a:t>
            </a:r>
            <a:r>
              <a:rPr lang="en-US" sz="2100" b="1" dirty="0"/>
              <a:t>name </a:t>
            </a:r>
            <a:r>
              <a:rPr lang="en-US" sz="2100" b="1" dirty="0">
                <a:solidFill>
                  <a:srgbClr val="FF0000"/>
                </a:solidFill>
              </a:rPr>
              <a:t>?&gt;</a:t>
            </a:r>
            <a:r>
              <a:rPr lang="en-US" sz="2100" b="1" dirty="0"/>
              <a:t> &lt;/h1&gt;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48935B-5979-43C3-8859-8ED5F2225289}"/>
              </a:ext>
            </a:extLst>
          </p:cNvPr>
          <p:cNvSpPr/>
          <p:nvPr/>
        </p:nvSpPr>
        <p:spPr>
          <a:xfrm>
            <a:off x="2349500" y="1676400"/>
            <a:ext cx="7454900" cy="1905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rgbClr val="FF0000"/>
                </a:solidFill>
              </a:rPr>
              <a:t>&lt;?php </a:t>
            </a:r>
            <a:r>
              <a:rPr lang="en-US" sz="2100" b="1" dirty="0">
                <a:solidFill>
                  <a:schemeClr val="accent1"/>
                </a:solidFill>
              </a:rPr>
              <a:t>echo</a:t>
            </a:r>
            <a:r>
              <a:rPr lang="en-US" sz="2100" b="1" dirty="0">
                <a:solidFill>
                  <a:schemeClr val="tx1"/>
                </a:solidFill>
              </a:rPr>
              <a:t> "&lt;h2&gt; If Else Statement &lt;/h2&gt;"</a:t>
            </a:r>
          </a:p>
          <a:p>
            <a:pPr algn="ctr"/>
            <a:r>
              <a:rPr lang="en-US" sz="2100" b="1" dirty="0">
                <a:solidFill>
                  <a:schemeClr val="tx1"/>
                </a:solidFill>
              </a:rPr>
              <a:t>            </a:t>
            </a:r>
            <a:r>
              <a:rPr lang="en-US" sz="2100" b="1" dirty="0">
                <a:solidFill>
                  <a:schemeClr val="accent1"/>
                </a:solidFill>
              </a:rPr>
              <a:t>$</a:t>
            </a:r>
            <a:r>
              <a:rPr lang="en-US" sz="2100" b="1" dirty="0">
                <a:solidFill>
                  <a:schemeClr val="tx1"/>
                </a:solidFill>
              </a:rPr>
              <a:t>x = 5; </a:t>
            </a:r>
            <a:r>
              <a:rPr lang="en-US" sz="2100" b="1" dirty="0">
                <a:solidFill>
                  <a:schemeClr val="accent1"/>
                </a:solidFill>
              </a:rPr>
              <a:t>$</a:t>
            </a:r>
            <a:r>
              <a:rPr lang="en-US" sz="2100" b="1" dirty="0">
                <a:solidFill>
                  <a:schemeClr val="tx1"/>
                </a:solidFill>
              </a:rPr>
              <a:t>y = 2;</a:t>
            </a:r>
          </a:p>
          <a:p>
            <a:pPr algn="ctr"/>
            <a:r>
              <a:rPr lang="en-US" sz="2100" b="1" dirty="0">
                <a:solidFill>
                  <a:schemeClr val="accent1"/>
                </a:solidFill>
              </a:rPr>
              <a:t>            if </a:t>
            </a:r>
            <a:r>
              <a:rPr lang="en-US" sz="2100" b="1" dirty="0">
                <a:solidFill>
                  <a:schemeClr val="tx1"/>
                </a:solidFill>
              </a:rPr>
              <a:t>(</a:t>
            </a:r>
            <a:r>
              <a:rPr lang="en-US" sz="2100" b="1" dirty="0">
                <a:solidFill>
                  <a:schemeClr val="accent1"/>
                </a:solidFill>
              </a:rPr>
              <a:t>$</a:t>
            </a:r>
            <a:r>
              <a:rPr lang="en-US" sz="2100" b="1" dirty="0">
                <a:solidFill>
                  <a:schemeClr val="tx1"/>
                </a:solidFill>
              </a:rPr>
              <a:t>y == 0) {</a:t>
            </a:r>
          </a:p>
          <a:p>
            <a:pPr algn="ctr"/>
            <a:r>
              <a:rPr lang="en-US" sz="2100" b="1" dirty="0">
                <a:solidFill>
                  <a:schemeClr val="tx1"/>
                </a:solidFill>
              </a:rPr>
              <a:t>	    </a:t>
            </a:r>
            <a:r>
              <a:rPr lang="en-US" sz="2100" b="1" dirty="0">
                <a:solidFill>
                  <a:schemeClr val="accent1"/>
                </a:solidFill>
              </a:rPr>
              <a:t>echo</a:t>
            </a:r>
            <a:r>
              <a:rPr lang="en-US" sz="2100" b="1" dirty="0">
                <a:solidFill>
                  <a:schemeClr val="tx1"/>
                </a:solidFill>
              </a:rPr>
              <a:t> “y </a:t>
            </a:r>
            <a:r>
              <a:rPr lang="en-US" sz="2100" b="1" dirty="0" err="1">
                <a:solidFill>
                  <a:schemeClr val="tx1"/>
                </a:solidFill>
              </a:rPr>
              <a:t>yêu</a:t>
            </a:r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en-US" sz="2100" b="1" dirty="0" err="1">
                <a:solidFill>
                  <a:schemeClr val="tx1"/>
                </a:solidFill>
              </a:rPr>
              <a:t>cầu</a:t>
            </a:r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en-US" sz="2100" b="1" dirty="0" err="1">
                <a:solidFill>
                  <a:schemeClr val="tx1"/>
                </a:solidFill>
              </a:rPr>
              <a:t>khác</a:t>
            </a:r>
            <a:r>
              <a:rPr lang="en-US" sz="2100" b="1" dirty="0">
                <a:solidFill>
                  <a:schemeClr val="tx1"/>
                </a:solidFill>
              </a:rPr>
              <a:t> 0"; } </a:t>
            </a:r>
            <a:r>
              <a:rPr lang="en-US" sz="2100" b="1" dirty="0">
                <a:solidFill>
                  <a:schemeClr val="accent1"/>
                </a:solidFill>
              </a:rPr>
              <a:t>else</a:t>
            </a:r>
            <a:r>
              <a:rPr lang="en-US" sz="2100" b="1" dirty="0">
                <a:solidFill>
                  <a:schemeClr val="tx1"/>
                </a:solidFill>
              </a:rPr>
              <a:t> {</a:t>
            </a:r>
          </a:p>
          <a:p>
            <a:pPr algn="ctr"/>
            <a:r>
              <a:rPr lang="en-US" sz="2100" b="1" dirty="0">
                <a:solidFill>
                  <a:schemeClr val="tx1"/>
                </a:solidFill>
              </a:rPr>
              <a:t>	</a:t>
            </a:r>
            <a:r>
              <a:rPr lang="en-US" sz="2100" b="1" dirty="0">
                <a:solidFill>
                  <a:schemeClr val="accent1"/>
                </a:solidFill>
              </a:rPr>
              <a:t>    echo </a:t>
            </a:r>
            <a:r>
              <a:rPr lang="en-US" sz="2100" b="1" dirty="0">
                <a:solidFill>
                  <a:schemeClr val="tx1"/>
                </a:solidFill>
              </a:rPr>
              <a:t>"Have a good night!"; } </a:t>
            </a:r>
            <a:r>
              <a:rPr lang="en-US" sz="2100" b="1" dirty="0">
                <a:solidFill>
                  <a:srgbClr val="FF0000"/>
                </a:solidFill>
              </a:rPr>
              <a:t>?&gt;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4AD372-3117-446A-9977-2AF0EE21C9BF}"/>
              </a:ext>
            </a:extLst>
          </p:cNvPr>
          <p:cNvSpPr/>
          <p:nvPr/>
        </p:nvSpPr>
        <p:spPr>
          <a:xfrm>
            <a:off x="2349500" y="3702051"/>
            <a:ext cx="7454900" cy="1073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rgbClr val="FF0000"/>
                </a:solidFill>
              </a:rPr>
              <a:t>&lt;?php  </a:t>
            </a:r>
            <a:r>
              <a:rPr lang="en-US" sz="2100" b="1" dirty="0">
                <a:solidFill>
                  <a:schemeClr val="accent1"/>
                </a:solidFill>
              </a:rPr>
              <a:t>for</a:t>
            </a:r>
            <a:r>
              <a:rPr lang="en-US" sz="2100" b="1" dirty="0">
                <a:solidFill>
                  <a:schemeClr val="tx1"/>
                </a:solidFill>
              </a:rPr>
              <a:t> (</a:t>
            </a:r>
            <a:r>
              <a:rPr lang="en-US" sz="2100" b="1" dirty="0">
                <a:solidFill>
                  <a:schemeClr val="accent1"/>
                </a:solidFill>
              </a:rPr>
              <a:t>$</a:t>
            </a:r>
            <a:r>
              <a:rPr lang="en-US" sz="2100" b="1" dirty="0">
                <a:solidFill>
                  <a:schemeClr val="tx1"/>
                </a:solidFill>
              </a:rPr>
              <a:t>x = 1; </a:t>
            </a:r>
            <a:r>
              <a:rPr lang="en-US" sz="2100" b="1" dirty="0">
                <a:solidFill>
                  <a:schemeClr val="accent1"/>
                </a:solidFill>
              </a:rPr>
              <a:t>$</a:t>
            </a:r>
            <a:r>
              <a:rPr lang="en-US" sz="2100" b="1" dirty="0">
                <a:solidFill>
                  <a:schemeClr val="tx1"/>
                </a:solidFill>
              </a:rPr>
              <a:t>x &lt;= 5; </a:t>
            </a:r>
            <a:r>
              <a:rPr lang="en-US" sz="2100" b="1" dirty="0">
                <a:solidFill>
                  <a:schemeClr val="accent1"/>
                </a:solidFill>
              </a:rPr>
              <a:t>$</a:t>
            </a:r>
            <a:r>
              <a:rPr lang="en-US" sz="2100" b="1" dirty="0">
                <a:solidFill>
                  <a:schemeClr val="tx1"/>
                </a:solidFill>
              </a:rPr>
              <a:t>x++) {</a:t>
            </a:r>
          </a:p>
          <a:p>
            <a:pPr algn="ctr"/>
            <a:r>
              <a:rPr lang="en-US" sz="2100" b="1" dirty="0">
                <a:solidFill>
                  <a:schemeClr val="tx1"/>
                </a:solidFill>
              </a:rPr>
              <a:t>  	   </a:t>
            </a:r>
            <a:r>
              <a:rPr lang="en-US" sz="2100" b="1" dirty="0">
                <a:solidFill>
                  <a:schemeClr val="accent1"/>
                </a:solidFill>
              </a:rPr>
              <a:t>echo</a:t>
            </a:r>
            <a:r>
              <a:rPr lang="en-US" sz="2100" b="1" dirty="0">
                <a:solidFill>
                  <a:schemeClr val="tx1"/>
                </a:solidFill>
              </a:rPr>
              <a:t> "&lt;b&gt;| </a:t>
            </a:r>
            <a:r>
              <a:rPr lang="en-US" sz="2100" b="1" dirty="0">
                <a:solidFill>
                  <a:schemeClr val="accent1"/>
                </a:solidFill>
              </a:rPr>
              <a:t>$</a:t>
            </a:r>
            <a:r>
              <a:rPr lang="en-US" sz="2100" b="1" dirty="0">
                <a:solidFill>
                  <a:schemeClr val="tx1"/>
                </a:solidFill>
              </a:rPr>
              <a:t>x |&lt;/b&gt;&lt;</a:t>
            </a:r>
            <a:r>
              <a:rPr lang="en-US" sz="2100" b="1" dirty="0" err="1">
                <a:solidFill>
                  <a:schemeClr val="tx1"/>
                </a:solidFill>
              </a:rPr>
              <a:t>br</a:t>
            </a:r>
            <a:r>
              <a:rPr lang="en-US" sz="2100" b="1" dirty="0">
                <a:solidFill>
                  <a:schemeClr val="tx1"/>
                </a:solidFill>
              </a:rPr>
              <a:t>&gt;"; } </a:t>
            </a:r>
            <a:r>
              <a:rPr lang="en-US" sz="2100" b="1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441911-650C-42E3-9BC0-7EA1BE2ED47A}"/>
              </a:ext>
            </a:extLst>
          </p:cNvPr>
          <p:cNvSpPr/>
          <p:nvPr/>
        </p:nvSpPr>
        <p:spPr>
          <a:xfrm>
            <a:off x="2349500" y="4991100"/>
            <a:ext cx="7454900" cy="12827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100" b="1" dirty="0">
                <a:solidFill>
                  <a:srgbClr val="FF0000"/>
                </a:solidFill>
              </a:rPr>
              <a:t>&lt;?php </a:t>
            </a:r>
            <a:r>
              <a:rPr lang="pl-PL" sz="2100" b="1" dirty="0">
                <a:solidFill>
                  <a:schemeClr val="accent1"/>
                </a:solidFill>
              </a:rPr>
              <a:t>$</a:t>
            </a:r>
            <a:r>
              <a:rPr lang="pl-PL" sz="2100" b="1" dirty="0">
                <a:solidFill>
                  <a:schemeClr val="tx1"/>
                </a:solidFill>
              </a:rPr>
              <a:t>z = 1; </a:t>
            </a:r>
            <a:r>
              <a:rPr lang="pl-PL" sz="2100" b="1" dirty="0">
                <a:solidFill>
                  <a:schemeClr val="accent1"/>
                </a:solidFill>
              </a:rPr>
              <a:t>while</a:t>
            </a:r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pl-PL" sz="2100" b="1" dirty="0">
                <a:solidFill>
                  <a:schemeClr val="tx1"/>
                </a:solidFill>
              </a:rPr>
              <a:t>(</a:t>
            </a:r>
            <a:r>
              <a:rPr lang="pl-PL" sz="2100" b="1" dirty="0">
                <a:solidFill>
                  <a:schemeClr val="accent1"/>
                </a:solidFill>
              </a:rPr>
              <a:t>$</a:t>
            </a:r>
            <a:r>
              <a:rPr lang="pl-PL" sz="2100" b="1" dirty="0">
                <a:solidFill>
                  <a:schemeClr val="tx1"/>
                </a:solidFill>
              </a:rPr>
              <a:t>z &lt;= 7) {</a:t>
            </a:r>
          </a:p>
          <a:p>
            <a:pPr algn="ctr"/>
            <a:r>
              <a:rPr lang="pl-PL" sz="2100" b="1" dirty="0">
                <a:solidFill>
                  <a:schemeClr val="tx1"/>
                </a:solidFill>
              </a:rPr>
              <a:t>	   </a:t>
            </a:r>
            <a:r>
              <a:rPr lang="en-US" sz="2100" b="1" dirty="0">
                <a:solidFill>
                  <a:schemeClr val="tx1"/>
                </a:solidFill>
              </a:rPr>
              <a:t>      </a:t>
            </a:r>
            <a:r>
              <a:rPr lang="pl-PL" sz="2100" b="1" dirty="0">
                <a:solidFill>
                  <a:schemeClr val="tx1"/>
                </a:solidFill>
              </a:rPr>
              <a:t> </a:t>
            </a:r>
            <a:r>
              <a:rPr lang="pl-PL" sz="2100" b="1" dirty="0">
                <a:solidFill>
                  <a:schemeClr val="accent1"/>
                </a:solidFill>
              </a:rPr>
              <a:t>echo</a:t>
            </a:r>
            <a:r>
              <a:rPr lang="pl-PL" sz="2100" b="1" dirty="0">
                <a:solidFill>
                  <a:schemeClr val="tx1"/>
                </a:solidFill>
              </a:rPr>
              <a:t> "&lt;h1&gt;| </a:t>
            </a:r>
            <a:r>
              <a:rPr lang="pl-PL" sz="2100" b="1" dirty="0">
                <a:solidFill>
                  <a:schemeClr val="accent1"/>
                </a:solidFill>
              </a:rPr>
              <a:t>$</a:t>
            </a:r>
            <a:r>
              <a:rPr lang="pl-PL" sz="2100" b="1" dirty="0">
                <a:solidFill>
                  <a:schemeClr val="tx1"/>
                </a:solidFill>
              </a:rPr>
              <a:t>z |&lt;/h1&gt;&lt;br&gt;";</a:t>
            </a:r>
          </a:p>
          <a:p>
            <a:pPr algn="ctr"/>
            <a:r>
              <a:rPr lang="pl-PL" sz="2100" b="1" dirty="0">
                <a:solidFill>
                  <a:schemeClr val="tx1"/>
                </a:solidFill>
              </a:rPr>
              <a:t>	    </a:t>
            </a:r>
            <a:r>
              <a:rPr lang="en-US" sz="2100" b="1" dirty="0">
                <a:solidFill>
                  <a:schemeClr val="tx1"/>
                </a:solidFill>
              </a:rPr>
              <a:t>      </a:t>
            </a:r>
            <a:r>
              <a:rPr lang="pl-PL" sz="2100" b="1" dirty="0">
                <a:solidFill>
                  <a:schemeClr val="accent1"/>
                </a:solidFill>
              </a:rPr>
              <a:t>$</a:t>
            </a:r>
            <a:r>
              <a:rPr lang="pl-PL" sz="2100" b="1" dirty="0">
                <a:solidFill>
                  <a:schemeClr val="tx1"/>
                </a:solidFill>
              </a:rPr>
              <a:t>z++;</a:t>
            </a:r>
            <a:r>
              <a:rPr lang="en-US" sz="2100" b="1" dirty="0">
                <a:solidFill>
                  <a:schemeClr val="tx1"/>
                </a:solidFill>
              </a:rPr>
              <a:t> </a:t>
            </a:r>
            <a:r>
              <a:rPr lang="pl-PL" sz="2100" b="1" dirty="0">
                <a:solidFill>
                  <a:schemeClr val="tx1"/>
                </a:solidFill>
              </a:rPr>
              <a:t>} </a:t>
            </a:r>
            <a:r>
              <a:rPr lang="pl-PL" sz="2100" b="1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0C67ECE-5BAB-4901-8229-4DDBF546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003D1F2-C5B5-4B3A-B33C-27D9787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242AE915-4A76-45BA-A09F-075E51975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2CA6-4B37-41D9-B3C6-B0F4EFCD07A9}"/>
              </a:ext>
            </a:extLst>
          </p:cNvPr>
          <p:cNvSpPr txBox="1"/>
          <p:nvPr/>
        </p:nvSpPr>
        <p:spPr>
          <a:xfrm>
            <a:off x="7504771" y="289932"/>
            <a:ext cx="305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Database</a:t>
            </a:r>
          </a:p>
          <a:p>
            <a:r>
              <a:rPr lang="en-US" b="1" dirty="0">
                <a:solidFill>
                  <a:srgbClr val="FF0000"/>
                </a:solidFill>
              </a:rPr>
              <a:t>Web -&gt; </a:t>
            </a:r>
            <a:r>
              <a:rPr lang="en-US" b="1" dirty="0" err="1">
                <a:solidFill>
                  <a:srgbClr val="FF0000"/>
                </a:solidFill>
              </a:rPr>
              <a:t>BackEnd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Web -&gt; </a:t>
            </a:r>
            <a:r>
              <a:rPr lang="en-US" b="1" dirty="0" err="1">
                <a:solidFill>
                  <a:srgbClr val="FF0000"/>
                </a:solidFill>
              </a:rPr>
              <a:t>FrontEnd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63EC7-205B-4B45-8214-318106785AB3}"/>
              </a:ext>
            </a:extLst>
          </p:cNvPr>
          <p:cNvSpPr txBox="1"/>
          <p:nvPr/>
        </p:nvSpPr>
        <p:spPr>
          <a:xfrm>
            <a:off x="1720634" y="3575304"/>
            <a:ext cx="18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Web -&gt;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90EF3-4377-44EE-9520-10F49FA40627}"/>
              </a:ext>
            </a:extLst>
          </p:cNvPr>
          <p:cNvSpPr txBox="1"/>
          <p:nvPr/>
        </p:nvSpPr>
        <p:spPr>
          <a:xfrm>
            <a:off x="8386610" y="4215384"/>
            <a:ext cx="18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Web -&gt; </a:t>
            </a:r>
            <a:r>
              <a:rPr lang="en-US" b="1" dirty="0" err="1">
                <a:solidFill>
                  <a:schemeClr val="accent4"/>
                </a:solidFill>
              </a:rPr>
              <a:t>FrontEnd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2A2F3-2C21-4A52-88FF-C6E7B133C87E}"/>
              </a:ext>
            </a:extLst>
          </p:cNvPr>
          <p:cNvSpPr txBox="1"/>
          <p:nvPr/>
        </p:nvSpPr>
        <p:spPr>
          <a:xfrm>
            <a:off x="5164093" y="4471416"/>
            <a:ext cx="18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Web -&gt; </a:t>
            </a:r>
            <a:r>
              <a:rPr lang="en-US" b="1" dirty="0" err="1">
                <a:solidFill>
                  <a:schemeClr val="accent4"/>
                </a:solidFill>
              </a:rPr>
              <a:t>FrontEnd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5A1F3A-071C-4539-9469-2D678BA7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Trainer: Nguyen Van Phu Nhan | MTCL2017.2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EC57E-0E56-444E-873E-4E3CEA0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EDCD-070D-43AB-9FA4-F22B043FB3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047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100</TotalTime>
  <Words>240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Century Schoolbook</vt:lpstr>
      <vt:lpstr>consolas</vt:lpstr>
      <vt:lpstr>consolas</vt:lpstr>
      <vt:lpstr>Corbel</vt:lpstr>
      <vt:lpstr>Feathered</vt:lpstr>
      <vt:lpstr>Khóa server </vt:lpstr>
      <vt:lpstr>NGÀY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ANH KHOA</dc:creator>
  <cp:lastModifiedBy>PNNguyen WPC</cp:lastModifiedBy>
  <cp:revision>47</cp:revision>
  <dcterms:created xsi:type="dcterms:W3CDTF">2018-11-11T14:30:21Z</dcterms:created>
  <dcterms:modified xsi:type="dcterms:W3CDTF">2018-11-11T16:20:04Z</dcterms:modified>
</cp:coreProperties>
</file>